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75" r:id="rId2"/>
    <p:sldId id="261" r:id="rId3"/>
    <p:sldId id="256" r:id="rId4"/>
    <p:sldId id="258" r:id="rId5"/>
    <p:sldId id="274" r:id="rId6"/>
    <p:sldId id="270" r:id="rId7"/>
    <p:sldId id="273" r:id="rId8"/>
    <p:sldId id="271" r:id="rId9"/>
    <p:sldId id="263" r:id="rId10"/>
    <p:sldId id="266" r:id="rId11"/>
    <p:sldId id="257" r:id="rId12"/>
    <p:sldId id="262" r:id="rId13"/>
    <p:sldId id="260" r:id="rId14"/>
    <p:sldId id="259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7761-B7C6-47F5-928E-91AD9F863DD6}" type="datetimeFigureOut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B6B50-245A-41E8-8ED8-0A224F0E4A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10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E40D44-62B7-4FB0-A406-E172F54DBA2F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45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64C-BC4C-408F-ACA9-52B32513786A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0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08B2-9403-459E-B8BD-5835EAB8DF8C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99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9AAC-53DC-47C4-859C-B00F5C9DC06F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859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2F17-D164-4A07-8B84-D8F23F34711B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568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BDA6-823D-4B33-909C-7F867CEF5961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950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36D0-5593-41D5-A5BE-746E4026BA90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413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4F47832-5497-4027-9F8E-A5DE287C09B4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035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15ABA10-9E7D-4490-8B82-86CE44B7FDA3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19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8F94-0AA2-42D3-B45A-F807C5897108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97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00F6-FF66-4509-85D3-AD38D47077D8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8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516-1655-4F57-B86D-6919F650EDA4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6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C1CE-0C95-47A1-90D0-B1681DCBF47D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39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6E11-7938-4422-A594-08C6491D6921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49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72A5-6436-49A9-AF23-6D213ED1578B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31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A75E-78DD-4E2F-9DFA-FECEF89CED7A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21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E606-E025-424F-A390-3527AE934B5A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58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E2256D8-74A8-4684-9842-0D9D885800EA}" type="datetime1">
              <a:rPr kumimoji="1" lang="ja-JP" altLang="en-US" smtClean="0"/>
              <a:t>2018/4/16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1B988F5-9691-41E7-A05A-7FAAF093D8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73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2018</a:t>
            </a:r>
            <a:r>
              <a:rPr lang="ja-JP" altLang="en-US" dirty="0" smtClean="0"/>
              <a:t>年</a:t>
            </a:r>
            <a:r>
              <a:rPr lang="en-US" altLang="ja-JP" dirty="0" smtClean="0"/>
              <a:t>4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21</a:t>
            </a:r>
            <a:r>
              <a:rPr lang="ja-JP" altLang="en-US" dirty="0" smtClean="0"/>
              <a:t>日</a:t>
            </a:r>
            <a:r>
              <a:rPr lang="ja-JP" altLang="en-US" dirty="0"/>
              <a:t> </a:t>
            </a:r>
            <a:r>
              <a:rPr kumimoji="1" lang="ja-JP" altLang="en-US" dirty="0" smtClean="0"/>
              <a:t> </a:t>
            </a:r>
            <a:r>
              <a:rPr lang="ja-JP" altLang="en-US" dirty="0"/>
              <a:t> </a:t>
            </a:r>
            <a:r>
              <a:rPr kumimoji="1" lang="en-US" altLang="ja-JP" dirty="0" smtClean="0"/>
              <a:t>S60</a:t>
            </a:r>
            <a:r>
              <a:rPr lang="ja-JP" altLang="en-US" dirty="0" smtClean="0"/>
              <a:t>卒 江崎浩</a:t>
            </a:r>
            <a:r>
              <a:rPr lang="ja-JP" altLang="en-US" dirty="0"/>
              <a:t>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5" y="2534906"/>
            <a:ext cx="3209925" cy="3209925"/>
          </a:xfr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8000" dirty="0" smtClean="0"/>
              <a:t>“代表“</a:t>
            </a:r>
            <a:endParaRPr kumimoji="1" lang="ja-JP" altLang="en-US" sz="8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0461" y="2745388"/>
            <a:ext cx="10621884" cy="3416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8000" dirty="0" smtClean="0"/>
              <a:t>代わりに、表す</a:t>
            </a:r>
            <a:endParaRPr kumimoji="1" lang="en-US" altLang="ja-JP" sz="8000" dirty="0" smtClean="0"/>
          </a:p>
          <a:p>
            <a:pPr lvl="1"/>
            <a:r>
              <a:rPr kumimoji="1" lang="ja-JP" altLang="en-US" sz="7800" dirty="0" smtClean="0"/>
              <a:t>信頼：しんじ、たよる</a:t>
            </a:r>
            <a:endParaRPr kumimoji="1" lang="en-US" altLang="ja-JP" sz="7800" dirty="0" smtClean="0"/>
          </a:p>
          <a:p>
            <a:pPr lvl="1"/>
            <a:r>
              <a:rPr lang="ja-JP" altLang="en-US" sz="7800" dirty="0" smtClean="0"/>
              <a:t>責任：にん を おう</a:t>
            </a:r>
            <a:r>
              <a:rPr kumimoji="1" lang="ja-JP" altLang="en-US" sz="7800" dirty="0" smtClean="0"/>
              <a:t> </a:t>
            </a:r>
            <a:endParaRPr kumimoji="1" lang="ja-JP" altLang="en-US" sz="7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53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Faith(</a:t>
            </a:r>
            <a:r>
              <a:rPr kumimoji="1" lang="ja-JP" altLang="en-US" dirty="0" smtClean="0"/>
              <a:t>信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なき者は去っていく。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5572" y="1948654"/>
            <a:ext cx="10857993" cy="479899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二宮尊徳氏： </a:t>
            </a:r>
            <a:r>
              <a:rPr kumimoji="1" lang="en-US" altLang="ja-JP" sz="2800" dirty="0" smtClean="0"/>
              <a:t>『</a:t>
            </a:r>
            <a:r>
              <a:rPr kumimoji="1" lang="ja-JP" altLang="en-US" sz="2800" dirty="0" smtClean="0"/>
              <a:t>道徳なき経済は罪、経済なき道徳は寝言</a:t>
            </a:r>
            <a:r>
              <a:rPr kumimoji="1" lang="en-US" altLang="ja-JP" sz="2800" dirty="0" smtClean="0"/>
              <a:t>』</a:t>
            </a:r>
            <a:endParaRPr lang="en-US" altLang="ja-JP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sz="2400" dirty="0"/>
              <a:t>フェア プレイ</a:t>
            </a:r>
            <a:r>
              <a:rPr lang="ja-JP" altLang="en-US" sz="2400" dirty="0" err="1"/>
              <a:t>。。。</a:t>
            </a:r>
            <a:r>
              <a:rPr lang="ja-JP" altLang="en-US" sz="2400" dirty="0"/>
              <a:t>神様は見ています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sz="2400" dirty="0" smtClean="0"/>
              <a:t>真実は“快く”また”“残る”“。</a:t>
            </a:r>
            <a:r>
              <a:rPr lang="ja-JP" altLang="en-US" sz="2400" dirty="0"/>
              <a:t>虚偽</a:t>
            </a:r>
            <a:r>
              <a:rPr lang="ja-JP" altLang="en-US" sz="2400" dirty="0" smtClean="0"/>
              <a:t>は”不快”で“消滅”して</a:t>
            </a:r>
            <a:r>
              <a:rPr lang="ja-JP" altLang="en-US" sz="2400" dirty="0"/>
              <a:t>いく</a:t>
            </a:r>
            <a:r>
              <a:rPr lang="ja-JP" altLang="en-US" sz="2400" dirty="0" smtClean="0"/>
              <a:t>。</a:t>
            </a:r>
            <a:endParaRPr lang="en-US" altLang="ja-JP" sz="2400" dirty="0"/>
          </a:p>
          <a:p>
            <a:r>
              <a:rPr kumimoji="1" lang="ja-JP" altLang="en-US" sz="2800" dirty="0" smtClean="0"/>
              <a:t>味方の旗色が良いと騒ぎ、悪くなると</a:t>
            </a:r>
            <a:r>
              <a:rPr lang="ja-JP" altLang="en-US" sz="2800" dirty="0" smtClean="0"/>
              <a:t>ゾロゾロ帰る。</a:t>
            </a:r>
            <a:endParaRPr lang="en-US" altLang="ja-JP" sz="2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2400" dirty="0" smtClean="0"/>
              <a:t>『</a:t>
            </a:r>
            <a:r>
              <a:rPr kumimoji="1" lang="ja-JP" altLang="en-US" sz="2400" dirty="0" err="1" smtClean="0"/>
              <a:t>よかよか</a:t>
            </a:r>
            <a:r>
              <a:rPr kumimoji="1" lang="ja-JP" altLang="en-US" sz="2400" dirty="0" smtClean="0"/>
              <a:t>基金</a:t>
            </a:r>
            <a:r>
              <a:rPr kumimoji="1" lang="en-US" altLang="ja-JP" sz="2400" dirty="0" smtClean="0"/>
              <a:t>』</a:t>
            </a:r>
            <a:r>
              <a:rPr kumimoji="1" lang="ja-JP" altLang="en-US" sz="2400" dirty="0" smtClean="0"/>
              <a:t> </a:t>
            </a:r>
            <a:endParaRPr kumimoji="1" lang="en-US" altLang="ja-JP" sz="2400" dirty="0" smtClean="0"/>
          </a:p>
          <a:p>
            <a:r>
              <a:rPr kumimoji="1" lang="ja-JP" altLang="en-US" sz="2800" dirty="0" smtClean="0"/>
              <a:t>苦しい時にこそ、友は現れる。</a:t>
            </a:r>
            <a:endParaRPr kumimoji="1" lang="en-US" altLang="ja-JP" sz="2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ja-JP" altLang="en-US" sz="2400" dirty="0" smtClean="0"/>
              <a:t>殿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しんがり） は 会社のエースが務めるもの。</a:t>
            </a:r>
            <a:endParaRPr kumimoji="1" lang="en-US" altLang="ja-JP" sz="2400" dirty="0" smtClean="0"/>
          </a:p>
          <a:p>
            <a:r>
              <a:rPr lang="ja-JP" altLang="en-US" sz="2800" dirty="0" smtClean="0"/>
              <a:t>逆境は、新しい体制を作る「ありがたい機会」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成長とともに、必要なスキルと体制は変化しなければならない。</a:t>
            </a:r>
            <a:endParaRPr kumimoji="1"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17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162" y="644484"/>
            <a:ext cx="9452086" cy="706964"/>
          </a:xfrm>
        </p:spPr>
        <p:txBody>
          <a:bodyPr/>
          <a:lstStyle/>
          <a:p>
            <a:r>
              <a:rPr kumimoji="1" lang="ja-JP" altLang="en-US" dirty="0" smtClean="0"/>
              <a:t>覚えている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＝忘れられない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言葉</a:t>
            </a:r>
            <a:r>
              <a:rPr kumimoji="1" lang="ja-JP" altLang="en-US" dirty="0" err="1" smtClean="0"/>
              <a:t>。。。。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6976" y="1450844"/>
            <a:ext cx="10865223" cy="420624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ja-JP" altLang="en-US" sz="2000" dirty="0" smtClean="0"/>
              <a:t>ルールは、</a:t>
            </a:r>
            <a:r>
              <a:rPr kumimoji="1" lang="en-US" altLang="ja-JP" sz="2000" dirty="0" smtClean="0"/>
              <a:t>3</a:t>
            </a:r>
            <a:r>
              <a:rPr kumimoji="1" lang="ja-JP" altLang="en-US" sz="2000" dirty="0" smtClean="0"/>
              <a:t>年で見直す か 捨てなさい  </a:t>
            </a:r>
            <a:r>
              <a:rPr kumimoji="1" lang="en-US" altLang="ja-JP" sz="2000" dirty="0" smtClean="0"/>
              <a:t>(S38</a:t>
            </a:r>
            <a:r>
              <a:rPr lang="ja-JP" altLang="en-US" sz="2000" dirty="0" smtClean="0"/>
              <a:t>卒 </a:t>
            </a:r>
            <a:r>
              <a:rPr kumimoji="1" lang="ja-JP" altLang="en-US" sz="2000" dirty="0" smtClean="0"/>
              <a:t>福田武郎 先輩</a:t>
            </a:r>
            <a:r>
              <a:rPr kumimoji="1" lang="en-US" altLang="ja-JP" sz="2000" dirty="0" smtClean="0"/>
              <a:t>)</a:t>
            </a:r>
            <a:r>
              <a:rPr kumimoji="1" lang="ja-JP" altLang="en-US" sz="2000" dirty="0" smtClean="0"/>
              <a:t> 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常識は、まず否定してみる。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慶應義塾 村井 純 教授</a:t>
            </a:r>
            <a:r>
              <a:rPr lang="en-US" altLang="ja-JP" sz="2000" dirty="0" smtClean="0"/>
              <a:t>)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事業を </a:t>
            </a:r>
            <a:r>
              <a:rPr kumimoji="1" lang="en-US" altLang="ja-JP" sz="2000" dirty="0" smtClean="0"/>
              <a:t>3</a:t>
            </a:r>
            <a:r>
              <a:rPr kumimoji="1" lang="ja-JP" altLang="en-US" sz="2000" dirty="0" smtClean="0"/>
              <a:t>枚におろす </a:t>
            </a:r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東芝 事業部長</a:t>
            </a:r>
            <a:r>
              <a:rPr kumimoji="1" lang="en-US" altLang="ja-JP" sz="2000" dirty="0" smtClean="0"/>
              <a:t>)</a:t>
            </a:r>
            <a:r>
              <a:rPr kumimoji="1" lang="ja-JP" altLang="en-US" sz="2000" dirty="0" smtClean="0"/>
              <a:t> 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頭 一つ 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億円と思え。  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円とは </a:t>
            </a:r>
            <a:r>
              <a:rPr lang="en-US" altLang="ja-JP" sz="2000" dirty="0" smtClean="0"/>
              <a:t>1</a:t>
            </a:r>
            <a:r>
              <a:rPr lang="ja-JP" altLang="en-US" sz="2000" dirty="0"/>
              <a:t>億</a:t>
            </a:r>
            <a:r>
              <a:rPr lang="ja-JP" altLang="en-US" sz="2000" dirty="0" smtClean="0"/>
              <a:t>円のこと。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東芝 事業部長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 </a:t>
            </a:r>
            <a:endParaRPr lang="en-US" altLang="ja-JP" sz="2000" dirty="0" smtClean="0"/>
          </a:p>
          <a:p>
            <a:r>
              <a:rPr kumimoji="1" lang="ja-JP" altLang="en-US" sz="2000" dirty="0"/>
              <a:t>俺</a:t>
            </a:r>
            <a:r>
              <a:rPr kumimoji="1" lang="ja-JP" altLang="en-US" sz="2000" dirty="0" smtClean="0"/>
              <a:t>を先発で出すのは、俺にとて</a:t>
            </a:r>
            <a:r>
              <a:rPr lang="ja-JP" altLang="en-US" sz="2000" dirty="0" smtClean="0"/>
              <a:t>も失礼なことだ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同期 </a:t>
            </a:r>
            <a:r>
              <a:rPr lang="en-US" altLang="ja-JP" sz="2000" dirty="0" smtClean="0"/>
              <a:t>T</a:t>
            </a:r>
            <a:r>
              <a:rPr lang="ja-JP" altLang="en-US" sz="2000" dirty="0" smtClean="0"/>
              <a:t>丸君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 </a:t>
            </a:r>
            <a:endParaRPr lang="en-US" altLang="ja-JP" sz="2000" dirty="0" smtClean="0"/>
          </a:p>
          <a:p>
            <a:r>
              <a:rPr lang="ja-JP" altLang="en-US" sz="2000" dirty="0" smtClean="0"/>
              <a:t>他人の穴を埋めることは、行うべきではない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ジャパンクラスのラグビー選手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 </a:t>
            </a:r>
            <a:endParaRPr lang="en-US" altLang="ja-JP" sz="2000" dirty="0" smtClean="0"/>
          </a:p>
          <a:p>
            <a:r>
              <a:rPr lang="ja-JP" altLang="en-US" sz="2000" dirty="0"/>
              <a:t>人前</a:t>
            </a:r>
            <a:r>
              <a:rPr lang="ja-JP" altLang="en-US" sz="2000" dirty="0" smtClean="0"/>
              <a:t>で発言した約束、人は忘れるけれど、本人は忘れられない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実兄、久留米高専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 </a:t>
            </a:r>
            <a:endParaRPr lang="en-US" altLang="ja-JP" sz="2000" dirty="0" smtClean="0"/>
          </a:p>
          <a:p>
            <a:r>
              <a:rPr lang="ja-JP" altLang="en-US" sz="2000" dirty="0" smtClean="0"/>
              <a:t>自分で決めずに失敗すると、人のせいにしてしまう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慶應義塾 村井 純 教授</a:t>
            </a:r>
            <a:r>
              <a:rPr lang="en-US" altLang="ja-JP" sz="2000" dirty="0" smtClean="0"/>
              <a:t>)</a:t>
            </a:r>
          </a:p>
          <a:p>
            <a:r>
              <a:rPr lang="ja-JP" altLang="en-US" sz="2000" dirty="0" smtClean="0"/>
              <a:t>みんな、苦しい時にリーダの顔を見る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誰だか忘れました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   </a:t>
            </a:r>
            <a:endParaRPr lang="en-US" altLang="ja-JP" sz="2000" dirty="0" smtClean="0"/>
          </a:p>
          <a:p>
            <a:r>
              <a:rPr lang="ja-JP" altLang="en-US" sz="2000" dirty="0" smtClean="0"/>
              <a:t>必要は発明の母ではなく、発明は必要の母 </a:t>
            </a:r>
            <a:r>
              <a:rPr lang="en-US" altLang="ja-JP" sz="2000" dirty="0" smtClean="0"/>
              <a:t>(SONY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CSL</a:t>
            </a:r>
            <a:r>
              <a:rPr lang="ja-JP" altLang="en-US" sz="2000" dirty="0" smtClean="0"/>
              <a:t> 暦本氏</a:t>
            </a:r>
            <a:r>
              <a:rPr lang="en-US" altLang="ja-JP" sz="2000" dirty="0" smtClean="0"/>
              <a:t>)</a:t>
            </a:r>
          </a:p>
          <a:p>
            <a:r>
              <a:rPr kumimoji="1" lang="ja-JP" altLang="en-US" sz="2000" dirty="0" smtClean="0"/>
              <a:t>イノベーションは、「高く舞い上がった模倣」である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早稲田大学 教授</a:t>
            </a:r>
            <a:r>
              <a:rPr lang="en-US" altLang="ja-JP" sz="2000" dirty="0" smtClean="0"/>
              <a:t>)</a:t>
            </a:r>
          </a:p>
          <a:p>
            <a:r>
              <a:rPr kumimoji="1" lang="ja-JP" altLang="en-US" sz="2000" dirty="0" smtClean="0"/>
              <a:t>「金」、「名誉」、「</a:t>
            </a:r>
            <a:r>
              <a:rPr kumimoji="1" lang="en-US" altLang="ja-JP" sz="2000" dirty="0" smtClean="0"/>
              <a:t>{</a:t>
            </a:r>
            <a:r>
              <a:rPr kumimoji="1" lang="ja-JP" altLang="en-US" sz="2000" dirty="0" smtClean="0"/>
              <a:t>社会</a:t>
            </a:r>
            <a:r>
              <a:rPr kumimoji="1" lang="en-US" altLang="ja-JP" sz="2000" dirty="0" smtClean="0"/>
              <a:t>}</a:t>
            </a:r>
            <a:r>
              <a:rPr kumimoji="1" lang="ja-JP" altLang="en-US" sz="2000" dirty="0" smtClean="0"/>
              <a:t>貢献」、「家族」</a:t>
            </a:r>
            <a:r>
              <a:rPr kumimoji="1" lang="ja-JP" altLang="en-US" sz="2000" dirty="0" err="1" smtClean="0"/>
              <a:t>、、、</a:t>
            </a:r>
            <a:r>
              <a:rPr kumimoji="1" lang="ja-JP" altLang="en-US" sz="2000" dirty="0" smtClean="0"/>
              <a:t>全部は難しい </a:t>
            </a:r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実兄、久留米高専</a:t>
            </a:r>
            <a:r>
              <a:rPr kumimoji="1" lang="en-US" altLang="ja-JP" sz="2000" dirty="0" smtClean="0"/>
              <a:t>)</a:t>
            </a:r>
            <a:r>
              <a:rPr kumimoji="1" lang="ja-JP" altLang="en-US" sz="2000" dirty="0" smtClean="0"/>
              <a:t> 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九州</a:t>
            </a:r>
            <a:r>
              <a:rPr kumimoji="1" lang="en-US" altLang="ja-JP" sz="4000" dirty="0" smtClean="0"/>
              <a:t>{</a:t>
            </a:r>
            <a:r>
              <a:rPr kumimoji="1" lang="ja-JP" altLang="en-US" sz="4000" dirty="0" smtClean="0"/>
              <a:t>帝國</a:t>
            </a:r>
            <a:r>
              <a:rPr kumimoji="1" lang="en-US" altLang="ja-JP" sz="4000" dirty="0" smtClean="0"/>
              <a:t>}</a:t>
            </a:r>
            <a:r>
              <a:rPr kumimoji="1" lang="ja-JP" altLang="en-US" sz="4000" dirty="0" smtClean="0"/>
              <a:t>大学に感謝 </a:t>
            </a:r>
            <a:r>
              <a:rPr kumimoji="1" lang="en-US" altLang="ja-JP" sz="4000" dirty="0" smtClean="0"/>
              <a:t>!</a:t>
            </a:r>
            <a:r>
              <a:rPr lang="en-US" altLang="ja-JP" sz="4000" dirty="0" smtClean="0"/>
              <a:t>!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;</a:t>
            </a:r>
            <a:r>
              <a:rPr lang="ja-JP" altLang="en-US" sz="4000" dirty="0" smtClean="0"/>
              <a:t> 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en-US" altLang="ja-JP" sz="4000" dirty="0"/>
              <a:t>	</a:t>
            </a:r>
            <a:r>
              <a:rPr lang="en-US" altLang="ja-JP" sz="4000" dirty="0" smtClean="0"/>
              <a:t>			</a:t>
            </a:r>
            <a:r>
              <a:rPr kumimoji="1" lang="en-US" altLang="ja-JP" sz="4000" dirty="0" smtClean="0"/>
              <a:t>Liberal</a:t>
            </a:r>
            <a:r>
              <a:rPr kumimoji="1" lang="ja-JP" altLang="en-US" sz="4000" dirty="0" smtClean="0"/>
              <a:t> </a:t>
            </a:r>
            <a:r>
              <a:rPr kumimoji="1" lang="en-US" altLang="ja-JP" sz="4000" dirty="0" smtClean="0"/>
              <a:t>Arts</a:t>
            </a:r>
            <a:r>
              <a:rPr kumimoji="1" lang="ja-JP" altLang="en-US" sz="4000" dirty="0" smtClean="0"/>
              <a:t> </a:t>
            </a:r>
            <a:r>
              <a:rPr kumimoji="1" lang="en-US" altLang="ja-JP" sz="4000" dirty="0" smtClean="0"/>
              <a:t>(</a:t>
            </a:r>
            <a:r>
              <a:rPr kumimoji="1" lang="ja-JP" altLang="en-US" sz="4000" dirty="0" smtClean="0"/>
              <a:t>教養</a:t>
            </a:r>
            <a:r>
              <a:rPr kumimoji="1" lang="en-US" altLang="ja-JP" sz="4000" dirty="0" smtClean="0"/>
              <a:t>)</a:t>
            </a:r>
            <a:r>
              <a:rPr kumimoji="1" lang="ja-JP" altLang="en-US" sz="4000" dirty="0" smtClean="0"/>
              <a:t>  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943" y="2097733"/>
            <a:ext cx="11715077" cy="4238513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Liberal:</a:t>
            </a:r>
            <a:r>
              <a:rPr kumimoji="1" lang="ja-JP" altLang="en-US" sz="3200" dirty="0" smtClean="0"/>
              <a:t>  自由 </a:t>
            </a:r>
            <a:endParaRPr kumimoji="1" lang="en-US" altLang="ja-JP" sz="3200" dirty="0" smtClean="0"/>
          </a:p>
          <a:p>
            <a:r>
              <a:rPr lang="en-US" altLang="ja-JP" sz="3200" dirty="0" smtClean="0"/>
              <a:t>Arts</a:t>
            </a:r>
            <a:r>
              <a:rPr lang="ja-JP" altLang="en-US" sz="3200" dirty="0"/>
              <a:t> </a:t>
            </a:r>
            <a:r>
              <a:rPr lang="en-US" altLang="ja-JP" sz="3200" dirty="0" smtClean="0"/>
              <a:t>:</a:t>
            </a:r>
            <a:r>
              <a:rPr lang="ja-JP" altLang="en-US" sz="3200" dirty="0" smtClean="0"/>
              <a:t> 技芸・スキル </a:t>
            </a:r>
            <a:endParaRPr lang="en-US" altLang="ja-JP" sz="3200" dirty="0" smtClean="0"/>
          </a:p>
          <a:p>
            <a:r>
              <a:rPr lang="ja-JP" altLang="en-US" sz="2400" dirty="0"/>
              <a:t>ギリシャ・ローマ時代に理念的な源流を持ち、ヨーロッパの大学制度において中世以降、</a:t>
            </a:r>
            <a:r>
              <a:rPr lang="en-US" altLang="ja-JP" sz="2400" dirty="0"/>
              <a:t>19</a:t>
            </a:r>
            <a:r>
              <a:rPr lang="ja-JP" altLang="en-US" sz="2400" dirty="0"/>
              <a:t>世紀後半や</a:t>
            </a:r>
            <a:r>
              <a:rPr lang="en-US" altLang="ja-JP" sz="2400" dirty="0"/>
              <a:t>20</a:t>
            </a:r>
            <a:r>
              <a:rPr lang="ja-JP" altLang="en-US" sz="2400" dirty="0"/>
              <a:t>世紀まで、人が持つ必要がある技芸（実践的な知識・学問）の基本と見なされた</a:t>
            </a:r>
            <a:r>
              <a:rPr lang="en-US" altLang="ja-JP" sz="2400" dirty="0"/>
              <a:t>7</a:t>
            </a:r>
            <a:r>
              <a:rPr lang="ja-JP" altLang="en-US" sz="2400" dirty="0"/>
              <a:t>科のことで、具体的には文法学・修辞学・論理学の</a:t>
            </a:r>
            <a:r>
              <a:rPr lang="en-US" altLang="ja-JP" sz="2400" dirty="0"/>
              <a:t>3</a:t>
            </a:r>
            <a:r>
              <a:rPr lang="ja-JP" altLang="en-US" sz="2400" dirty="0"/>
              <a:t>学、および算術・幾何・天文学・音楽の</a:t>
            </a:r>
            <a:r>
              <a:rPr lang="en-US" altLang="ja-JP" sz="2400" dirty="0"/>
              <a:t>4</a:t>
            </a:r>
            <a:r>
              <a:rPr lang="ja-JP" altLang="en-US" sz="2400" dirty="0"/>
              <a:t>科のこと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r>
              <a:rPr lang="ja-JP" altLang="en-US" sz="2400" dirty="0"/>
              <a:t>「自由人」 というと、「自由気まま」 に生きていた感じがしますが、「自由人」 ならこその 「市民」 としての義務がありました。 兵役の義務、納税の義務、政治への参加の義務など、現在のわれわれが負う</a:t>
            </a:r>
            <a:r>
              <a:rPr lang="ja-JP" altLang="en-US" sz="2400" dirty="0" err="1"/>
              <a:t>て</a:t>
            </a:r>
            <a:r>
              <a:rPr lang="ja-JP" altLang="en-US" sz="2400" dirty="0"/>
              <a:t>いる 「義務」 がかかってきます。 市民として守るべき </a:t>
            </a:r>
            <a:r>
              <a:rPr lang="ja-JP" altLang="en-US" sz="2400" b="1" u="sng" dirty="0">
                <a:solidFill>
                  <a:srgbClr val="FF0000"/>
                </a:solidFill>
              </a:rPr>
              <a:t>「倫理・道徳」 も、「自由人」 の義務でした。</a:t>
            </a:r>
            <a:br>
              <a:rPr lang="ja-JP" altLang="en-US" sz="2400" b="1" u="sng" dirty="0">
                <a:solidFill>
                  <a:srgbClr val="FF0000"/>
                </a:solidFill>
              </a:rPr>
            </a:br>
            <a:r>
              <a:rPr lang="ja-JP" altLang="en-US" sz="2400" dirty="0" smtClean="0"/>
              <a:t>そこ</a:t>
            </a:r>
            <a:r>
              <a:rPr lang="ja-JP" altLang="en-US" sz="2400" dirty="0"/>
              <a:t>へ行くと </a:t>
            </a:r>
            <a:r>
              <a:rPr lang="ja-JP" altLang="en-US" sz="2400" b="1" dirty="0">
                <a:solidFill>
                  <a:srgbClr val="FF0000"/>
                </a:solidFill>
              </a:rPr>
              <a:t>「</a:t>
            </a:r>
            <a:r>
              <a:rPr lang="ja-JP" altLang="en-US" sz="2400" b="1" u="sng" dirty="0">
                <a:solidFill>
                  <a:srgbClr val="FF0000"/>
                </a:solidFill>
              </a:rPr>
              <a:t>奴隷」 には、そういう 「義務」 はありません。</a:t>
            </a:r>
            <a:endParaRPr kumimoji="1" lang="ja-JP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8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ããã¼ãµã¤ã æ¾ä»»è°·ç±å®ãã®ç»åæ¤ç´¢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3776149"/>
            <a:ext cx="4681910" cy="26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4954" y="876846"/>
            <a:ext cx="8761413" cy="706964"/>
          </a:xfrm>
        </p:spPr>
        <p:txBody>
          <a:bodyPr/>
          <a:lstStyle/>
          <a:p>
            <a:r>
              <a:rPr kumimoji="1" lang="ja-JP" altLang="en-US" sz="4400" dirty="0" smtClean="0"/>
              <a:t>“</a:t>
            </a:r>
            <a:r>
              <a:rPr kumimoji="1" lang="en-US" altLang="ja-JP" sz="4400" dirty="0" smtClean="0"/>
              <a:t>One</a:t>
            </a:r>
            <a:r>
              <a:rPr kumimoji="1" lang="ja-JP" altLang="en-US" sz="4400" dirty="0" smtClean="0"/>
              <a:t> </a:t>
            </a:r>
            <a:r>
              <a:rPr kumimoji="1" lang="en-US" altLang="ja-JP" sz="4400" dirty="0" smtClean="0"/>
              <a:t>for</a:t>
            </a:r>
            <a:r>
              <a:rPr kumimoji="1" lang="ja-JP" altLang="en-US" sz="4400" dirty="0" smtClean="0"/>
              <a:t> </a:t>
            </a:r>
            <a:r>
              <a:rPr kumimoji="1" lang="en-US" altLang="ja-JP" sz="4400" dirty="0" smtClean="0"/>
              <a:t>All,</a:t>
            </a:r>
            <a:r>
              <a:rPr kumimoji="1" lang="ja-JP" altLang="en-US" sz="4400" dirty="0" smtClean="0"/>
              <a:t> </a:t>
            </a:r>
            <a:r>
              <a:rPr kumimoji="1" lang="en-US" altLang="ja-JP" sz="4400" dirty="0" smtClean="0"/>
              <a:t>All</a:t>
            </a:r>
            <a:r>
              <a:rPr kumimoji="1" lang="ja-JP" altLang="en-US" sz="4400" dirty="0" smtClean="0"/>
              <a:t> </a:t>
            </a:r>
            <a:r>
              <a:rPr kumimoji="1" lang="en-US" altLang="ja-JP" sz="4400" dirty="0" smtClean="0"/>
              <a:t>for</a:t>
            </a:r>
            <a:r>
              <a:rPr kumimoji="1" lang="ja-JP" altLang="en-US" sz="4400" dirty="0" smtClean="0"/>
              <a:t> </a:t>
            </a:r>
            <a:r>
              <a:rPr kumimoji="1" lang="en-US" altLang="ja-JP" sz="4400" dirty="0" smtClean="0"/>
              <a:t>One</a:t>
            </a:r>
            <a:r>
              <a:rPr kumimoji="1" lang="ja-JP" altLang="en-US" sz="4400" dirty="0" smtClean="0"/>
              <a:t>”</a:t>
            </a:r>
            <a:endParaRPr kumimoji="1" lang="ja-JP" altLang="en-US" sz="4400" dirty="0"/>
          </a:p>
        </p:txBody>
      </p:sp>
      <p:pic>
        <p:nvPicPr>
          <p:cNvPr id="1026" name="Picture 2" descr="ã¤ã¡ã¼ã¸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0" y="2937383"/>
            <a:ext cx="6096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é¢é£ç»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73" y="1754498"/>
            <a:ext cx="2657221" cy="26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0154" y="888324"/>
            <a:ext cx="8761413" cy="706964"/>
          </a:xfrm>
        </p:spPr>
        <p:txBody>
          <a:bodyPr/>
          <a:lstStyle/>
          <a:p>
            <a:r>
              <a:rPr kumimoji="1" lang="ja-JP" altLang="en-US" dirty="0" smtClean="0"/>
              <a:t>松任谷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荒井</a:t>
            </a:r>
            <a:r>
              <a:rPr kumimoji="1" lang="en-US" altLang="ja-JP" dirty="0" smtClean="0"/>
              <a:t>)</a:t>
            </a:r>
            <a:r>
              <a:rPr lang="ja-JP" altLang="en-US" dirty="0"/>
              <a:t> </a:t>
            </a:r>
            <a:r>
              <a:rPr lang="ja-JP" altLang="en-US" dirty="0" smtClean="0"/>
              <a:t>由美   「</a:t>
            </a:r>
            <a:r>
              <a:rPr lang="en-US" altLang="ja-JP" dirty="0" smtClean="0"/>
              <a:t>No</a:t>
            </a:r>
            <a:r>
              <a:rPr lang="ja-JP" altLang="en-US" dirty="0" smtClean="0"/>
              <a:t> </a:t>
            </a:r>
            <a:r>
              <a:rPr lang="en-US" altLang="ja-JP" dirty="0" smtClean="0"/>
              <a:t>Side</a:t>
            </a:r>
            <a:r>
              <a:rPr lang="ja-JP" altLang="en-US" dirty="0" smtClean="0"/>
              <a:t>」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2896" y="1813052"/>
            <a:ext cx="11935968" cy="404114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何をゴールに決めて、</a:t>
            </a:r>
            <a:r>
              <a:rPr lang="ja-JP" altLang="en-US" sz="2800" dirty="0" smtClean="0"/>
              <a:t>何を犠牲にしたの ？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     誰も知らず、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       歓声よりも長く、 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       興奮よりも速く、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 </a:t>
            </a:r>
            <a:r>
              <a:rPr lang="ja-JP" altLang="en-US" sz="2800" dirty="0" smtClean="0"/>
              <a:t>    走ろうとしていた あなた </a:t>
            </a:r>
            <a:endParaRPr lang="en-US" altLang="ja-JP" sz="2800" dirty="0"/>
          </a:p>
          <a:p>
            <a:r>
              <a:rPr lang="ja-JP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同じゼッケン、誰かがつけて、また次のシーズンもかけてゆく </a:t>
            </a:r>
            <a:endParaRPr kumimoji="1" lang="ja-JP" alt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é¢é£ç»å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309" y="1705730"/>
            <a:ext cx="2657221" cy="26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横巻き 4"/>
          <p:cNvSpPr/>
          <p:nvPr/>
        </p:nvSpPr>
        <p:spPr>
          <a:xfrm>
            <a:off x="801386" y="5066363"/>
            <a:ext cx="10671286" cy="1876981"/>
          </a:xfrm>
          <a:prstGeom prst="horizontalScroll">
            <a:avLst>
              <a:gd name="adj" fmla="val 11273"/>
            </a:avLst>
          </a:prstGeom>
          <a:solidFill>
            <a:srgbClr val="00206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They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need </a:t>
            </a:r>
            <a:r>
              <a:rPr kumimoji="1" lang="en-US" altLang="ja-JP" sz="4000" dirty="0" smtClean="0">
                <a:solidFill>
                  <a:srgbClr val="FFFF00"/>
                </a:solidFill>
              </a:rPr>
              <a:t>“opportunity”.</a:t>
            </a:r>
          </a:p>
          <a:p>
            <a:pPr algn="ctr"/>
            <a:r>
              <a:rPr kumimoji="1" lang="en-US" altLang="ja-JP" sz="3200" dirty="0" smtClean="0"/>
              <a:t>This is </a:t>
            </a:r>
            <a:r>
              <a:rPr kumimoji="1" lang="en-US" altLang="ja-JP" sz="3600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our</a:t>
            </a:r>
            <a:r>
              <a:rPr kumimoji="1" lang="en-US" altLang="ja-JP" sz="3200" dirty="0" smtClean="0"/>
              <a:t> 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“</a:t>
            </a:r>
            <a:r>
              <a:rPr kumimoji="1" lang="en-US" altLang="ja-JP" sz="4000" dirty="0" smtClean="0">
                <a:solidFill>
                  <a:srgbClr val="FFFF00"/>
                </a:solidFill>
              </a:rPr>
              <a:t>responsibility” </a:t>
            </a:r>
            <a:r>
              <a:rPr kumimoji="1" lang="en-US" altLang="ja-JP" sz="4000" dirty="0" smtClean="0"/>
              <a:t>&amp; </a:t>
            </a:r>
            <a:r>
              <a:rPr kumimoji="1" lang="en-US" altLang="ja-JP" sz="4000" dirty="0" smtClean="0">
                <a:solidFill>
                  <a:srgbClr val="FFFF00"/>
                </a:solidFill>
              </a:rPr>
              <a:t>“privilege”. </a:t>
            </a:r>
            <a:endParaRPr kumimoji="1" lang="ja-JP" altLang="en-US" sz="4000" dirty="0">
              <a:solidFill>
                <a:srgbClr val="FFFF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7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略歴 </a:t>
            </a:r>
            <a:r>
              <a:rPr lang="en-US" altLang="ja-JP" dirty="0" smtClean="0"/>
              <a:t>(1985</a:t>
            </a:r>
            <a:r>
              <a:rPr lang="ja-JP" altLang="en-US" dirty="0" smtClean="0"/>
              <a:t>年</a:t>
            </a:r>
            <a:r>
              <a:rPr lang="en-US" altLang="ja-JP" dirty="0" smtClean="0"/>
              <a:t>{</a:t>
            </a:r>
            <a:r>
              <a:rPr lang="ja-JP" altLang="en-US" dirty="0" smtClean="0"/>
              <a:t>昭和</a:t>
            </a:r>
            <a:r>
              <a:rPr lang="en-US" altLang="ja-JP" dirty="0" smtClean="0"/>
              <a:t>60</a:t>
            </a:r>
            <a:r>
              <a:rPr lang="ja-JP" altLang="en-US" dirty="0" smtClean="0"/>
              <a:t>年</a:t>
            </a:r>
            <a:r>
              <a:rPr lang="en-US" altLang="ja-JP" dirty="0" smtClean="0"/>
              <a:t>}</a:t>
            </a:r>
            <a:r>
              <a:rPr lang="ja-JP" altLang="en-US" dirty="0" smtClean="0"/>
              <a:t>卒  江﨑浩</a:t>
            </a:r>
            <a:r>
              <a:rPr lang="en-US" altLang="ja-JP" dirty="0" smtClean="0"/>
              <a:t>)</a:t>
            </a:r>
            <a:r>
              <a:rPr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430" y="2322718"/>
            <a:ext cx="6730400" cy="3577814"/>
          </a:xfrm>
        </p:spPr>
        <p:txBody>
          <a:bodyPr/>
          <a:lstStyle/>
          <a:p>
            <a:r>
              <a:rPr kumimoji="1" lang="en-US" altLang="ja-JP" dirty="0" smtClean="0"/>
              <a:t>1981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昭和</a:t>
            </a:r>
            <a:r>
              <a:rPr kumimoji="1" lang="en-US" altLang="ja-JP" dirty="0" smtClean="0"/>
              <a:t>58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八女高等学校 卒業 </a:t>
            </a:r>
            <a:endParaRPr kumimoji="1" lang="en-US" altLang="ja-JP" dirty="0" smtClean="0"/>
          </a:p>
          <a:p>
            <a:r>
              <a:rPr lang="en-US" altLang="ja-JP" dirty="0" smtClean="0"/>
              <a:t>1985</a:t>
            </a:r>
            <a:r>
              <a:rPr lang="ja-JP" altLang="en-US" dirty="0" smtClean="0"/>
              <a:t>年</a:t>
            </a:r>
            <a:r>
              <a:rPr lang="en-US" altLang="ja-JP" dirty="0" smtClean="0"/>
              <a:t>(</a:t>
            </a:r>
            <a:r>
              <a:rPr lang="ja-JP" altLang="en-US" dirty="0" smtClean="0"/>
              <a:t>昭和</a:t>
            </a:r>
            <a:r>
              <a:rPr lang="en-US" altLang="ja-JP" dirty="0" smtClean="0"/>
              <a:t>60</a:t>
            </a:r>
            <a:r>
              <a:rPr lang="ja-JP" altLang="en-US" dirty="0" smtClean="0"/>
              <a:t>年</a:t>
            </a:r>
            <a:r>
              <a:rPr lang="en-US" altLang="ja-JP" dirty="0" smtClean="0"/>
              <a:t>)</a:t>
            </a:r>
            <a:r>
              <a:rPr lang="ja-JP" altLang="en-US" dirty="0" smtClean="0"/>
              <a:t> 工学部 電子工学科 ＆ </a:t>
            </a:r>
            <a:r>
              <a:rPr lang="ja-JP" altLang="en-US" b="1" dirty="0" smtClean="0">
                <a:solidFill>
                  <a:srgbClr val="C00000"/>
                </a:solidFill>
              </a:rPr>
              <a:t>ラグビー部 卒業 </a:t>
            </a:r>
            <a:endParaRPr lang="en-US" altLang="ja-JP" b="1" dirty="0" smtClean="0">
              <a:solidFill>
                <a:srgbClr val="C00000"/>
              </a:solidFill>
            </a:endParaRPr>
          </a:p>
          <a:p>
            <a:r>
              <a:rPr kumimoji="1" lang="en-US" altLang="ja-JP" dirty="0" smtClean="0"/>
              <a:t>1987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昭和</a:t>
            </a:r>
            <a:r>
              <a:rPr kumimoji="1" lang="en-US" altLang="ja-JP" dirty="0" smtClean="0"/>
              <a:t>62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電子工学専攻 修士</a:t>
            </a:r>
            <a:r>
              <a:rPr lang="ja-JP" altLang="en-US" dirty="0"/>
              <a:t>修</a:t>
            </a:r>
            <a:r>
              <a:rPr lang="ja-JP" altLang="en-US" dirty="0" smtClean="0"/>
              <a:t>了</a:t>
            </a:r>
            <a:r>
              <a:rPr kumimoji="1" lang="ja-JP" altLang="en-US" dirty="0" smtClean="0"/>
              <a:t>、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(</a:t>
            </a:r>
            <a:r>
              <a:rPr kumimoji="1" lang="ja-JP" altLang="en-US" b="1" dirty="0" smtClean="0">
                <a:solidFill>
                  <a:srgbClr val="C00000"/>
                </a:solidFill>
              </a:rPr>
              <a:t>株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)</a:t>
            </a:r>
            <a:r>
              <a:rPr kumimoji="1" lang="ja-JP" altLang="en-US" b="1" dirty="0" smtClean="0">
                <a:solidFill>
                  <a:srgbClr val="C00000"/>
                </a:solidFill>
              </a:rPr>
              <a:t>東芝 入社 </a:t>
            </a:r>
            <a:endParaRPr kumimoji="1" lang="en-US" altLang="ja-JP" b="1" dirty="0" smtClean="0">
              <a:solidFill>
                <a:srgbClr val="C00000"/>
              </a:solidFill>
            </a:endParaRPr>
          </a:p>
          <a:p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1991</a:t>
            </a: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年～</a:t>
            </a: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92</a:t>
            </a: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年  米国 </a:t>
            </a: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New</a:t>
            </a: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Jersey</a:t>
            </a: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州 </a:t>
            </a:r>
            <a:r>
              <a:rPr lang="en-US" altLang="ja-JP" b="1" dirty="0" err="1" smtClean="0">
                <a:solidFill>
                  <a:schemeClr val="accent2">
                    <a:lumMod val="75000"/>
                  </a:schemeClr>
                </a:solidFill>
              </a:rPr>
              <a:t>Bellcore</a:t>
            </a: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 社 客員研究員</a:t>
            </a:r>
            <a:endParaRPr lang="en-US" altLang="ja-JP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en-US" altLang="ja-JP" dirty="0" smtClean="0"/>
              <a:t>1994</a:t>
            </a:r>
            <a:r>
              <a:rPr kumimoji="1" lang="ja-JP" altLang="en-US" dirty="0" smtClean="0"/>
              <a:t>年～</a:t>
            </a:r>
            <a:r>
              <a:rPr kumimoji="1" lang="en-US" altLang="ja-JP" dirty="0" smtClean="0"/>
              <a:t>95</a:t>
            </a:r>
            <a:r>
              <a:rPr kumimoji="1" lang="ja-JP" altLang="en-US" dirty="0" smtClean="0"/>
              <a:t>年  米国 </a:t>
            </a:r>
            <a:r>
              <a:rPr kumimoji="1" lang="en-US" altLang="ja-JP" dirty="0" smtClean="0"/>
              <a:t>New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York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Columbia</a:t>
            </a:r>
            <a:r>
              <a:rPr kumimoji="1" lang="ja-JP" altLang="en-US" dirty="0" smtClean="0"/>
              <a:t>大学 客員研究員</a:t>
            </a:r>
            <a:endParaRPr kumimoji="1" lang="en-US" altLang="ja-JP" dirty="0" smtClean="0"/>
          </a:p>
          <a:p>
            <a:r>
              <a:rPr lang="en-US" altLang="ja-JP" dirty="0" smtClean="0"/>
              <a:t>1998</a:t>
            </a:r>
            <a:r>
              <a:rPr lang="ja-JP" altLang="en-US" dirty="0" smtClean="0"/>
              <a:t>年 博士号取得、東京大学 大型計算機センター 助教授</a:t>
            </a:r>
            <a:endParaRPr lang="en-US" altLang="ja-JP" dirty="0" smtClean="0"/>
          </a:p>
          <a:p>
            <a:r>
              <a:rPr kumimoji="1" lang="en-US" altLang="ja-JP" dirty="0" smtClean="0"/>
              <a:t>2000</a:t>
            </a:r>
            <a:r>
              <a:rPr kumimoji="1" lang="ja-JP" altLang="en-US" dirty="0" smtClean="0"/>
              <a:t>年 東京大学 工学部 電子情報工学科 助教授</a:t>
            </a:r>
            <a:endParaRPr kumimoji="1" lang="en-US" altLang="ja-JP" dirty="0" smtClean="0"/>
          </a:p>
          <a:p>
            <a:r>
              <a:rPr lang="en-US" altLang="ja-JP" dirty="0" smtClean="0"/>
              <a:t>2005</a:t>
            </a:r>
            <a:r>
              <a:rPr lang="ja-JP" altLang="en-US" dirty="0" smtClean="0"/>
              <a:t>年 教授 昇任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739945" y="2259958"/>
            <a:ext cx="5136497" cy="4435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WIDE</a:t>
            </a: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プロジェクト代表</a:t>
            </a:r>
            <a:endParaRPr lang="en-US" altLang="ja-JP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Internet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Society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(Board</a:t>
            </a: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Trustee)</a:t>
            </a:r>
          </a:p>
          <a:p>
            <a:r>
              <a:rPr lang="en-US" altLang="ja-JP" dirty="0" smtClean="0"/>
              <a:t>JPNIC</a:t>
            </a:r>
            <a:r>
              <a:rPr lang="ja-JP" altLang="en-US" dirty="0" smtClean="0"/>
              <a:t> 副理事長</a:t>
            </a:r>
            <a:endParaRPr lang="en-US" altLang="ja-JP" dirty="0" smtClean="0"/>
          </a:p>
          <a:p>
            <a:r>
              <a:rPr lang="ja-JP" altLang="en-US" dirty="0" smtClean="0"/>
              <a:t>日本データセンター協会 理事・運営委員長</a:t>
            </a:r>
            <a:endParaRPr lang="en-US" altLang="ja-JP" dirty="0" smtClean="0"/>
          </a:p>
          <a:p>
            <a:r>
              <a:rPr lang="ja-JP" altLang="en-US" dirty="0" smtClean="0"/>
              <a:t>東大グリーン</a:t>
            </a:r>
            <a:r>
              <a:rPr lang="en-US" altLang="ja-JP" dirty="0" smtClean="0"/>
              <a:t>ICT</a:t>
            </a:r>
            <a:r>
              <a:rPr lang="ja-JP" altLang="en-US" dirty="0" smtClean="0"/>
              <a:t>プロジェクト 代表</a:t>
            </a:r>
            <a:endParaRPr lang="en-US" altLang="ja-JP" dirty="0" smtClean="0"/>
          </a:p>
          <a:p>
            <a:r>
              <a:rPr lang="en-US" altLang="ja-JP" dirty="0" smtClean="0"/>
              <a:t>IPv6</a:t>
            </a:r>
            <a:r>
              <a:rPr lang="ja-JP" altLang="en-US" dirty="0" smtClean="0"/>
              <a:t>普及高度化推進協議会 専務理事</a:t>
            </a:r>
            <a:endParaRPr lang="en-US" altLang="ja-JP" dirty="0" smtClean="0"/>
          </a:p>
          <a:p>
            <a:r>
              <a:rPr lang="ja-JP" altLang="en-US" dirty="0" smtClean="0"/>
              <a:t>社外取締役</a:t>
            </a:r>
            <a:r>
              <a:rPr lang="en-US" altLang="ja-JP" dirty="0" smtClean="0"/>
              <a:t>(</a:t>
            </a:r>
            <a:r>
              <a:rPr lang="ja-JP" altLang="en-US" dirty="0" smtClean="0"/>
              <a:t>累計 </a:t>
            </a:r>
            <a:r>
              <a:rPr lang="en-US" altLang="ja-JP" dirty="0" smtClean="0"/>
              <a:t>4</a:t>
            </a:r>
            <a:r>
              <a:rPr lang="ja-JP" altLang="en-US" dirty="0" smtClean="0"/>
              <a:t>社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内閣府、総務省、経産省 審議会 委員 </a:t>
            </a:r>
            <a:endParaRPr lang="en-US" altLang="ja-JP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</a:rPr>
              <a:t>電力広域的運営推進機関 評議会 委員</a:t>
            </a:r>
            <a:endParaRPr lang="en-US" altLang="ja-JP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dirty="0" smtClean="0"/>
              <a:t>日本</a:t>
            </a:r>
            <a:r>
              <a:rPr lang="ja-JP" altLang="en-US" dirty="0"/>
              <a:t>学術会議 連携会員 </a:t>
            </a:r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5" name="角丸四角形吹き出し 4"/>
          <p:cNvSpPr/>
          <p:nvPr/>
        </p:nvSpPr>
        <p:spPr>
          <a:xfrm>
            <a:off x="6722527" y="2086153"/>
            <a:ext cx="3176422" cy="718457"/>
          </a:xfrm>
          <a:prstGeom prst="wedgeRoundRectCallout">
            <a:avLst>
              <a:gd name="adj1" fmla="val -93488"/>
              <a:gd name="adj2" fmla="val 90460"/>
              <a:gd name="adj3" fmla="val 16667"/>
            </a:avLst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福田武郎先輩 </a:t>
            </a:r>
            <a:endParaRPr kumimoji="1" lang="ja-JP" altLang="en-US" sz="3200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6722527" y="2925615"/>
            <a:ext cx="4224147" cy="797300"/>
          </a:xfrm>
          <a:prstGeom prst="wedgeRoundRectCallout">
            <a:avLst>
              <a:gd name="adj1" fmla="val -80300"/>
              <a:gd name="adj2" fmla="val 46265"/>
              <a:gd name="adj3" fmla="val 16667"/>
            </a:avLst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Paul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Francis(</a:t>
            </a:r>
            <a:r>
              <a:rPr kumimoji="1" lang="en-US" altLang="ja-JP" sz="2800" dirty="0" err="1" smtClean="0"/>
              <a:t>Bellcore</a:t>
            </a:r>
            <a:r>
              <a:rPr kumimoji="1" lang="en-US" altLang="ja-JP" sz="2800" dirty="0" smtClean="0"/>
              <a:t>)</a:t>
            </a:r>
          </a:p>
          <a:p>
            <a:pPr algn="ctr"/>
            <a:r>
              <a:rPr kumimoji="1" lang="en-US" altLang="ja-JP" sz="2800" dirty="0" smtClean="0"/>
              <a:t>David</a:t>
            </a:r>
            <a:r>
              <a:rPr kumimoji="1" lang="ja-JP" altLang="en-US" sz="2800" dirty="0"/>
              <a:t> </a:t>
            </a:r>
            <a:r>
              <a:rPr kumimoji="1" lang="en-US" altLang="ja-JP" sz="2800" dirty="0" smtClean="0"/>
              <a:t>Clark</a:t>
            </a:r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MIT)</a:t>
            </a:r>
            <a:r>
              <a:rPr kumimoji="1" lang="ja-JP" altLang="en-US" sz="2800" dirty="0" smtClean="0"/>
              <a:t> </a:t>
            </a:r>
            <a:endParaRPr kumimoji="1" lang="ja-JP" altLang="en-US" sz="2800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6739945" y="3841752"/>
            <a:ext cx="1855415" cy="664934"/>
          </a:xfrm>
          <a:prstGeom prst="wedgeRoundRectCallout">
            <a:avLst>
              <a:gd name="adj1" fmla="val -122102"/>
              <a:gd name="adj2" fmla="val 19188"/>
              <a:gd name="adj3" fmla="val 16667"/>
            </a:avLst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村井純 </a:t>
            </a:r>
            <a:endParaRPr kumimoji="1" lang="ja-JP" altLang="en-US" sz="32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74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993588" y="734865"/>
            <a:ext cx="8761413" cy="1204857"/>
          </a:xfrm>
        </p:spPr>
        <p:txBody>
          <a:bodyPr/>
          <a:lstStyle/>
          <a:p>
            <a:r>
              <a:rPr kumimoji="1" lang="ja-JP" altLang="en-US" sz="4400" dirty="0" smtClean="0"/>
              <a:t>スポーツが与える「</a:t>
            </a:r>
            <a:r>
              <a:rPr kumimoji="1" lang="en-US" altLang="ja-JP" sz="4400" dirty="0" smtClean="0"/>
              <a:t>3</a:t>
            </a:r>
            <a:r>
              <a:rPr lang="ja-JP" altLang="en-US" sz="4400" dirty="0" err="1" smtClean="0"/>
              <a:t>つの</a:t>
            </a:r>
            <a:r>
              <a:rPr lang="ja-JP" altLang="en-US" sz="4400" dirty="0" smtClean="0"/>
              <a:t>宝」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    ～慶應義塾大学 元塾長 小泉信三氏～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 smtClean="0"/>
              <a:t>                                                                                   </a:t>
            </a:r>
            <a:r>
              <a:rPr lang="ja-JP" altLang="en-US" sz="2400" dirty="0" smtClean="0"/>
              <a:t>昭和</a:t>
            </a:r>
            <a:r>
              <a:rPr lang="en-US" altLang="ja-JP" sz="2400" dirty="0" smtClean="0"/>
              <a:t>37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10</a:t>
            </a:r>
            <a:r>
              <a:rPr lang="ja-JP" altLang="en-US" sz="2400" dirty="0" smtClean="0"/>
              <a:t>月</a:t>
            </a:r>
            <a:r>
              <a:rPr lang="en-US" altLang="ja-JP" sz="2400" dirty="0" smtClean="0"/>
              <a:t>28</a:t>
            </a:r>
            <a:r>
              <a:rPr lang="ja-JP" altLang="en-US" sz="2400" dirty="0" smtClean="0"/>
              <a:t>日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225913" y="2420469"/>
            <a:ext cx="11844168" cy="419548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ja-JP" altLang="en-US" sz="3200" b="1" dirty="0" smtClean="0"/>
              <a:t> 我々は、</a:t>
            </a:r>
            <a:r>
              <a:rPr kumimoji="1" lang="ja-JP" altLang="en-US" sz="3200" b="1" dirty="0" smtClean="0"/>
              <a:t>練習によって</a:t>
            </a:r>
            <a:r>
              <a:rPr kumimoji="1" lang="en-US" altLang="ja-JP" sz="3200" b="1" dirty="0" smtClean="0"/>
              <a:t>『</a:t>
            </a:r>
            <a:r>
              <a:rPr kumimoji="1" lang="ja-JP" altLang="en-US" sz="3200" b="1" dirty="0" smtClean="0"/>
              <a:t>不可能を可能にする</a:t>
            </a:r>
            <a:r>
              <a:rPr kumimoji="1" lang="en-US" altLang="ja-JP" sz="3200" b="1" dirty="0" smtClean="0"/>
              <a:t>』</a:t>
            </a:r>
            <a:r>
              <a:rPr kumimoji="1" lang="ja-JP" altLang="en-US" sz="3200" b="1" dirty="0" err="1" smtClean="0"/>
              <a:t>。</a:t>
            </a:r>
            <a:endParaRPr kumimoji="1" lang="en-US" altLang="ja-JP" sz="3200" b="1" dirty="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ja-JP" sz="2800" b="1" dirty="0" smtClean="0"/>
              <a:t>1</a:t>
            </a:r>
            <a:r>
              <a:rPr lang="ja-JP" altLang="en-US" sz="2800" b="1" dirty="0" err="1" smtClean="0"/>
              <a:t>つは</a:t>
            </a:r>
            <a:r>
              <a:rPr lang="ja-JP" altLang="en-US" sz="2800" b="1" dirty="0" smtClean="0"/>
              <a:t>発明により、</a:t>
            </a:r>
            <a:r>
              <a:rPr lang="en-US" altLang="ja-JP" sz="2800" b="1" dirty="0" smtClean="0"/>
              <a:t>1</a:t>
            </a:r>
            <a:r>
              <a:rPr lang="ja-JP" altLang="en-US" sz="2800" b="1" dirty="0" err="1" smtClean="0"/>
              <a:t>つは</a:t>
            </a:r>
            <a:r>
              <a:rPr lang="ja-JP" altLang="en-US" sz="2800" b="1" dirty="0" smtClean="0"/>
              <a:t>練習により。</a:t>
            </a:r>
            <a:endParaRPr lang="en-US" altLang="ja-JP" sz="2800" b="1" dirty="0" smtClean="0"/>
          </a:p>
          <a:p>
            <a:pPr lvl="1">
              <a:buFont typeface="Wingdings" panose="05000000000000000000" pitchFamily="2" charset="2"/>
              <a:buChar char="u"/>
            </a:pPr>
            <a:r>
              <a:rPr kumimoji="1" lang="ja-JP" altLang="en-US" sz="2800" b="1" dirty="0" smtClean="0"/>
              <a:t> 肉体と精神の両方</a:t>
            </a:r>
            <a:endParaRPr kumimoji="1" lang="en-US" altLang="ja-JP" sz="3200" b="1" dirty="0" smtClean="0"/>
          </a:p>
          <a:p>
            <a:pPr>
              <a:buFont typeface="+mj-lt"/>
              <a:buAutoNum type="arabicPeriod"/>
            </a:pPr>
            <a:r>
              <a:rPr lang="ja-JP" altLang="en-US" sz="3200" b="1" dirty="0" smtClean="0"/>
              <a:t> フェアプレー の精神。</a:t>
            </a:r>
            <a:endParaRPr lang="en-US" altLang="ja-JP" sz="3200" b="1" dirty="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ja-JP" altLang="en-US" sz="2800" b="1" dirty="0" smtClean="0"/>
              <a:t> </a:t>
            </a:r>
            <a:r>
              <a:rPr lang="en-US" altLang="ja-JP" sz="3200" b="1" dirty="0" smtClean="0"/>
              <a:t>Be a hard fighter and a good looser ! </a:t>
            </a:r>
            <a:r>
              <a:rPr lang="ja-JP" altLang="en-US" sz="3200" b="1" dirty="0" smtClean="0"/>
              <a:t> </a:t>
            </a:r>
            <a:endParaRPr lang="en-US" altLang="ja-JP" sz="3200" b="1" dirty="0" smtClean="0"/>
          </a:p>
          <a:p>
            <a:pPr>
              <a:buFont typeface="+mj-lt"/>
              <a:buAutoNum type="arabicPeriod"/>
            </a:pPr>
            <a:r>
              <a:rPr lang="ja-JP" altLang="en-US" sz="3200" b="1" dirty="0" smtClean="0"/>
              <a:t> よき友。</a:t>
            </a:r>
            <a:endParaRPr lang="en-US" altLang="ja-JP" sz="3200" b="1" dirty="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ja-JP" altLang="en-US" sz="2800" b="1" dirty="0" smtClean="0"/>
              <a:t> 何を</a:t>
            </a:r>
            <a:r>
              <a:rPr lang="ja-JP" altLang="en-US" sz="2800" b="1" dirty="0"/>
              <a:t>言</a:t>
            </a:r>
            <a:r>
              <a:rPr lang="ja-JP" altLang="en-US" sz="2800" b="1" dirty="0" smtClean="0"/>
              <a:t>っても誤解しない、何でも言える、喜びも苦しみも分かつ友</a:t>
            </a:r>
            <a:endParaRPr lang="en-US" altLang="ja-JP" sz="2400" b="1" dirty="0" smtClean="0"/>
          </a:p>
        </p:txBody>
      </p:sp>
      <p:pic>
        <p:nvPicPr>
          <p:cNvPr id="1026" name="Picture 2" descr="練習は不可能を可能に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797" y="2420469"/>
            <a:ext cx="1878953" cy="27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9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WIDE</a:t>
            </a:r>
            <a:r>
              <a:rPr lang="ja-JP" altLang="en-US" dirty="0" smtClean="0"/>
              <a:t>プロジェクト の モットー 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792" y="2377441"/>
            <a:ext cx="11114801" cy="424927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3600" dirty="0"/>
              <a:t>左</a:t>
            </a:r>
            <a:r>
              <a:rPr lang="ja-JP" altLang="en-US" sz="3600" dirty="0" smtClean="0"/>
              <a:t>手に研究、右手に運用</a:t>
            </a:r>
            <a:endParaRPr lang="en-US" altLang="ja-JP" sz="3600" dirty="0" smtClean="0"/>
          </a:p>
          <a:p>
            <a:r>
              <a:rPr lang="ja-JP" altLang="en-US" sz="3600" dirty="0" smtClean="0"/>
              <a:t>評価は社会がするもの  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北風 と 太陽</a:t>
            </a:r>
            <a:r>
              <a:rPr kumimoji="1" lang="en-US" altLang="ja-JP" sz="3600" dirty="0" smtClean="0"/>
              <a:t>, aka </a:t>
            </a:r>
            <a:r>
              <a:rPr kumimoji="1" lang="ja-JP" altLang="en-US" sz="3600" dirty="0" smtClean="0"/>
              <a:t>太陽になろう！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信じる者は救われる ： 楽観主義</a:t>
            </a:r>
            <a:r>
              <a:rPr lang="en-US" altLang="ja-JP" sz="3600" dirty="0" smtClean="0"/>
              <a:t>(i.e., </a:t>
            </a:r>
            <a:r>
              <a:rPr lang="ja-JP" altLang="en-US" sz="3600" dirty="0" smtClean="0"/>
              <a:t>マーフィーの法則</a:t>
            </a:r>
            <a:r>
              <a:rPr lang="en-US" altLang="ja-JP" sz="3600" dirty="0" smtClean="0"/>
              <a:t>)</a:t>
            </a:r>
          </a:p>
          <a:p>
            <a:r>
              <a:rPr lang="ja-JP" altLang="en-US" sz="3600" dirty="0" smtClean="0"/>
              <a:t>ボードの仕事は現場を支えること</a:t>
            </a:r>
            <a:r>
              <a:rPr lang="en-US" altLang="ja-JP" sz="3600" dirty="0" smtClean="0"/>
              <a:t>(</a:t>
            </a:r>
            <a:r>
              <a:rPr lang="ja-JP" altLang="en-US" sz="3600" dirty="0" smtClean="0"/>
              <a:t>逆三角形</a:t>
            </a:r>
            <a:r>
              <a:rPr lang="en-US" altLang="ja-JP" sz="3600" dirty="0" smtClean="0"/>
              <a:t>)</a:t>
            </a:r>
            <a:r>
              <a:rPr lang="ja-JP" altLang="en-US" sz="3600" dirty="0" smtClean="0"/>
              <a:t> </a:t>
            </a:r>
            <a:endParaRPr lang="en-US" altLang="ja-JP" sz="3600" dirty="0" smtClean="0"/>
          </a:p>
          <a:p>
            <a:r>
              <a:rPr lang="ja-JP" altLang="en-US" sz="3600" dirty="0" smtClean="0"/>
              <a:t>自律</a:t>
            </a:r>
            <a:r>
              <a:rPr lang="en-US" altLang="ja-JP" sz="3600" dirty="0" smtClean="0"/>
              <a:t>(</a:t>
            </a:r>
            <a:r>
              <a:rPr lang="ja-JP" altLang="en-US" sz="3600" dirty="0" smtClean="0"/>
              <a:t>自立</a:t>
            </a:r>
            <a:r>
              <a:rPr lang="en-US" altLang="ja-JP" sz="3600" dirty="0" smtClean="0"/>
              <a:t>)</a:t>
            </a:r>
            <a:r>
              <a:rPr lang="ja-JP" altLang="en-US" sz="3600" dirty="0" smtClean="0"/>
              <a:t>・分散・協調 </a:t>
            </a:r>
            <a:endParaRPr lang="en-US" altLang="ja-JP" sz="3600" dirty="0" smtClean="0"/>
          </a:p>
          <a:p>
            <a:r>
              <a:rPr lang="ja-JP" altLang="en-US" sz="3600" dirty="0" smtClean="0"/>
              <a:t>自助、共助、公助 の順番 </a:t>
            </a:r>
            <a:r>
              <a:rPr kumimoji="1" lang="ja-JP" altLang="en-US" sz="3600" dirty="0" smtClean="0"/>
              <a:t> </a:t>
            </a:r>
            <a:endParaRPr kumimoji="1" lang="en-US" altLang="ja-JP" sz="3600" dirty="0" smtClean="0"/>
          </a:p>
          <a:p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9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4954" y="655619"/>
            <a:ext cx="8761413" cy="706964"/>
          </a:xfrm>
        </p:spPr>
        <p:txBody>
          <a:bodyPr/>
          <a:lstStyle/>
          <a:p>
            <a:r>
              <a:rPr kumimoji="1" lang="ja-JP" altLang="en-US" dirty="0" smtClean="0"/>
              <a:t>これまで と 最近 の仕事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495" y="1332766"/>
            <a:ext cx="10654748" cy="542584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1987</a:t>
            </a:r>
            <a:r>
              <a:rPr kumimoji="1" lang="ja-JP" altLang="en-US" sz="2400" dirty="0" smtClean="0"/>
              <a:t>年－</a:t>
            </a:r>
            <a:r>
              <a:rPr kumimoji="1" lang="en-US" altLang="ja-JP" sz="2400" dirty="0" smtClean="0"/>
              <a:t>1997</a:t>
            </a:r>
            <a:r>
              <a:rPr kumimoji="1" lang="ja-JP" altLang="en-US" sz="2400" dirty="0" smtClean="0"/>
              <a:t>年： </a:t>
            </a:r>
            <a:r>
              <a:rPr kumimoji="1" lang="en-US" altLang="ja-JP" sz="2400" dirty="0" smtClean="0"/>
              <a:t>MPLS</a:t>
            </a:r>
            <a:r>
              <a:rPr kumimoji="1" lang="ja-JP" altLang="en-US" sz="2400" dirty="0" smtClean="0"/>
              <a:t> 研究開発・国際標準化・事業化、</a:t>
            </a:r>
            <a:r>
              <a:rPr kumimoji="1" lang="en-US" altLang="ja-JP" sz="2400" dirty="0" smtClean="0"/>
              <a:t>{</a:t>
            </a:r>
            <a:r>
              <a:rPr kumimoji="1" lang="ja-JP" altLang="en-US" sz="2400" dirty="0" smtClean="0"/>
              <a:t>学位取得</a:t>
            </a:r>
            <a:r>
              <a:rPr kumimoji="1" lang="en-US" altLang="ja-JP" sz="2400" dirty="0" smtClean="0"/>
              <a:t>}</a:t>
            </a:r>
            <a:r>
              <a:rPr kumimoji="1" lang="ja-JP" altLang="en-US" sz="2400" dirty="0" smtClean="0"/>
              <a:t>  </a:t>
            </a:r>
            <a:endParaRPr kumimoji="1" lang="en-US" altLang="ja-JP" sz="2400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1998</a:t>
            </a:r>
            <a:r>
              <a:rPr lang="ja-JP" altLang="en-US" sz="2400" dirty="0" smtClean="0"/>
              <a:t>年－</a:t>
            </a:r>
            <a:r>
              <a:rPr lang="en-US" altLang="ja-JP" sz="2400" dirty="0" smtClean="0"/>
              <a:t>2007</a:t>
            </a:r>
            <a:r>
              <a:rPr lang="ja-JP" altLang="en-US" sz="2400" dirty="0" smtClean="0"/>
              <a:t>年： </a:t>
            </a:r>
            <a:r>
              <a:rPr lang="en-US" altLang="ja-JP" sz="2400" dirty="0" smtClean="0"/>
              <a:t>IP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version 6</a:t>
            </a:r>
            <a:r>
              <a:rPr lang="ja-JP" altLang="en-US" sz="2400" dirty="0" smtClean="0"/>
              <a:t> の 研究開発・普及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政府予算に関与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 </a:t>
            </a:r>
            <a:endParaRPr lang="en-US" altLang="ja-JP" sz="2400" dirty="0" smtClean="0"/>
          </a:p>
          <a:p>
            <a:pPr lvl="1"/>
            <a:r>
              <a:rPr lang="ja-JP" altLang="en-US" sz="2000" dirty="0"/>
              <a:t>今</a:t>
            </a:r>
            <a:r>
              <a:rPr lang="ja-JP" altLang="en-US" sz="2000" dirty="0" smtClean="0"/>
              <a:t>の </a:t>
            </a:r>
            <a:r>
              <a:rPr lang="en-US" altLang="ja-JP" sz="2000" dirty="0" err="1" smtClean="0"/>
              <a:t>IoT</a:t>
            </a:r>
            <a:r>
              <a:rPr lang="en-US" altLang="ja-JP" sz="2000" dirty="0" smtClean="0"/>
              <a:t>(Internet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of Things) </a:t>
            </a:r>
            <a:r>
              <a:rPr lang="ja-JP" altLang="en-US" sz="2000" dirty="0" smtClean="0"/>
              <a:t>や </a:t>
            </a:r>
            <a:r>
              <a:rPr lang="en-US" altLang="ja-JP" sz="2000" dirty="0" err="1" smtClean="0"/>
              <a:t>BigData</a:t>
            </a:r>
            <a:r>
              <a:rPr lang="ja-JP" altLang="en-US" sz="2000" dirty="0" smtClean="0"/>
              <a:t> の研究開発活動  </a:t>
            </a:r>
            <a:endParaRPr lang="en-US" altLang="ja-JP" sz="2000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2008</a:t>
            </a:r>
            <a:r>
              <a:rPr kumimoji="1" lang="ja-JP" altLang="en-US" sz="2400" dirty="0" smtClean="0"/>
              <a:t>年－</a:t>
            </a:r>
            <a:r>
              <a:rPr kumimoji="1" lang="en-US" altLang="ja-JP" sz="2400" dirty="0" smtClean="0"/>
              <a:t>2017</a:t>
            </a:r>
            <a:r>
              <a:rPr kumimoji="1" lang="ja-JP" altLang="en-US" sz="2400" dirty="0" smtClean="0"/>
              <a:t>年： スマートビル・キャンパス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 </a:t>
            </a:r>
            <a:r>
              <a:rPr kumimoji="1" lang="ja-JP" altLang="en-US" sz="2400" dirty="0" smtClean="0">
                <a:sym typeface="Wingdings" panose="05000000000000000000" pitchFamily="2" charset="2"/>
              </a:rPr>
              <a:t>スマートシティー </a:t>
            </a:r>
            <a:endParaRPr kumimoji="1" lang="en-US" altLang="ja-JP" sz="2400" dirty="0" smtClean="0">
              <a:sym typeface="Wingdings" panose="05000000000000000000" pitchFamily="2" charset="2"/>
            </a:endParaRPr>
          </a:p>
          <a:p>
            <a:pPr lvl="1"/>
            <a:r>
              <a:rPr lang="ja-JP" altLang="en-US" sz="2000" dirty="0" smtClean="0">
                <a:sym typeface="Wingdings" panose="05000000000000000000" pitchFamily="2" charset="2"/>
              </a:rPr>
              <a:t>節電・省エネを 梃子に、建築業界・エネルギー業界 を </a:t>
            </a:r>
            <a:r>
              <a:rPr lang="en-US" altLang="ja-JP" sz="2000" dirty="0" smtClean="0">
                <a:sym typeface="Wingdings" panose="05000000000000000000" pitchFamily="2" charset="2"/>
              </a:rPr>
              <a:t>IT</a:t>
            </a:r>
            <a:r>
              <a:rPr lang="ja-JP" altLang="en-US" sz="2000" dirty="0" smtClean="0">
                <a:sym typeface="Wingdings" panose="05000000000000000000" pitchFamily="2" charset="2"/>
              </a:rPr>
              <a:t>化・オープン化 </a:t>
            </a:r>
            <a:endParaRPr lang="en-US" altLang="ja-JP" sz="2000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sz="2000" dirty="0" smtClean="0">
                <a:sym typeface="Wingdings" panose="05000000000000000000" pitchFamily="2" charset="2"/>
              </a:rPr>
              <a:t>3.11 (</a:t>
            </a:r>
            <a:r>
              <a:rPr lang="ja-JP" altLang="en-US" sz="2000" dirty="0" smtClean="0">
                <a:sym typeface="Wingdings" panose="05000000000000000000" pitchFamily="2" charset="2"/>
              </a:rPr>
              <a:t>東日本大震災</a:t>
            </a:r>
            <a:r>
              <a:rPr lang="en-US" altLang="ja-JP" sz="2000" dirty="0" smtClean="0">
                <a:sym typeface="Wingdings" panose="05000000000000000000" pitchFamily="2" charset="2"/>
              </a:rPr>
              <a:t>)</a:t>
            </a:r>
            <a:r>
              <a:rPr lang="ja-JP" altLang="en-US" sz="2000" dirty="0" smtClean="0">
                <a:sym typeface="Wingdings" panose="05000000000000000000" pitchFamily="2" charset="2"/>
              </a:rPr>
              <a:t>の際に 東京大学 全学での 省エネ・節電 </a:t>
            </a:r>
            <a:r>
              <a:rPr lang="en-US" altLang="ja-JP" sz="2000" dirty="0" smtClean="0">
                <a:sym typeface="Wingdings" panose="05000000000000000000" pitchFamily="2" charset="2"/>
              </a:rPr>
              <a:t>(30</a:t>
            </a:r>
            <a:r>
              <a:rPr lang="ja-JP" altLang="en-US" sz="2000" dirty="0" smtClean="0">
                <a:sym typeface="Wingdings" panose="05000000000000000000" pitchFamily="2" charset="2"/>
              </a:rPr>
              <a:t>％の節電</a:t>
            </a:r>
            <a:r>
              <a:rPr lang="en-US" altLang="ja-JP" sz="2000" dirty="0" smtClean="0">
                <a:sym typeface="Wingdings" panose="05000000000000000000" pitchFamily="2" charset="2"/>
              </a:rPr>
              <a:t>)</a:t>
            </a:r>
            <a:r>
              <a:rPr lang="ja-JP" altLang="en-US" sz="2000" dirty="0" smtClean="0">
                <a:sym typeface="Wingdings" panose="05000000000000000000" pitchFamily="2" charset="2"/>
              </a:rPr>
              <a:t> </a:t>
            </a:r>
            <a:endParaRPr lang="en-US" altLang="ja-JP" sz="2000" dirty="0" smtClean="0">
              <a:sym typeface="Wingdings" panose="05000000000000000000" pitchFamily="2" charset="2"/>
            </a:endParaRPr>
          </a:p>
          <a:p>
            <a:pPr lvl="1"/>
            <a:r>
              <a:rPr lang="ja-JP" altLang="en-US" sz="2000" dirty="0" smtClean="0">
                <a:sym typeface="Wingdings" panose="05000000000000000000" pitchFamily="2" charset="2"/>
              </a:rPr>
              <a:t>東京電力 スマートメータ調達 </a:t>
            </a:r>
            <a:r>
              <a:rPr lang="en-US" altLang="ja-JP" sz="2000" dirty="0" smtClean="0">
                <a:sym typeface="Wingdings" panose="05000000000000000000" pitchFamily="2" charset="2"/>
              </a:rPr>
              <a:t>(</a:t>
            </a:r>
            <a:r>
              <a:rPr lang="ja-JP" altLang="en-US" sz="2000" dirty="0" smtClean="0">
                <a:sym typeface="Wingdings" panose="05000000000000000000" pitchFamily="2" charset="2"/>
              </a:rPr>
              <a:t>原子力損害賠償機構</a:t>
            </a:r>
            <a:r>
              <a:rPr lang="en-US" altLang="ja-JP" sz="2000" dirty="0" smtClean="0">
                <a:sym typeface="Wingdings" panose="05000000000000000000" pitchFamily="2" charset="2"/>
              </a:rPr>
              <a:t>)</a:t>
            </a:r>
            <a:r>
              <a:rPr lang="ja-JP" altLang="en-US" sz="2000" dirty="0" smtClean="0">
                <a:sym typeface="Wingdings" panose="05000000000000000000" pitchFamily="2" charset="2"/>
              </a:rPr>
              <a:t> ・・・ </a:t>
            </a:r>
            <a:r>
              <a:rPr lang="en-US" altLang="ja-JP" sz="2000" dirty="0" smtClean="0">
                <a:sym typeface="Wingdings" panose="05000000000000000000" pitchFamily="2" charset="2"/>
              </a:rPr>
              <a:t>{</a:t>
            </a:r>
            <a:r>
              <a:rPr lang="ja-JP" altLang="en-US" sz="2000" dirty="0" smtClean="0">
                <a:sym typeface="Wingdings" panose="05000000000000000000" pitchFamily="2" charset="2"/>
              </a:rPr>
              <a:t>最終的には</a:t>
            </a:r>
            <a:r>
              <a:rPr lang="en-US" altLang="ja-JP" sz="2000" dirty="0" smtClean="0">
                <a:sym typeface="Wingdings" panose="05000000000000000000" pitchFamily="2" charset="2"/>
              </a:rPr>
              <a:t>}</a:t>
            </a:r>
            <a:r>
              <a:rPr lang="ja-JP" altLang="en-US" sz="2000" dirty="0" smtClean="0">
                <a:sym typeface="Wingdings" panose="05000000000000000000" pitchFamily="2" charset="2"/>
              </a:rPr>
              <a:t>失敗   </a:t>
            </a:r>
            <a:endParaRPr lang="en-US" altLang="ja-JP" sz="2000" dirty="0" smtClean="0">
              <a:sym typeface="Wingdings" panose="05000000000000000000" pitchFamily="2" charset="2"/>
            </a:endParaRPr>
          </a:p>
          <a:p>
            <a:pPr lvl="1"/>
            <a:r>
              <a:rPr kumimoji="1" lang="ja-JP" altLang="en-US" sz="2000" dirty="0" smtClean="0">
                <a:sym typeface="Wingdings" panose="05000000000000000000" pitchFamily="2" charset="2"/>
              </a:rPr>
              <a:t>九州電力 スマートメータ調達 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(</a:t>
            </a:r>
            <a:r>
              <a:rPr kumimoji="1" lang="ja-JP" altLang="en-US" sz="2000" dirty="0" smtClean="0">
                <a:sym typeface="Wingdings" panose="05000000000000000000" pitchFamily="2" charset="2"/>
              </a:rPr>
              <a:t>九州大 副学長、九工大 学長と連携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)</a:t>
            </a:r>
            <a:r>
              <a:rPr kumimoji="1" lang="ja-JP" altLang="en-US" sz="2000" dirty="0" smtClean="0">
                <a:sym typeface="Wingdings" panose="05000000000000000000" pitchFamily="2" charset="2"/>
              </a:rPr>
              <a:t>  ・・・ 大成功</a:t>
            </a:r>
            <a:endParaRPr kumimoji="1" lang="en-US" altLang="ja-JP" sz="20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2017</a:t>
            </a:r>
            <a:r>
              <a:rPr lang="ja-JP" altLang="en-US" sz="2400" dirty="0" smtClean="0">
                <a:sym typeface="Wingdings" panose="05000000000000000000" pitchFamily="2" charset="2"/>
              </a:rPr>
              <a:t>・</a:t>
            </a:r>
            <a:r>
              <a:rPr lang="en-US" altLang="ja-JP" sz="2400" dirty="0" smtClean="0">
                <a:sym typeface="Wingdings" panose="05000000000000000000" pitchFamily="2" charset="2"/>
              </a:rPr>
              <a:t>18</a:t>
            </a:r>
            <a:r>
              <a:rPr lang="ja-JP" altLang="en-US" sz="2400" dirty="0" smtClean="0">
                <a:sym typeface="Wingdings" panose="05000000000000000000" pitchFamily="2" charset="2"/>
              </a:rPr>
              <a:t>年 </a:t>
            </a:r>
            <a:endParaRPr lang="en-US" altLang="ja-JP" sz="2400" dirty="0" smtClean="0">
              <a:sym typeface="Wingdings" panose="05000000000000000000" pitchFamily="2" charset="2"/>
            </a:endParaRPr>
          </a:p>
          <a:p>
            <a:pPr lvl="1"/>
            <a:r>
              <a:rPr kumimoji="1" lang="ja-JP" altLang="en-US" sz="2000" dirty="0" smtClean="0">
                <a:sym typeface="Wingdings" panose="05000000000000000000" pitchFamily="2" charset="2"/>
              </a:rPr>
              <a:t>内閣府 総合科学技術会議： 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Society</a:t>
            </a:r>
            <a:r>
              <a:rPr kumimoji="1" lang="ja-JP" altLang="en-US" sz="20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5.0</a:t>
            </a:r>
            <a:r>
              <a:rPr kumimoji="1" lang="ja-JP" altLang="en-US" sz="2000" dirty="0" smtClean="0">
                <a:sym typeface="Wingdings" panose="05000000000000000000" pitchFamily="2" charset="2"/>
              </a:rPr>
              <a:t> 重要課題 検討委員会 </a:t>
            </a:r>
            <a:endParaRPr kumimoji="1" lang="en-US" altLang="ja-JP" sz="2000" dirty="0" smtClean="0">
              <a:sym typeface="Wingdings" panose="05000000000000000000" pitchFamily="2" charset="2"/>
            </a:endParaRPr>
          </a:p>
          <a:p>
            <a:pPr lvl="1"/>
            <a:r>
              <a:rPr lang="ja-JP" altLang="en-US" sz="2000" dirty="0" smtClean="0">
                <a:sym typeface="Wingdings" panose="05000000000000000000" pitchFamily="2" charset="2"/>
              </a:rPr>
              <a:t>経産省 ： 産業サイバーセキュリティ、再生可能エネルギー</a:t>
            </a:r>
            <a:r>
              <a:rPr lang="en-US" altLang="ja-JP" sz="2000" dirty="0" smtClean="0">
                <a:sym typeface="Wingdings" panose="05000000000000000000" pitchFamily="2" charset="2"/>
              </a:rPr>
              <a:t>(Post</a:t>
            </a:r>
            <a:r>
              <a:rPr lang="ja-JP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ja-JP" sz="2000" dirty="0" smtClean="0">
                <a:sym typeface="Wingdings" panose="05000000000000000000" pitchFamily="2" charset="2"/>
              </a:rPr>
              <a:t>FIT)</a:t>
            </a:r>
            <a:r>
              <a:rPr lang="ja-JP" altLang="en-US" sz="2000" dirty="0" smtClean="0">
                <a:sym typeface="Wingdings" panose="05000000000000000000" pitchFamily="2" charset="2"/>
              </a:rPr>
              <a:t> </a:t>
            </a:r>
            <a:endParaRPr lang="en-US" altLang="ja-JP" sz="2000" dirty="0" smtClean="0">
              <a:sym typeface="Wingdings" panose="05000000000000000000" pitchFamily="2" charset="2"/>
            </a:endParaRPr>
          </a:p>
          <a:p>
            <a:pPr lvl="1"/>
            <a:r>
              <a:rPr kumimoji="1" lang="ja-JP" altLang="en-US" sz="2000" dirty="0" smtClean="0">
                <a:sym typeface="Wingdings" panose="05000000000000000000" pitchFamily="2" charset="2"/>
              </a:rPr>
              <a:t>富山市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(Resilient</a:t>
            </a:r>
            <a:r>
              <a:rPr kumimoji="1" lang="ja-JP" altLang="en-US" sz="20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City</a:t>
            </a:r>
            <a:r>
              <a:rPr kumimoji="1" lang="ja-JP" altLang="en-US" sz="20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with</a:t>
            </a:r>
            <a:r>
              <a:rPr kumimoji="1" lang="ja-JP" altLang="en-US" sz="2000" dirty="0" smtClean="0">
                <a:sym typeface="Wingdings" panose="05000000000000000000" pitchFamily="2" charset="2"/>
              </a:rPr>
              <a:t> </a:t>
            </a:r>
            <a:r>
              <a:rPr lang="ja-JP" altLang="en-US" sz="2000" dirty="0" smtClean="0">
                <a:sym typeface="Wingdings" panose="05000000000000000000" pitchFamily="2" charset="2"/>
              </a:rPr>
              <a:t>世界銀行</a:t>
            </a:r>
            <a:r>
              <a:rPr lang="en-US" altLang="ja-JP" sz="2000" dirty="0" smtClean="0">
                <a:sym typeface="Wingdings" panose="05000000000000000000" pitchFamily="2" charset="2"/>
              </a:rPr>
              <a:t>&amp;</a:t>
            </a:r>
            <a:r>
              <a:rPr lang="ja-JP" altLang="en-US" sz="2000" dirty="0" smtClean="0">
                <a:sym typeface="Wingdings" panose="05000000000000000000" pitchFamily="2" charset="2"/>
              </a:rPr>
              <a:t>ロックフェラー財団</a:t>
            </a:r>
            <a:r>
              <a:rPr lang="en-US" altLang="ja-JP" sz="2000" dirty="0" smtClean="0">
                <a:sym typeface="Wingdings" panose="05000000000000000000" pitchFamily="2" charset="2"/>
              </a:rPr>
              <a:t>)</a:t>
            </a:r>
            <a:r>
              <a:rPr lang="ja-JP" altLang="en-US" sz="2000" dirty="0" err="1" smtClean="0">
                <a:sym typeface="Wingdings" panose="05000000000000000000" pitchFamily="2" charset="2"/>
              </a:rPr>
              <a:t>、</a:t>
            </a:r>
            <a:r>
              <a:rPr lang="ja-JP" altLang="en-US" sz="2000" dirty="0" smtClean="0">
                <a:sym typeface="Wingdings" panose="05000000000000000000" pitchFamily="2" charset="2"/>
              </a:rPr>
              <a:t>福岡空港民営化、等 </a:t>
            </a:r>
            <a:endParaRPr kumimoji="1" lang="ja-JP" altLang="en-US" sz="2000" dirty="0"/>
          </a:p>
        </p:txBody>
      </p:sp>
      <p:pic>
        <p:nvPicPr>
          <p:cNvPr id="1026" name="Picture 2" descr="https://images-na.ssl-images-amazon.com/images/I/41EjLWqtiUL._SX313_BO1,204,203,2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047" y="2242748"/>
            <a:ext cx="1376301" cy="21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4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998" y="963729"/>
            <a:ext cx="8761413" cy="706964"/>
          </a:xfrm>
        </p:spPr>
        <p:txBody>
          <a:bodyPr/>
          <a:lstStyle/>
          <a:p>
            <a:r>
              <a:rPr kumimoji="1" lang="ja-JP" altLang="en-US" dirty="0" smtClean="0"/>
              <a:t>具体的に 最近の仕事</a:t>
            </a:r>
            <a:endParaRPr kumimoji="1" lang="ja-JP" altLang="en-US" dirty="0"/>
          </a:p>
        </p:txBody>
      </p:sp>
      <p:sp>
        <p:nvSpPr>
          <p:cNvPr id="4" name="タイトル 3"/>
          <p:cNvSpPr txBox="1">
            <a:spLocks/>
          </p:cNvSpPr>
          <p:nvPr/>
        </p:nvSpPr>
        <p:spPr bwMode="gray">
          <a:xfrm>
            <a:off x="193431" y="2178298"/>
            <a:ext cx="7033975" cy="443122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>
                <a:solidFill>
                  <a:schemeClr val="tx1"/>
                </a:solidFill>
              </a:rPr>
              <a:t>インターネットの </a:t>
            </a:r>
            <a:r>
              <a:rPr lang="en-US" altLang="ja-JP" b="1" u="sng" dirty="0" smtClean="0">
                <a:solidFill>
                  <a:srgbClr val="C00000"/>
                </a:solidFill>
              </a:rPr>
              <a:t>(=</a:t>
            </a:r>
            <a:r>
              <a:rPr lang="en-US" altLang="ja-JP" b="1" u="sng" dirty="0" smtClean="0">
                <a:solidFill>
                  <a:srgbClr val="C00000"/>
                </a:solidFill>
              </a:rPr>
              <a:t>Rugby</a:t>
            </a:r>
            <a:r>
              <a:rPr lang="ja-JP" altLang="en-US" b="1" u="sng" dirty="0" smtClean="0">
                <a:solidFill>
                  <a:srgbClr val="C00000"/>
                </a:solidFill>
              </a:rPr>
              <a:t> の</a:t>
            </a:r>
            <a:r>
              <a:rPr lang="ja-JP" altLang="en-US" b="1" u="sng" dirty="0" smtClean="0">
                <a:solidFill>
                  <a:srgbClr val="C00000"/>
                </a:solidFill>
              </a:rPr>
              <a:t>❓</a:t>
            </a:r>
            <a:r>
              <a:rPr lang="en-US" altLang="ja-JP" b="1" u="sng" dirty="0" smtClean="0">
                <a:solidFill>
                  <a:srgbClr val="C00000"/>
                </a:solidFill>
              </a:rPr>
              <a:t>)</a:t>
            </a:r>
            <a:r>
              <a:rPr lang="ja-JP" altLang="en-US" b="1" u="sng" dirty="0" smtClean="0">
                <a:solidFill>
                  <a:srgbClr val="C00000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n-US" altLang="ja-JP" dirty="0" smtClean="0">
                <a:solidFill>
                  <a:schemeClr val="tx1"/>
                </a:solidFill>
              </a:rPr>
              <a:t>	</a:t>
            </a:r>
            <a:r>
              <a:rPr lang="ja-JP" altLang="en-US" dirty="0" smtClean="0">
                <a:solidFill>
                  <a:schemeClr val="tx1"/>
                </a:solidFill>
              </a:rPr>
              <a:t>構造</a:t>
            </a:r>
            <a:r>
              <a:rPr lang="en-US" altLang="ja-JP" dirty="0" smtClean="0">
                <a:solidFill>
                  <a:schemeClr val="tx1"/>
                </a:solidFill>
              </a:rPr>
              <a:t>(Structure)</a:t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n-US" altLang="ja-JP" dirty="0" smtClean="0">
                <a:solidFill>
                  <a:schemeClr val="tx1"/>
                </a:solidFill>
              </a:rPr>
              <a:t>	</a:t>
            </a:r>
            <a:r>
              <a:rPr lang="ja-JP" altLang="en-US" dirty="0" smtClean="0">
                <a:solidFill>
                  <a:schemeClr val="tx1"/>
                </a:solidFill>
              </a:rPr>
              <a:t>実装</a:t>
            </a:r>
            <a:r>
              <a:rPr lang="en-US" altLang="ja-JP" dirty="0" smtClean="0">
                <a:solidFill>
                  <a:schemeClr val="tx1"/>
                </a:solidFill>
              </a:rPr>
              <a:t>(Implementation)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n-US" altLang="ja-JP" dirty="0" smtClean="0">
                <a:solidFill>
                  <a:schemeClr val="tx1"/>
                </a:solidFill>
              </a:rPr>
              <a:t>	</a:t>
            </a:r>
            <a:r>
              <a:rPr lang="ja-JP" altLang="en-US" dirty="0" smtClean="0">
                <a:solidFill>
                  <a:schemeClr val="tx1"/>
                </a:solidFill>
              </a:rPr>
              <a:t>運用</a:t>
            </a:r>
            <a:r>
              <a:rPr lang="en-US" altLang="ja-JP" dirty="0" smtClean="0">
                <a:solidFill>
                  <a:schemeClr val="tx1"/>
                </a:solidFill>
              </a:rPr>
              <a:t>(Operation)</a:t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の設計思想を 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他の分野に 適用する。</a:t>
            </a:r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C:\Home\publish\2016_Degital_Economy\Impress\final\N00536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5540" y="3218688"/>
            <a:ext cx="2380391" cy="3378665"/>
          </a:xfrm>
          <a:prstGeom prst="rect">
            <a:avLst/>
          </a:prstGeom>
          <a:noFill/>
        </p:spPr>
      </p:pic>
      <p:pic>
        <p:nvPicPr>
          <p:cNvPr id="7" name="図 6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7406" y="3218687"/>
            <a:ext cx="2251358" cy="338381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0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3984" y="973668"/>
            <a:ext cx="9729216" cy="706964"/>
          </a:xfrm>
        </p:spPr>
        <p:txBody>
          <a:bodyPr/>
          <a:lstStyle/>
          <a:p>
            <a:r>
              <a:rPr lang="ja-JP" altLang="en-US" b="1" kern="0" dirty="0">
                <a:solidFill>
                  <a:schemeClr val="bg1"/>
                </a:solidFill>
              </a:rPr>
              <a:t>イノベーションは 模倣・真似から生まれる</a:t>
            </a:r>
            <a:br>
              <a:rPr lang="ja-JP" altLang="en-US" b="1" kern="0" dirty="0">
                <a:solidFill>
                  <a:schemeClr val="bg1"/>
                </a:solidFill>
              </a:rPr>
            </a:b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02805" y="1400595"/>
            <a:ext cx="576064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By </a:t>
            </a:r>
            <a:r>
              <a:rPr kumimoji="1" lang="ja-JP" altLang="en-US" sz="2400" dirty="0">
                <a:solidFill>
                  <a:schemeClr val="bg1"/>
                </a:solidFill>
              </a:rPr>
              <a:t>早稲田大学 商学学術院 井上達彦 教授</a:t>
            </a: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219457" y="2391187"/>
            <a:ext cx="11841396" cy="4229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121920" tIns="60960" rIns="121920" bIns="60960" rtlCol="0">
            <a:no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kumimoji="1" lang="ja-JP" altLang="en-US" sz="3733" dirty="0">
                <a:solidFill>
                  <a:srgbClr val="002060"/>
                </a:solidFill>
              </a:rPr>
              <a:t>水平な模倣</a:t>
            </a:r>
            <a:r>
              <a:rPr kumimoji="1" lang="en-US" altLang="ja-JP" sz="3733" dirty="0">
                <a:solidFill>
                  <a:srgbClr val="002060"/>
                </a:solidFill>
              </a:rPr>
              <a:t> </a:t>
            </a:r>
            <a:r>
              <a:rPr kumimoji="1" lang="ja-JP" altLang="en-US" sz="3733" dirty="0">
                <a:solidFill>
                  <a:srgbClr val="002060"/>
                </a:solidFill>
              </a:rPr>
              <a:t>と 垂直な模倣 が 存在する。</a:t>
            </a:r>
            <a:endParaRPr kumimoji="1" lang="en-US" altLang="ja-JP" sz="3733" dirty="0">
              <a:solidFill>
                <a:srgbClr val="002060"/>
              </a:solidFill>
            </a:endParaRPr>
          </a:p>
          <a:p>
            <a:pPr marL="609585" lvl="1" defTabSz="1219170">
              <a:spcBef>
                <a:spcPct val="20000"/>
              </a:spcBef>
              <a:defRPr/>
            </a:pPr>
            <a:r>
              <a:rPr kumimoji="1" lang="ja-JP" altLang="en-US" sz="3200" dirty="0">
                <a:solidFill>
                  <a:srgbClr val="002060"/>
                </a:solidFill>
              </a:rPr>
              <a:t>水平 ： </a:t>
            </a:r>
            <a:r>
              <a:rPr kumimoji="1" lang="en-US" altLang="ja-JP" sz="3200" dirty="0">
                <a:solidFill>
                  <a:srgbClr val="002060"/>
                </a:solidFill>
              </a:rPr>
              <a:t>Improvement</a:t>
            </a:r>
          </a:p>
          <a:p>
            <a:pPr marL="609585" lvl="1" defTabSz="1219170">
              <a:spcBef>
                <a:spcPct val="20000"/>
              </a:spcBef>
              <a:defRPr/>
            </a:pPr>
            <a:r>
              <a:rPr kumimoji="1" lang="ja-JP" altLang="en-US" sz="3200" dirty="0">
                <a:solidFill>
                  <a:srgbClr val="002060"/>
                </a:solidFill>
              </a:rPr>
              <a:t>垂直 ： </a:t>
            </a:r>
            <a:r>
              <a:rPr kumimoji="1" lang="en-US" altLang="ja-JP" sz="3200" dirty="0">
                <a:solidFill>
                  <a:srgbClr val="002060"/>
                </a:solidFill>
              </a:rPr>
              <a:t>Innovation</a:t>
            </a:r>
            <a:r>
              <a:rPr kumimoji="1" lang="ja-JP" altLang="en-US" sz="3200" dirty="0">
                <a:solidFill>
                  <a:srgbClr val="002060"/>
                </a:solidFill>
              </a:rPr>
              <a:t>  </a:t>
            </a:r>
            <a:endParaRPr kumimoji="1" lang="en-US" altLang="ja-JP" sz="3200" dirty="0" smtClean="0">
              <a:solidFill>
                <a:srgbClr val="002060"/>
              </a:solidFill>
            </a:endParaRPr>
          </a:p>
          <a:p>
            <a:pPr marL="609585" lvl="1" defTabSz="1219170">
              <a:spcBef>
                <a:spcPct val="20000"/>
              </a:spcBef>
              <a:defRPr/>
            </a:pPr>
            <a:r>
              <a:rPr kumimoji="1" lang="en-US" altLang="ja-JP" sz="3200" dirty="0" smtClean="0">
                <a:solidFill>
                  <a:srgbClr val="002060"/>
                </a:solidFill>
              </a:rPr>
              <a:t>(*)</a:t>
            </a:r>
            <a:r>
              <a:rPr kumimoji="1" lang="ja-JP" altLang="en-US" sz="3200" dirty="0" smtClean="0">
                <a:solidFill>
                  <a:srgbClr val="002060"/>
                </a:solidFill>
              </a:rPr>
              <a:t> </a:t>
            </a:r>
            <a:r>
              <a:rPr kumimoji="1" lang="ja-JP" altLang="en-US" sz="3200" dirty="0">
                <a:solidFill>
                  <a:srgbClr val="002060"/>
                </a:solidFill>
              </a:rPr>
              <a:t>舞い上がり</a:t>
            </a:r>
            <a:r>
              <a:rPr kumimoji="1" lang="en-US" altLang="ja-JP" sz="3200" dirty="0">
                <a:solidFill>
                  <a:srgbClr val="002060"/>
                </a:solidFill>
              </a:rPr>
              <a:t>(</a:t>
            </a:r>
            <a:r>
              <a:rPr kumimoji="1" lang="ja-JP" altLang="en-US" sz="3200" dirty="0">
                <a:solidFill>
                  <a:srgbClr val="002060"/>
                </a:solidFill>
              </a:rPr>
              <a:t>抽象化</a:t>
            </a:r>
            <a:r>
              <a:rPr kumimoji="1" lang="en-US" altLang="ja-JP" sz="3200" dirty="0">
                <a:solidFill>
                  <a:srgbClr val="002060"/>
                </a:solidFill>
              </a:rPr>
              <a:t>)</a:t>
            </a:r>
            <a:r>
              <a:rPr kumimoji="1" lang="ja-JP" altLang="en-US" sz="3200" dirty="0" err="1">
                <a:solidFill>
                  <a:srgbClr val="002060"/>
                </a:solidFill>
              </a:rPr>
              <a:t>、</a:t>
            </a:r>
            <a:r>
              <a:rPr kumimoji="1" lang="ja-JP" altLang="en-US" sz="3200" dirty="0">
                <a:solidFill>
                  <a:srgbClr val="002060"/>
                </a:solidFill>
              </a:rPr>
              <a:t>違う場所に 舞い降りる</a:t>
            </a:r>
            <a:r>
              <a:rPr kumimoji="1" lang="en-US" altLang="ja-JP" sz="3200" dirty="0">
                <a:solidFill>
                  <a:srgbClr val="002060"/>
                </a:solidFill>
              </a:rPr>
              <a:t>(</a:t>
            </a:r>
            <a:r>
              <a:rPr kumimoji="1" lang="ja-JP" altLang="en-US" sz="3200" dirty="0">
                <a:solidFill>
                  <a:srgbClr val="002060"/>
                </a:solidFill>
              </a:rPr>
              <a:t>適用</a:t>
            </a:r>
            <a:r>
              <a:rPr kumimoji="1" lang="en-US" altLang="ja-JP" sz="3200" dirty="0">
                <a:solidFill>
                  <a:srgbClr val="002060"/>
                </a:solidFill>
              </a:rPr>
              <a:t>)</a:t>
            </a:r>
            <a:r>
              <a:rPr kumimoji="1" lang="ja-JP" altLang="en-US" sz="3200" dirty="0">
                <a:solidFill>
                  <a:srgbClr val="002060"/>
                </a:solidFill>
              </a:rPr>
              <a:t> </a:t>
            </a:r>
            <a:endParaRPr kumimoji="1" lang="en-US" altLang="ja-JP" sz="3200" dirty="0">
              <a:solidFill>
                <a:srgbClr val="002060"/>
              </a:solidFill>
            </a:endParaRPr>
          </a:p>
          <a:p>
            <a:pPr marL="719138" lvl="1" indent="-182563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1" lang="ja-JP" altLang="en-US" sz="3200" dirty="0" smtClean="0">
                <a:solidFill>
                  <a:srgbClr val="002060"/>
                </a:solidFill>
              </a:rPr>
              <a:t>上昇</a:t>
            </a:r>
            <a:r>
              <a:rPr kumimoji="1" lang="ja-JP" altLang="en-US" sz="3200" dirty="0">
                <a:solidFill>
                  <a:srgbClr val="002060"/>
                </a:solidFill>
              </a:rPr>
              <a:t>の高度が高いほど抽象度が</a:t>
            </a:r>
            <a:r>
              <a:rPr kumimoji="1" lang="ja-JP" altLang="en-US" sz="3200" dirty="0" smtClean="0">
                <a:solidFill>
                  <a:srgbClr val="002060"/>
                </a:solidFill>
              </a:rPr>
              <a:t>高く当たり前</a:t>
            </a:r>
            <a:r>
              <a:rPr kumimoji="1" lang="ja-JP" altLang="en-US" sz="3200" dirty="0">
                <a:solidFill>
                  <a:srgbClr val="002060"/>
                </a:solidFill>
              </a:rPr>
              <a:t>のことになる</a:t>
            </a:r>
            <a:r>
              <a:rPr kumimoji="1" lang="ja-JP" altLang="en-US" sz="3200" dirty="0" smtClean="0">
                <a:solidFill>
                  <a:srgbClr val="002060"/>
                </a:solidFill>
              </a:rPr>
              <a:t>。</a:t>
            </a:r>
            <a:endParaRPr kumimoji="1" lang="en-US" altLang="ja-JP" sz="3200" dirty="0" smtClean="0">
              <a:solidFill>
                <a:srgbClr val="002060"/>
              </a:solidFill>
            </a:endParaRPr>
          </a:p>
          <a:p>
            <a:pPr marL="719138" lvl="1" indent="-182563" defTabSz="121917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1" lang="ja-JP" altLang="en-US" sz="3200" dirty="0" smtClean="0">
                <a:solidFill>
                  <a:srgbClr val="002060"/>
                </a:solidFill>
              </a:rPr>
              <a:t>上昇</a:t>
            </a:r>
            <a:r>
              <a:rPr kumimoji="1" lang="ja-JP" altLang="en-US" sz="3200" dirty="0">
                <a:solidFill>
                  <a:srgbClr val="002060"/>
                </a:solidFill>
              </a:rPr>
              <a:t>の高度が低いほど、真似をできるプレーヤが多くなる</a:t>
            </a:r>
            <a:r>
              <a:rPr kumimoji="1" lang="en-US" altLang="ja-JP" sz="3200" dirty="0">
                <a:solidFill>
                  <a:srgbClr val="002060"/>
                </a:solidFill>
              </a:rPr>
              <a:t>(Red Ocean)</a:t>
            </a:r>
            <a:r>
              <a:rPr kumimoji="1" lang="ja-JP" altLang="en-US" sz="4000" dirty="0" err="1">
                <a:solidFill>
                  <a:srgbClr val="002060"/>
                </a:solidFill>
              </a:rPr>
              <a:t>。</a:t>
            </a:r>
            <a:endParaRPr kumimoji="1" lang="en-US" altLang="ja-JP" sz="4000" dirty="0">
              <a:solidFill>
                <a:srgbClr val="002060"/>
              </a:solidFill>
            </a:endParaRPr>
          </a:p>
        </p:txBody>
      </p:sp>
      <p:pic>
        <p:nvPicPr>
          <p:cNvPr id="6" name="Picture 6" descr="https://images-na.ssl-images-amazon.com/images/I/51vkOukdE1L._SX339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1968" y="2255550"/>
            <a:ext cx="1312209" cy="1920213"/>
          </a:xfrm>
          <a:prstGeom prst="rect">
            <a:avLst/>
          </a:prstGeom>
          <a:noFill/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24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8378" y="742020"/>
            <a:ext cx="8761413" cy="706964"/>
          </a:xfrm>
        </p:spPr>
        <p:txBody>
          <a:bodyPr/>
          <a:lstStyle/>
          <a:p>
            <a:r>
              <a:rPr lang="en-US" altLang="ja-JP" sz="4800" b="1" kern="0" dirty="0">
                <a:solidFill>
                  <a:schemeClr val="bg1">
                    <a:lumMod val="95000"/>
                  </a:schemeClr>
                </a:solidFill>
              </a:rPr>
              <a:t>Internet by </a:t>
            </a:r>
            <a:r>
              <a:rPr lang="en-US" altLang="ja-JP" sz="4800" b="1" kern="0" dirty="0" smtClean="0">
                <a:solidFill>
                  <a:schemeClr val="bg1">
                    <a:lumMod val="95000"/>
                  </a:schemeClr>
                </a:solidFill>
              </a:rPr>
              <a:t>Design</a:t>
            </a:r>
            <a:endParaRPr kumimoji="1" lang="ja-JP" alt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 bwMode="auto">
          <a:xfrm>
            <a:off x="-224011" y="1961456"/>
            <a:ext cx="6527275" cy="48965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marL="685783" indent="-685783" defTabSz="121917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5674"/>
              </a:buClr>
              <a:buSzPct val="80000"/>
              <a:buFont typeface="+mj-lt"/>
              <a:buAutoNum type="arabicPeriod"/>
              <a:defRPr/>
            </a:pPr>
            <a:r>
              <a:rPr kumimoji="1" lang="ja-JP" altLang="en-US" sz="2800" b="1" kern="0" dirty="0"/>
              <a:t>グローバル</a:t>
            </a:r>
            <a:endParaRPr kumimoji="1" lang="en-US" altLang="ja-JP" sz="2800" b="1" kern="0" dirty="0"/>
          </a:p>
          <a:p>
            <a:pPr marL="685783" indent="-685783" defTabSz="121917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5674"/>
              </a:buClr>
              <a:buSzPct val="80000"/>
              <a:buFont typeface="+mj-lt"/>
              <a:buAutoNum type="arabicPeriod"/>
              <a:defRPr/>
            </a:pPr>
            <a:r>
              <a:rPr kumimoji="1" lang="ja-JP" altLang="en-US" sz="2800" b="1" kern="0" dirty="0"/>
              <a:t>地球上で唯一</a:t>
            </a:r>
            <a:endParaRPr kumimoji="1" lang="en-US" altLang="ja-JP" sz="2800" b="1" kern="0" dirty="0"/>
          </a:p>
          <a:p>
            <a:pPr marL="685783" indent="-685783" defTabSz="121917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5674"/>
              </a:buClr>
              <a:buSzPct val="80000"/>
              <a:buFont typeface="+mj-lt"/>
              <a:buAutoNum type="arabicPeriod"/>
              <a:defRPr/>
            </a:pPr>
            <a:r>
              <a:rPr kumimoji="1" lang="ja-JP" altLang="en-US" sz="2800" b="1" kern="0" dirty="0"/>
              <a:t>選択肢の提供 </a:t>
            </a:r>
            <a:endParaRPr kumimoji="1" lang="en-US" altLang="ja-JP" sz="2800" b="1" kern="0" dirty="0"/>
          </a:p>
          <a:p>
            <a:pPr marL="685783" indent="-685783" defTabSz="121917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5674"/>
              </a:buClr>
              <a:buSzPct val="80000"/>
              <a:buFont typeface="+mj-lt"/>
              <a:buAutoNum type="arabicPeriod"/>
              <a:defRPr/>
            </a:pPr>
            <a:r>
              <a:rPr kumimoji="1" lang="ja-JP" altLang="en-US" sz="2800" b="1" kern="0" dirty="0"/>
              <a:t>動くものを尊重   </a:t>
            </a:r>
            <a:endParaRPr kumimoji="1" lang="en-US" altLang="ja-JP" sz="2800" b="1" kern="0" dirty="0"/>
          </a:p>
          <a:p>
            <a:pPr marL="685783" indent="-685783" defTabSz="121917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5674"/>
              </a:buClr>
              <a:buSzPct val="80000"/>
              <a:buFont typeface="+mj-lt"/>
              <a:buAutoNum type="arabicPeriod"/>
              <a:defRPr/>
            </a:pPr>
            <a:r>
              <a:rPr lang="ja-JP" altLang="en-US" sz="2800" b="1" kern="0" dirty="0"/>
              <a:t>ベスト・エフォート</a:t>
            </a:r>
            <a:endParaRPr kumimoji="1" lang="en-US" altLang="ja-JP" sz="2800" b="1" kern="0" dirty="0"/>
          </a:p>
          <a:p>
            <a:pPr marL="685783" indent="-685783" defTabSz="121917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5674"/>
              </a:buClr>
              <a:buSzPct val="80000"/>
              <a:buFont typeface="+mj-lt"/>
              <a:buAutoNum type="arabicPeriod"/>
              <a:defRPr/>
            </a:pPr>
            <a:r>
              <a:rPr kumimoji="1" lang="ja-JP" altLang="en-US" sz="2800" b="1" kern="0" dirty="0"/>
              <a:t>透明性</a:t>
            </a:r>
            <a:r>
              <a:rPr lang="ja-JP" altLang="en-US" sz="2800" b="1" kern="0" dirty="0"/>
              <a:t>と</a:t>
            </a:r>
            <a:r>
              <a:rPr kumimoji="1" lang="ja-JP" altLang="en-US" sz="2800" b="1" kern="0" dirty="0" smtClean="0"/>
              <a:t>「</a:t>
            </a:r>
            <a:r>
              <a:rPr kumimoji="1" lang="en-US" altLang="ja-JP" sz="2800" b="1" kern="0" dirty="0" smtClean="0"/>
              <a:t>End2En</a:t>
            </a:r>
            <a:r>
              <a:rPr kumimoji="1" lang="en-US" altLang="ja-JP" sz="2800" b="1" kern="0" dirty="0"/>
              <a:t>d</a:t>
            </a:r>
            <a:r>
              <a:rPr kumimoji="1" lang="ja-JP" altLang="en-US" sz="2800" b="1" kern="0" dirty="0" smtClean="0"/>
              <a:t>の</a:t>
            </a:r>
            <a:r>
              <a:rPr kumimoji="1" lang="ja-JP" altLang="en-US" sz="2800" b="1" kern="0" dirty="0"/>
              <a:t>原理</a:t>
            </a:r>
            <a:r>
              <a:rPr kumimoji="1" lang="ja-JP" altLang="en-US" sz="2800" b="1" kern="0" dirty="0" smtClean="0"/>
              <a:t>」</a:t>
            </a:r>
            <a:endParaRPr kumimoji="1" lang="en-US" altLang="ja-JP" sz="3600" b="1" kern="0" dirty="0"/>
          </a:p>
          <a:p>
            <a:pPr marL="685783" indent="-685783" defTabSz="121917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5674"/>
              </a:buClr>
              <a:buSzPct val="80000"/>
              <a:buFont typeface="+mj-lt"/>
              <a:buAutoNum type="arabicPeriod"/>
              <a:defRPr/>
            </a:pPr>
            <a:r>
              <a:rPr kumimoji="1" lang="ja-JP" altLang="en-US" sz="2800" b="1" kern="0" dirty="0"/>
              <a:t>ソーシャル性 </a:t>
            </a:r>
            <a:endParaRPr kumimoji="1" lang="en-US" altLang="ja-JP" sz="2800" b="1" kern="0" dirty="0"/>
          </a:p>
          <a:p>
            <a:pPr marL="685783" indent="-685783" defTabSz="121917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5674"/>
              </a:buClr>
              <a:buSzPct val="80000"/>
              <a:buFont typeface="+mj-lt"/>
              <a:buAutoNum type="arabicPeriod"/>
              <a:defRPr/>
            </a:pPr>
            <a:r>
              <a:rPr kumimoji="1" lang="ja-JP" altLang="en-US" sz="2800" b="1" kern="0" dirty="0"/>
              <a:t>自立・自律システム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99968" y="2046771"/>
            <a:ext cx="650171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sym typeface="Wingdings" pitchFamily="2" charset="2"/>
              </a:rPr>
              <a:t>  </a:t>
            </a:r>
            <a:r>
              <a:rPr kumimoji="1" lang="ja-JP" altLang="en-US" sz="2800" dirty="0">
                <a:sym typeface="Wingdings" pitchFamily="2" charset="2"/>
              </a:rPr>
              <a:t>「国」は ステークホルダの一つ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98614" y="2609118"/>
            <a:ext cx="6132554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sym typeface="Wingdings" pitchFamily="2" charset="2"/>
              </a:rPr>
              <a:t>  </a:t>
            </a:r>
            <a:r>
              <a:rPr kumimoji="1" lang="ja-JP" altLang="en-US" sz="2800" dirty="0">
                <a:sym typeface="Wingdings" pitchFamily="2" charset="2"/>
              </a:rPr>
              <a:t>「</a:t>
            </a:r>
            <a:r>
              <a:rPr lang="ja-JP" altLang="en-US" sz="2800" dirty="0">
                <a:sym typeface="Wingdings" pitchFamily="2" charset="2"/>
              </a:rPr>
              <a:t>つながること」を前提</a:t>
            </a:r>
            <a:r>
              <a:rPr lang="en-US" altLang="ja-JP" sz="1600" dirty="0">
                <a:sym typeface="Wingdings" pitchFamily="2" charset="2"/>
              </a:rPr>
              <a:t>(encourage)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8614" y="3208041"/>
            <a:ext cx="5364458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sym typeface="Wingdings" pitchFamily="2" charset="2"/>
              </a:rPr>
              <a:t>  </a:t>
            </a:r>
            <a:r>
              <a:rPr lang="ja-JP" altLang="en-US" sz="2800" dirty="0">
                <a:sym typeface="Wingdings" pitchFamily="2" charset="2"/>
              </a:rPr>
              <a:t>敢えて「最適化」しない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10807" y="3782579"/>
            <a:ext cx="6489336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sym typeface="Wingdings" pitchFamily="2" charset="2"/>
              </a:rPr>
              <a:t>  </a:t>
            </a:r>
            <a:r>
              <a:rPr lang="ja-JP" altLang="en-US" sz="2800" dirty="0">
                <a:sym typeface="Wingdings" pitchFamily="2" charset="2"/>
              </a:rPr>
              <a:t>「原理主義」ではなく「実践主義」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35660" y="4382193"/>
            <a:ext cx="5961396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sym typeface="Wingdings" pitchFamily="2" charset="2"/>
              </a:rPr>
              <a:t>  </a:t>
            </a:r>
            <a:r>
              <a:rPr kumimoji="1" lang="ja-JP" altLang="en-US" sz="2800" dirty="0">
                <a:sym typeface="Wingdings" pitchFamily="2" charset="2"/>
              </a:rPr>
              <a:t>スポイル</a:t>
            </a:r>
            <a:r>
              <a:rPr kumimoji="1" lang="en-US" altLang="ja-JP" sz="2800" dirty="0">
                <a:sym typeface="Wingdings" pitchFamily="2" charset="2"/>
              </a:rPr>
              <a:t>(</a:t>
            </a:r>
            <a:r>
              <a:rPr kumimoji="1" lang="ja-JP" altLang="en-US" sz="2800" dirty="0">
                <a:sym typeface="Wingdings" pitchFamily="2" charset="2"/>
              </a:rPr>
              <a:t>安心</a:t>
            </a:r>
            <a:r>
              <a:rPr kumimoji="1" lang="en-US" altLang="ja-JP" sz="2800" dirty="0">
                <a:sym typeface="Wingdings" pitchFamily="2" charset="2"/>
              </a:rPr>
              <a:t>)</a:t>
            </a:r>
            <a:r>
              <a:rPr kumimoji="1" lang="ja-JP" altLang="en-US" sz="2800" dirty="0">
                <a:sym typeface="Wingdings" pitchFamily="2" charset="2"/>
              </a:rPr>
              <a:t>せず、</a:t>
            </a:r>
            <a:r>
              <a:rPr lang="ja-JP" altLang="en-US" sz="2800" dirty="0">
                <a:sym typeface="Wingdings" pitchFamily="2" charset="2"/>
              </a:rPr>
              <a:t>上限なし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59573" y="5041731"/>
            <a:ext cx="6543457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sym typeface="Wingdings" pitchFamily="2" charset="2"/>
              </a:rPr>
              <a:t>  </a:t>
            </a:r>
            <a:r>
              <a:rPr lang="ja-JP" altLang="en-US" sz="2800" dirty="0">
                <a:sym typeface="Wingdings" pitchFamily="2" charset="2"/>
              </a:rPr>
              <a:t>知識・知恵の「共有」 と 自力解決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08341" y="6224345"/>
            <a:ext cx="607159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002060"/>
                </a:solidFill>
                <a:latin typeface="Arial Black" panose="020B0A04020102020204" pitchFamily="34" charset="0"/>
                <a:sym typeface="Wingdings" pitchFamily="2" charset="2"/>
              </a:rPr>
              <a:t>  </a:t>
            </a:r>
            <a:r>
              <a:rPr lang="en-US" altLang="ja-JP" sz="2800" b="1" dirty="0">
                <a:solidFill>
                  <a:srgbClr val="002060"/>
                </a:solidFill>
                <a:latin typeface="Arial Black" panose="020B0A04020102020204" pitchFamily="34" charset="0"/>
                <a:sym typeface="Wingdings" pitchFamily="2" charset="2"/>
              </a:rPr>
              <a:t>One for All, All for One</a:t>
            </a:r>
            <a:endParaRPr kumimoji="1" lang="ja-JP" altLang="en-US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スライド番号プレースホルダ 3"/>
          <p:cNvSpPr txBox="1">
            <a:spLocks/>
          </p:cNvSpPr>
          <p:nvPr/>
        </p:nvSpPr>
        <p:spPr>
          <a:xfrm>
            <a:off x="9347200" y="7397560"/>
            <a:ext cx="2438995" cy="265112"/>
          </a:xfrm>
          <a:prstGeom prst="rect">
            <a:avLst/>
          </a:prstGeom>
        </p:spPr>
        <p:txBody>
          <a:bodyPr vert="horz" lIns="121920" tIns="60960" rIns="121920" bIns="60960" rtlCol="0" anchor="ctr"/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2D57D32-354C-4D92-9A0C-B86FA493DDE8}" type="slidenum">
              <a:rPr kumimoji="1" lang="ja-JP" altLang="ja-JP" sz="1200" b="1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rPr>
              <a:pPr algn="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kumimoji="1" lang="ja-JP" altLang="ja-JP" sz="1200" b="1" dirty="0">
              <a:solidFill>
                <a:schemeClr val="tx1">
                  <a:tint val="75000"/>
                </a:scheme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90053" y="5620841"/>
            <a:ext cx="607159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002060"/>
                </a:solidFill>
                <a:latin typeface="Arial Black" panose="020B0A04020102020204" pitchFamily="34" charset="0"/>
                <a:sym typeface="Wingdings" pitchFamily="2" charset="2"/>
              </a:rPr>
              <a:t>  </a:t>
            </a:r>
            <a:r>
              <a:rPr lang="en-US" altLang="ja-JP" sz="2800" b="1" dirty="0">
                <a:solidFill>
                  <a:srgbClr val="002060"/>
                </a:solidFill>
                <a:latin typeface="Arial Black" panose="020B0A04020102020204" pitchFamily="34" charset="0"/>
                <a:sym typeface="Wingdings" pitchFamily="2" charset="2"/>
              </a:rPr>
              <a:t>One for All, All for One</a:t>
            </a:r>
            <a:endParaRPr kumimoji="1" lang="ja-JP" altLang="en-US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6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4954" y="829056"/>
            <a:ext cx="8761413" cy="803522"/>
          </a:xfrm>
        </p:spPr>
        <p:txBody>
          <a:bodyPr/>
          <a:lstStyle/>
          <a:p>
            <a:r>
              <a:rPr kumimoji="1" lang="en-US" altLang="ja-JP" sz="4400" dirty="0" smtClean="0"/>
              <a:t>One</a:t>
            </a:r>
            <a:r>
              <a:rPr kumimoji="1" lang="ja-JP" altLang="en-US" sz="4400" dirty="0" smtClean="0"/>
              <a:t> </a:t>
            </a:r>
            <a:r>
              <a:rPr kumimoji="1" lang="en-US" altLang="ja-JP" sz="4400" dirty="0" smtClean="0"/>
              <a:t>for</a:t>
            </a:r>
            <a:r>
              <a:rPr kumimoji="1" lang="ja-JP" altLang="en-US" sz="4400" dirty="0" smtClean="0"/>
              <a:t> </a:t>
            </a:r>
            <a:r>
              <a:rPr kumimoji="1" lang="en-US" altLang="ja-JP" sz="4400" dirty="0" smtClean="0"/>
              <a:t>All,</a:t>
            </a:r>
            <a:r>
              <a:rPr kumimoji="1" lang="ja-JP" altLang="en-US" sz="4400" dirty="0" smtClean="0"/>
              <a:t> </a:t>
            </a:r>
            <a:r>
              <a:rPr kumimoji="1" lang="en-US" altLang="ja-JP" sz="4400" dirty="0" smtClean="0"/>
              <a:t>All</a:t>
            </a:r>
            <a:r>
              <a:rPr kumimoji="1" lang="ja-JP" altLang="en-US" sz="4400" dirty="0" smtClean="0"/>
              <a:t> </a:t>
            </a:r>
            <a:r>
              <a:rPr kumimoji="1" lang="en-US" altLang="ja-JP" sz="4400" dirty="0" smtClean="0"/>
              <a:t>for</a:t>
            </a:r>
            <a:r>
              <a:rPr kumimoji="1" lang="ja-JP" altLang="en-US" sz="4400" dirty="0" smtClean="0"/>
              <a:t> </a:t>
            </a:r>
            <a:r>
              <a:rPr kumimoji="1" lang="en-US" altLang="ja-JP" sz="4400" dirty="0" smtClean="0"/>
              <a:t>One</a:t>
            </a:r>
            <a:br>
              <a:rPr kumimoji="1" lang="en-US" altLang="ja-JP" sz="4400" dirty="0" smtClean="0"/>
            </a:br>
            <a:r>
              <a:rPr kumimoji="1" lang="ja-JP" altLang="en-US" sz="4400" dirty="0" smtClean="0"/>
              <a:t>    </a:t>
            </a:r>
            <a:r>
              <a:rPr kumimoji="1" lang="ja-JP" altLang="en-US" sz="4400" dirty="0" smtClean="0">
                <a:sym typeface="Wingdings" panose="05000000000000000000" pitchFamily="2" charset="2"/>
              </a:rPr>
              <a:t> どう解釈するか ！</a:t>
            </a:r>
            <a:endParaRPr kumimoji="1" lang="ja-JP" altLang="en-US" sz="44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1488"/>
              </p:ext>
            </p:extLst>
          </p:nvPr>
        </p:nvGraphicFramePr>
        <p:xfrm>
          <a:off x="301214" y="2365584"/>
          <a:ext cx="11672047" cy="380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163">
                  <a:extLst>
                    <a:ext uri="{9D8B030D-6E8A-4147-A177-3AD203B41FA5}">
                      <a16:colId xmlns:a16="http://schemas.microsoft.com/office/drawing/2014/main" val="3273532641"/>
                    </a:ext>
                  </a:extLst>
                </a:gridCol>
                <a:gridCol w="4196195">
                  <a:extLst>
                    <a:ext uri="{9D8B030D-6E8A-4147-A177-3AD203B41FA5}">
                      <a16:colId xmlns:a16="http://schemas.microsoft.com/office/drawing/2014/main" val="4193870513"/>
                    </a:ext>
                  </a:extLst>
                </a:gridCol>
                <a:gridCol w="5101689">
                  <a:extLst>
                    <a:ext uri="{9D8B030D-6E8A-4147-A177-3AD203B41FA5}">
                      <a16:colId xmlns:a16="http://schemas.microsoft.com/office/drawing/2014/main" val="3912845682"/>
                    </a:ext>
                  </a:extLst>
                </a:gridCol>
              </a:tblGrid>
              <a:tr h="490766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弱い組織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強い組織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638130"/>
                  </a:ext>
                </a:extLst>
              </a:tr>
              <a:tr h="7415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意思決定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他人に頼る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自分で</a:t>
                      </a:r>
                      <a:r>
                        <a:rPr kumimoji="1" lang="en-US" altLang="ja-JP" sz="2800" dirty="0" smtClean="0"/>
                        <a:t>/</a:t>
                      </a:r>
                      <a:r>
                        <a:rPr kumimoji="1" lang="ja-JP" altLang="en-US" sz="2800" dirty="0" smtClean="0"/>
                        <a:t>が 決める</a:t>
                      </a:r>
                      <a:endParaRPr kumimoji="1" lang="ja-JP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812528"/>
                  </a:ext>
                </a:extLst>
              </a:tr>
              <a:tr h="7530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苦しい時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人のせいにする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自分ができることを考える</a:t>
                      </a:r>
                      <a:endParaRPr kumimoji="1" lang="ja-JP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427131"/>
                  </a:ext>
                </a:extLst>
              </a:tr>
              <a:tr h="107576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責任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公助</a:t>
                      </a:r>
                      <a:r>
                        <a:rPr kumimoji="1" lang="en-US" altLang="ja-JP" sz="2800" dirty="0" smtClean="0"/>
                        <a:t>(All</a:t>
                      </a:r>
                      <a:r>
                        <a:rPr kumimoji="1" lang="ja-JP" altLang="en-US" sz="2800" dirty="0" smtClean="0"/>
                        <a:t> </a:t>
                      </a:r>
                      <a:r>
                        <a:rPr kumimoji="1" lang="en-US" altLang="ja-JP" sz="2800" dirty="0" smtClean="0"/>
                        <a:t>for</a:t>
                      </a:r>
                      <a:r>
                        <a:rPr kumimoji="1" lang="ja-JP" altLang="en-US" sz="2800" dirty="0" smtClean="0"/>
                        <a:t> </a:t>
                      </a:r>
                      <a:r>
                        <a:rPr kumimoji="1" lang="en-US" altLang="ja-JP" sz="2800" dirty="0" smtClean="0"/>
                        <a:t>One)</a:t>
                      </a:r>
                      <a:r>
                        <a:rPr kumimoji="1" lang="ja-JP" altLang="en-US" sz="2800" dirty="0" smtClean="0"/>
                        <a:t>が前提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en-US" altLang="ja-JP" sz="2800" dirty="0" smtClean="0"/>
                        <a:t>(*)</a:t>
                      </a:r>
                      <a:r>
                        <a:rPr kumimoji="1" lang="ja-JP" altLang="en-US" sz="2800" baseline="0" dirty="0" smtClean="0"/>
                        <a:t>補助金</a:t>
                      </a:r>
                      <a:r>
                        <a:rPr kumimoji="1" lang="en-US" altLang="ja-JP" sz="2800" baseline="0" dirty="0" smtClean="0"/>
                        <a:t>(</a:t>
                      </a:r>
                      <a:r>
                        <a:rPr kumimoji="1" lang="ja-JP" altLang="en-US" sz="2800" baseline="0" dirty="0" smtClean="0"/>
                        <a:t>＝麻薬</a:t>
                      </a:r>
                      <a:r>
                        <a:rPr kumimoji="1" lang="en-US" altLang="ja-JP" sz="2800" baseline="0" dirty="0" smtClean="0"/>
                        <a:t>)</a:t>
                      </a:r>
                      <a:r>
                        <a:rPr kumimoji="1" lang="ja-JP" altLang="en-US" sz="2800" baseline="0" dirty="0" smtClean="0"/>
                        <a:t>と同じ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自助</a:t>
                      </a:r>
                      <a:r>
                        <a:rPr kumimoji="1" lang="en-US" altLang="ja-JP" sz="2800" dirty="0" smtClean="0"/>
                        <a:t>(solve</a:t>
                      </a:r>
                      <a:r>
                        <a:rPr kumimoji="1" lang="en-US" altLang="ja-JP" sz="2800" baseline="0" dirty="0" smtClean="0"/>
                        <a:t> by-self</a:t>
                      </a:r>
                      <a:r>
                        <a:rPr kumimoji="1" lang="en-US" altLang="ja-JP" sz="2800" dirty="0" smtClean="0"/>
                        <a:t>)</a:t>
                      </a:r>
                      <a:r>
                        <a:rPr kumimoji="1" lang="ja-JP" altLang="en-US" sz="2800" dirty="0" smtClean="0"/>
                        <a:t>が入口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共助が次のステップ</a:t>
                      </a:r>
                      <a:endParaRPr kumimoji="1" lang="ja-JP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6118152"/>
                  </a:ext>
                </a:extLst>
              </a:tr>
              <a:tr h="7171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機会</a:t>
                      </a:r>
                      <a:r>
                        <a:rPr kumimoji="1" lang="ja-JP" altLang="en-US" sz="2400" dirty="0" smtClean="0"/>
                        <a:t>の</a:t>
                      </a:r>
                      <a:r>
                        <a:rPr kumimoji="1" lang="ja-JP" altLang="en-US" sz="2800" dirty="0" smtClean="0"/>
                        <a:t>提供 </a:t>
                      </a:r>
                      <a:r>
                        <a:rPr kumimoji="1" lang="en-US" altLang="ja-JP" sz="2800" b="1" baseline="44000" dirty="0" smtClean="0">
                          <a:solidFill>
                            <a:srgbClr val="FF0000"/>
                          </a:solidFill>
                        </a:rPr>
                        <a:t>[1]</a:t>
                      </a:r>
                      <a:r>
                        <a:rPr kumimoji="1" lang="en-US" altLang="ja-JP" sz="2800" dirty="0" smtClean="0"/>
                        <a:t> 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平等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公正</a:t>
                      </a:r>
                      <a:endParaRPr kumimoji="1" lang="ja-JP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4111899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183806" y="6260950"/>
            <a:ext cx="987551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[1]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呉子： 背の低き者には盾を持たせ、背の高き者には槍を持たせよ。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88F5-9691-41E7-A05A-7FAAF093D8B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6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 ボードルーム">
  <a:themeElements>
    <a:clrScheme name="イオン ボードルーム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イオン ボードルーム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 ボードルーム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4138</TotalTime>
  <Words>1471</Words>
  <Application>Microsoft Office PowerPoint</Application>
  <PresentationFormat>ワイド画面</PresentationFormat>
  <Paragraphs>157</Paragraphs>
  <Slides>15</Slides>
  <Notes>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ＭＳ Ｐゴシック</vt:lpstr>
      <vt:lpstr>メイリオ</vt:lpstr>
      <vt:lpstr>游ゴシック</vt:lpstr>
      <vt:lpstr>Arial</vt:lpstr>
      <vt:lpstr>Arial Black</vt:lpstr>
      <vt:lpstr>Century Gothic</vt:lpstr>
      <vt:lpstr>Wingdings</vt:lpstr>
      <vt:lpstr>Wingdings 3</vt:lpstr>
      <vt:lpstr>イオン ボードルーム</vt:lpstr>
      <vt:lpstr>2018年4月21日   S60卒 江崎浩 </vt:lpstr>
      <vt:lpstr>略歴 (1985年{昭和60年}卒  江﨑浩) </vt:lpstr>
      <vt:lpstr>スポーツが与える「3つの宝」      ～慶應義塾大学 元塾長 小泉信三氏～                                                                                    昭和37年10月28日</vt:lpstr>
      <vt:lpstr>WIDEプロジェクト の モットー  </vt:lpstr>
      <vt:lpstr>これまで と 最近 の仕事</vt:lpstr>
      <vt:lpstr>具体的に 最近の仕事</vt:lpstr>
      <vt:lpstr>イノベーションは 模倣・真似から生まれる </vt:lpstr>
      <vt:lpstr>Internet by Design</vt:lpstr>
      <vt:lpstr>One for All, All for One      どう解釈するか ！</vt:lpstr>
      <vt:lpstr>“代表“</vt:lpstr>
      <vt:lpstr>Faith(信)なき者は去っていく。</vt:lpstr>
      <vt:lpstr>覚えている(＝忘れられない) 言葉。。。。</vt:lpstr>
      <vt:lpstr>九州{帝國}大学に感謝 !! ;      Liberal Arts (教養)  </vt:lpstr>
      <vt:lpstr>“One for All, All for One”</vt:lpstr>
      <vt:lpstr>松任谷(荒井) 由美   「No Side」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スポーツが与える3つの宝      ～慶應義塾大学 元塾長 小泉信三氏～</dc:title>
  <dc:creator>Hiroshi Esaki</dc:creator>
  <cp:lastModifiedBy>Esaki Hiroshi</cp:lastModifiedBy>
  <cp:revision>68</cp:revision>
  <dcterms:created xsi:type="dcterms:W3CDTF">2018-02-25T04:40:00Z</dcterms:created>
  <dcterms:modified xsi:type="dcterms:W3CDTF">2018-04-16T12:47:27Z</dcterms:modified>
</cp:coreProperties>
</file>