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wdp" ContentType="image/vnd.ms-photo"/>
  <Default Extension="tiff" ContentType="image/tiff"/>
  <Default Extension="gif" ContentType="image/gif"/>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30"/>
  </p:notesMasterIdLst>
  <p:handoutMasterIdLst>
    <p:handoutMasterId r:id="rId31"/>
  </p:handoutMasterIdLst>
  <p:sldIdLst>
    <p:sldId id="591" r:id="rId2"/>
    <p:sldId id="521" r:id="rId3"/>
    <p:sldId id="535" r:id="rId4"/>
    <p:sldId id="536" r:id="rId5"/>
    <p:sldId id="525" r:id="rId6"/>
    <p:sldId id="526" r:id="rId7"/>
    <p:sldId id="527" r:id="rId8"/>
    <p:sldId id="562" r:id="rId9"/>
    <p:sldId id="580" r:id="rId10"/>
    <p:sldId id="581" r:id="rId11"/>
    <p:sldId id="582" r:id="rId12"/>
    <p:sldId id="592" r:id="rId13"/>
    <p:sldId id="539" r:id="rId14"/>
    <p:sldId id="540" r:id="rId15"/>
    <p:sldId id="593" r:id="rId16"/>
    <p:sldId id="594" r:id="rId17"/>
    <p:sldId id="595" r:id="rId18"/>
    <p:sldId id="588" r:id="rId19"/>
    <p:sldId id="590" r:id="rId20"/>
    <p:sldId id="589" r:id="rId21"/>
    <p:sldId id="596" r:id="rId22"/>
    <p:sldId id="597" r:id="rId23"/>
    <p:sldId id="598" r:id="rId24"/>
    <p:sldId id="599" r:id="rId25"/>
    <p:sldId id="600" r:id="rId26"/>
    <p:sldId id="601" r:id="rId27"/>
    <p:sldId id="602" r:id="rId28"/>
    <p:sldId id="603" r:id="rId29"/>
  </p:sldIdLst>
  <p:sldSz cx="12192000" cy="6858000"/>
  <p:notesSz cx="6735763" cy="9866313"/>
  <p:defaultTextStyle>
    <a:defPPr>
      <a:defRPr lang="ja-JP"/>
    </a:defPPr>
    <a:lvl1pPr algn="l" rtl="0" fontAlgn="base">
      <a:spcBef>
        <a:spcPct val="0"/>
      </a:spcBef>
      <a:spcAft>
        <a:spcPct val="0"/>
      </a:spcAft>
      <a:defRPr kumimoji="1" kern="1200">
        <a:solidFill>
          <a:schemeClr val="tx1"/>
        </a:solidFill>
        <a:latin typeface="Arial"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24" userDrawn="1">
          <p15:clr>
            <a:srgbClr val="A4A3A4"/>
          </p15:clr>
        </p15:guide>
      </p15:sldGuideLst>
    </p:ext>
    <p:ext uri="{2D200454-40CA-4A62-9FC3-DE9A4176ACB9}">
      <p15:notesGuideLst xmlns:p15="http://schemas.microsoft.com/office/powerpoint/2012/main" xmlns="">
        <p15:guide id="1" orient="horz" pos="3108">
          <p15:clr>
            <a:srgbClr val="A4A3A4"/>
          </p15:clr>
        </p15:guide>
        <p15:guide id="2" pos="212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66CCFF"/>
    <a:srgbClr val="E9EFF7"/>
    <a:srgbClr val="DC0000"/>
    <a:srgbClr val="FFFFFF"/>
    <a:srgbClr val="F60000"/>
    <a:srgbClr val="000000"/>
    <a:srgbClr val="FF0000"/>
    <a:srgbClr val="FF33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916" autoAdjust="0"/>
    <p:restoredTop sz="93161" autoAdjust="0"/>
  </p:normalViewPr>
  <p:slideViewPr>
    <p:cSldViewPr>
      <p:cViewPr>
        <p:scale>
          <a:sx n="60" d="100"/>
          <a:sy n="60" d="100"/>
        </p:scale>
        <p:origin x="-840" y="-738"/>
      </p:cViewPr>
      <p:guideLst>
        <p:guide orient="horz" pos="2160"/>
        <p:guide pos="3824"/>
      </p:guideLst>
    </p:cSldViewPr>
  </p:slideViewPr>
  <p:outlineViewPr>
    <p:cViewPr>
      <p:scale>
        <a:sx n="33" d="100"/>
        <a:sy n="33" d="100"/>
      </p:scale>
      <p:origin x="0" y="3576"/>
    </p:cViewPr>
  </p:outlineViewPr>
  <p:notesTextViewPr>
    <p:cViewPr>
      <p:scale>
        <a:sx n="100" d="100"/>
        <a:sy n="100" d="100"/>
      </p:scale>
      <p:origin x="0" y="0"/>
    </p:cViewPr>
  </p:notesTextViewPr>
  <p:sorterViewPr>
    <p:cViewPr>
      <p:scale>
        <a:sx n="40" d="100"/>
        <a:sy n="40" d="100"/>
      </p:scale>
      <p:origin x="0" y="0"/>
    </p:cViewPr>
  </p:sorterViewPr>
  <p:notesViewPr>
    <p:cSldViewPr>
      <p:cViewPr varScale="1">
        <p:scale>
          <a:sx n="88" d="100"/>
          <a:sy n="88" d="100"/>
        </p:scale>
        <p:origin x="-3872" y="-96"/>
      </p:cViewPr>
      <p:guideLst>
        <p:guide orient="horz" pos="3108"/>
        <p:guide pos="2122"/>
      </p:guideLst>
    </p:cSldViewPr>
  </p:notesViewPr>
  <p:gridSpacing cx="46085125" cy="4608512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4763" y="0"/>
            <a:ext cx="2919412" cy="493713"/>
          </a:xfrm>
          <a:prstGeom prst="rect">
            <a:avLst/>
          </a:prstGeom>
        </p:spPr>
        <p:txBody>
          <a:bodyPr vert="horz" lIns="91440" tIns="45720" rIns="91440" bIns="45720" rtlCol="0"/>
          <a:lstStyle>
            <a:lvl1pPr algn="r">
              <a:defRPr sz="1200"/>
            </a:lvl1pPr>
          </a:lstStyle>
          <a:p>
            <a:fld id="{A58DAE99-956B-7740-BF0E-5C259897BD02}" type="datetimeFigureOut">
              <a:rPr kumimoji="1" lang="ja-JP" altLang="en-US" smtClean="0"/>
              <a:pPr/>
              <a:t>2017/9/22</a:t>
            </a:fld>
            <a:endParaRPr kumimoji="1" lang="ja-JP" altLang="en-US"/>
          </a:p>
        </p:txBody>
      </p:sp>
      <p:sp>
        <p:nvSpPr>
          <p:cNvPr id="4" name="フッター プレースホルダー 3"/>
          <p:cNvSpPr>
            <a:spLocks noGrp="1"/>
          </p:cNvSpPr>
          <p:nvPr>
            <p:ph type="ftr" sz="quarter" idx="2"/>
          </p:nvPr>
        </p:nvSpPr>
        <p:spPr>
          <a:xfrm>
            <a:off x="0" y="9371013"/>
            <a:ext cx="2919413" cy="493712"/>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4763" y="9371013"/>
            <a:ext cx="2919412" cy="493712"/>
          </a:xfrm>
          <a:prstGeom prst="rect">
            <a:avLst/>
          </a:prstGeom>
        </p:spPr>
        <p:txBody>
          <a:bodyPr vert="horz" lIns="91440" tIns="45720" rIns="91440" bIns="45720" rtlCol="0" anchor="b"/>
          <a:lstStyle>
            <a:lvl1pPr algn="r">
              <a:defRPr sz="1200"/>
            </a:lvl1pPr>
          </a:lstStyle>
          <a:p>
            <a:fld id="{1C9C2A89-C0E8-3742-88EE-568937799A65}" type="slidenum">
              <a:rPr kumimoji="1" lang="ja-JP" altLang="en-US" smtClean="0"/>
              <a:pPr/>
              <a:t>&lt;#&gt;</a:t>
            </a:fld>
            <a:endParaRPr kumimoji="1" lang="ja-JP" altLang="en-US"/>
          </a:p>
        </p:txBody>
      </p:sp>
    </p:spTree>
    <p:extLst>
      <p:ext uri="{BB962C8B-B14F-4D97-AF65-F5344CB8AC3E}">
        <p14:creationId xmlns="" xmlns:p14="http://schemas.microsoft.com/office/powerpoint/2010/main" val="60760995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19413" cy="492125"/>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ja-JP" altLang="en-US"/>
          </a:p>
        </p:txBody>
      </p:sp>
      <p:sp>
        <p:nvSpPr>
          <p:cNvPr id="3" name="日付プレースホルダ 2"/>
          <p:cNvSpPr>
            <a:spLocks noGrp="1"/>
          </p:cNvSpPr>
          <p:nvPr>
            <p:ph type="dt" idx="1"/>
          </p:nvPr>
        </p:nvSpPr>
        <p:spPr>
          <a:xfrm>
            <a:off x="3814763" y="0"/>
            <a:ext cx="2919412" cy="492125"/>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D7AB2606-BFD2-494E-8C52-199DA53DBC84}" type="datetimeFigureOut">
              <a:rPr lang="ja-JP" altLang="en-US"/>
              <a:pPr>
                <a:defRPr/>
              </a:pPr>
              <a:t>2017/9/22</a:t>
            </a:fld>
            <a:endParaRPr lang="ja-JP" altLang="en-US"/>
          </a:p>
        </p:txBody>
      </p:sp>
      <p:sp>
        <p:nvSpPr>
          <p:cNvPr id="4" name="スライド イメージ プレースホルダ 3"/>
          <p:cNvSpPr>
            <a:spLocks noGrp="1" noRot="1" noChangeAspect="1"/>
          </p:cNvSpPr>
          <p:nvPr>
            <p:ph type="sldImg" idx="2"/>
          </p:nvPr>
        </p:nvSpPr>
        <p:spPr>
          <a:xfrm>
            <a:off x="79375" y="739775"/>
            <a:ext cx="6577013" cy="3700463"/>
          </a:xfrm>
          <a:prstGeom prst="rect">
            <a:avLst/>
          </a:prstGeom>
          <a:noFill/>
          <a:ln w="12700">
            <a:solidFill>
              <a:prstClr val="black"/>
            </a:solidFill>
          </a:ln>
        </p:spPr>
        <p:txBody>
          <a:bodyPr vert="horz" lIns="91440" tIns="45720" rIns="91440" bIns="45720" rtlCol="0" anchor="ctr"/>
          <a:lstStyle/>
          <a:p>
            <a:pPr lvl="0"/>
            <a:endParaRPr lang="ja-JP" altLang="en-US" noProof="0"/>
          </a:p>
        </p:txBody>
      </p:sp>
      <p:sp>
        <p:nvSpPr>
          <p:cNvPr id="5" name="ノート プレースホルダ 4"/>
          <p:cNvSpPr>
            <a:spLocks noGrp="1"/>
          </p:cNvSpPr>
          <p:nvPr>
            <p:ph type="body" sz="quarter" idx="3"/>
          </p:nvPr>
        </p:nvSpPr>
        <p:spPr>
          <a:xfrm>
            <a:off x="673100" y="4686300"/>
            <a:ext cx="5389563" cy="4440238"/>
          </a:xfrm>
          <a:prstGeom prst="rect">
            <a:avLst/>
          </a:prstGeom>
        </p:spPr>
        <p:txBody>
          <a:bodyPr vert="horz" lIns="91440" tIns="45720" rIns="91440" bIns="45720" rtlCol="0">
            <a:normAutofit/>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endParaRPr lang="ja-JP" altLang="en-US" noProof="0"/>
          </a:p>
        </p:txBody>
      </p:sp>
      <p:sp>
        <p:nvSpPr>
          <p:cNvPr id="6" name="フッター プレースホルダ 5"/>
          <p:cNvSpPr>
            <a:spLocks noGrp="1"/>
          </p:cNvSpPr>
          <p:nvPr>
            <p:ph type="ftr" sz="quarter" idx="4"/>
          </p:nvPr>
        </p:nvSpPr>
        <p:spPr>
          <a:xfrm>
            <a:off x="0" y="9371013"/>
            <a:ext cx="2919413" cy="4937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ja-JP" altLang="en-US"/>
          </a:p>
        </p:txBody>
      </p:sp>
      <p:sp>
        <p:nvSpPr>
          <p:cNvPr id="7" name="スライド番号プレースホルダ 6"/>
          <p:cNvSpPr>
            <a:spLocks noGrp="1"/>
          </p:cNvSpPr>
          <p:nvPr>
            <p:ph type="sldNum" sz="quarter" idx="5"/>
          </p:nvPr>
        </p:nvSpPr>
        <p:spPr>
          <a:xfrm>
            <a:off x="3814763" y="9371013"/>
            <a:ext cx="2919412" cy="4937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1C69FFD5-172D-4F88-B141-FB2DB1FE3DB8}" type="slidenum">
              <a:rPr lang="ja-JP" altLang="en-US"/>
              <a:pPr>
                <a:defRPr/>
              </a:pPr>
              <a:t>&lt;#&gt;</a:t>
            </a:fld>
            <a:endParaRPr lang="ja-JP" altLang="en-US"/>
          </a:p>
        </p:txBody>
      </p:sp>
    </p:spTree>
    <p:extLst>
      <p:ext uri="{BB962C8B-B14F-4D97-AF65-F5344CB8AC3E}">
        <p14:creationId xmlns="" xmlns:p14="http://schemas.microsoft.com/office/powerpoint/2010/main" val="931119513"/>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smtClean="0"/>
              <a:t>http://</a:t>
            </a:r>
            <a:r>
              <a:rPr kumimoji="1" lang="en-US" altLang="ja-JP" dirty="0" err="1" smtClean="0"/>
              <a:t>www.jidouki.com</a:t>
            </a:r>
            <a:r>
              <a:rPr kumimoji="1" lang="en-US" altLang="ja-JP" dirty="0" smtClean="0"/>
              <a:t>/archives/820506.html </a:t>
            </a:r>
            <a:r>
              <a:rPr kumimoji="1" lang="ja-JP" altLang="en-US" dirty="0" smtClean="0"/>
              <a:t>に国民一人あたりの電気使用量に関する試算がある</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1C69FFD5-172D-4F88-B141-FB2DB1FE3DB8}" type="slidenum">
              <a:rPr lang="ja-JP" altLang="en-US" smtClean="0"/>
              <a:pPr>
                <a:defRPr/>
              </a:pPr>
              <a:t>9</a:t>
            </a:fld>
            <a:endParaRPr lang="ja-JP" altLang="en-US"/>
          </a:p>
        </p:txBody>
      </p:sp>
    </p:spTree>
    <p:extLst>
      <p:ext uri="{BB962C8B-B14F-4D97-AF65-F5344CB8AC3E}">
        <p14:creationId xmlns:p14="http://schemas.microsoft.com/office/powerpoint/2010/main" xmlns="" val="6207443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スライド イメージ プレースホルダー 1"/>
          <p:cNvSpPr>
            <a:spLocks noGrp="1" noRot="1" noChangeAspect="1" noTextEdit="1"/>
          </p:cNvSpPr>
          <p:nvPr>
            <p:ph type="sldImg"/>
          </p:nvPr>
        </p:nvSpPr>
        <p:spPr>
          <a:xfrm>
            <a:off x="77788" y="738188"/>
            <a:ext cx="6580187" cy="3702050"/>
          </a:xfrm>
          <a:ln/>
        </p:spPr>
      </p:sp>
      <p:sp>
        <p:nvSpPr>
          <p:cNvPr id="83971" name="ノート プレースホルダー 2"/>
          <p:cNvSpPr>
            <a:spLocks noGrp="1"/>
          </p:cNvSpPr>
          <p:nvPr>
            <p:ph type="body" idx="1"/>
          </p:nvPr>
        </p:nvSpPr>
        <p:spPr>
          <a:noFill/>
        </p:spPr>
        <p:txBody>
          <a:bodyPr/>
          <a:lstStyle/>
          <a:p>
            <a:endParaRPr lang="ja-JP" altLang="en-US" smtClean="0"/>
          </a:p>
        </p:txBody>
      </p:sp>
      <p:sp>
        <p:nvSpPr>
          <p:cNvPr id="83972" name="スライド番号プレースホルダー 3"/>
          <p:cNvSpPr>
            <a:spLocks noGrp="1"/>
          </p:cNvSpPr>
          <p:nvPr>
            <p:ph type="sldNum" sz="quarter" idx="5"/>
          </p:nvPr>
        </p:nvSpPr>
        <p:spPr>
          <a:noFill/>
          <a:ln>
            <a:miter lim="800000"/>
            <a:headEnd/>
            <a:tailEnd/>
          </a:ln>
        </p:spPr>
        <p:txBody>
          <a:bodyPr/>
          <a:lstStyle/>
          <a:p>
            <a:fld id="{923E1905-67F1-4054-AD14-67468F559F7F}" type="slidenum">
              <a:rPr lang="en-US" altLang="ja-JP"/>
              <a:pPr/>
              <a:t>14</a:t>
            </a:fld>
            <a:endParaRPr lang="en-US" altLang="ja-JP"/>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ChangeArrowheads="1" noTextEdit="1"/>
          </p:cNvSpPr>
          <p:nvPr>
            <p:ph type="sldImg"/>
          </p:nvPr>
        </p:nvSpPr>
        <p:spPr>
          <a:xfrm>
            <a:off x="77788" y="739775"/>
            <a:ext cx="6580187" cy="3702050"/>
          </a:xfrm>
          <a:ln/>
        </p:spPr>
      </p:sp>
      <p:sp>
        <p:nvSpPr>
          <p:cNvPr id="15362" name="Rectangle 3"/>
          <p:cNvSpPr>
            <a:spLocks noGrp="1" noChangeArrowheads="1"/>
          </p:cNvSpPr>
          <p:nvPr>
            <p:ph type="body" idx="1"/>
          </p:nvPr>
        </p:nvSpPr>
        <p:spPr>
          <a:noFill/>
          <a:ln/>
        </p:spPr>
        <p:txBody>
          <a:bodyPr/>
          <a:lstStyle/>
          <a:p>
            <a:pPr eaLnBrk="1" hangingPunct="1"/>
            <a:endParaRPr lang="ja-JP"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3E90BBA-6487-4D00-86F4-CEAAB6A98D21}" type="slidenum">
              <a:rPr lang="ja-JP" altLang="en-US" smtClean="0">
                <a:solidFill>
                  <a:prstClr val="black"/>
                </a:solidFill>
              </a:rPr>
              <a:pPr/>
              <a:t>22</a:t>
            </a:fld>
            <a:endParaRPr lang="ja-JP" altLang="en-US">
              <a:solidFill>
                <a:prstClr val="black"/>
              </a:solidFill>
            </a:endParaRPr>
          </a:p>
        </p:txBody>
      </p:sp>
    </p:spTree>
    <p:extLst>
      <p:ext uri="{BB962C8B-B14F-4D97-AF65-F5344CB8AC3E}">
        <p14:creationId xmlns:p14="http://schemas.microsoft.com/office/powerpoint/2010/main" xmlns="" val="38355469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3E90BBA-6487-4D00-86F4-CEAAB6A98D21}" type="slidenum">
              <a:rPr kumimoji="1" lang="ja-JP" altLang="en-US" smtClean="0"/>
              <a:pPr/>
              <a:t>24</a:t>
            </a:fld>
            <a:endParaRPr kumimoji="1" lang="ja-JP" altLang="en-US"/>
          </a:p>
        </p:txBody>
      </p:sp>
    </p:spTree>
    <p:extLst>
      <p:ext uri="{BB962C8B-B14F-4D97-AF65-F5344CB8AC3E}">
        <p14:creationId xmlns:p14="http://schemas.microsoft.com/office/powerpoint/2010/main" xmlns="" val="798969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ChangeArrowheads="1" noTextEdit="1"/>
          </p:cNvSpPr>
          <p:nvPr>
            <p:ph type="sldImg"/>
          </p:nvPr>
        </p:nvSpPr>
        <p:spPr>
          <a:xfrm>
            <a:off x="77788" y="739775"/>
            <a:ext cx="6580187" cy="3702050"/>
          </a:xfrm>
          <a:ln/>
        </p:spPr>
      </p:sp>
      <p:sp>
        <p:nvSpPr>
          <p:cNvPr id="15362" name="Rectangle 3"/>
          <p:cNvSpPr>
            <a:spLocks noGrp="1" noChangeArrowheads="1"/>
          </p:cNvSpPr>
          <p:nvPr>
            <p:ph type="body" idx="1"/>
          </p:nvPr>
        </p:nvSpPr>
        <p:spPr>
          <a:noFill/>
          <a:ln/>
        </p:spPr>
        <p:txBody>
          <a:bodyPr/>
          <a:lstStyle/>
          <a:p>
            <a:pPr eaLnBrk="1" hangingPunct="1"/>
            <a:endParaRPr lang="ja-JP"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ChangeArrowheads="1" noTextEdit="1"/>
          </p:cNvSpPr>
          <p:nvPr>
            <p:ph type="sldImg"/>
          </p:nvPr>
        </p:nvSpPr>
        <p:spPr>
          <a:xfrm>
            <a:off x="77788" y="739775"/>
            <a:ext cx="6580187" cy="3702050"/>
          </a:xfrm>
          <a:ln/>
        </p:spPr>
      </p:sp>
      <p:sp>
        <p:nvSpPr>
          <p:cNvPr id="15362" name="Rectangle 3"/>
          <p:cNvSpPr>
            <a:spLocks noGrp="1" noChangeArrowheads="1"/>
          </p:cNvSpPr>
          <p:nvPr>
            <p:ph type="body" idx="1"/>
          </p:nvPr>
        </p:nvSpPr>
        <p:spPr>
          <a:noFill/>
          <a:ln/>
        </p:spPr>
        <p:txBody>
          <a:bodyPr/>
          <a:lstStyle/>
          <a:p>
            <a:pPr eaLnBrk="1" hangingPunct="1"/>
            <a:endParaRPr lang="ja-JP"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bg>
      <p:bgRef idx="1001">
        <a:schemeClr val="bg1"/>
      </p:bgRef>
    </p:bg>
    <p:spTree>
      <p:nvGrpSpPr>
        <p:cNvPr id="1" name=""/>
        <p:cNvGrpSpPr/>
        <p:nvPr/>
      </p:nvGrpSpPr>
      <p:grpSpPr>
        <a:xfrm>
          <a:off x="0" y="0"/>
          <a:ext cx="0" cy="0"/>
          <a:chOff x="0" y="0"/>
          <a:chExt cx="0" cy="0"/>
        </a:xfrm>
      </p:grpSpPr>
      <p:sp>
        <p:nvSpPr>
          <p:cNvPr id="7" name="正方形/長方形 6"/>
          <p:cNvSpPr/>
          <p:nvPr userDrawn="1"/>
        </p:nvSpPr>
        <p:spPr>
          <a:xfrm>
            <a:off x="208803" y="6259830"/>
            <a:ext cx="10477500" cy="276999"/>
          </a:xfrm>
          <a:prstGeom prst="rect">
            <a:avLst/>
          </a:prstGeom>
        </p:spPr>
        <p:txBody>
          <a:bodyPr>
            <a:spAutoFit/>
          </a:bodyPr>
          <a:lstStyle/>
          <a:p>
            <a:pPr eaLnBrk="0" hangingPunct="0">
              <a:defRPr/>
            </a:pPr>
            <a:r>
              <a:rPr kumimoji="0" lang="en-US" altLang="ja-JP" sz="1200" dirty="0">
                <a:latin typeface="Century Gothic"/>
                <a:cs typeface="Century Gothic"/>
              </a:rPr>
              <a:t>© </a:t>
            </a:r>
            <a:r>
              <a:rPr kumimoji="0" lang="en-US" altLang="ja-JP" sz="1200" dirty="0" smtClean="0">
                <a:latin typeface="Century Gothic"/>
                <a:cs typeface="Century Gothic"/>
              </a:rPr>
              <a:t>2012-2017 Transparent Cloud Computing Consortium. </a:t>
            </a:r>
            <a:r>
              <a:rPr kumimoji="0" lang="en-US" altLang="ja-JP" sz="1200" dirty="0">
                <a:latin typeface="Century Gothic"/>
                <a:cs typeface="Century Gothic"/>
              </a:rPr>
              <a:t>All rights reserved</a:t>
            </a:r>
            <a:r>
              <a:rPr kumimoji="0" lang="en-US" altLang="ja-JP" sz="1200" dirty="0" smtClean="0">
                <a:latin typeface="Century Gothic"/>
                <a:cs typeface="Century Gothic"/>
              </a:rPr>
              <a:t>.</a:t>
            </a:r>
            <a:endParaRPr kumimoji="0" lang="en-US" altLang="ja-JP" sz="1200" dirty="0">
              <a:latin typeface="Century Gothic"/>
              <a:cs typeface="Century Gothic"/>
            </a:endParaRPr>
          </a:p>
        </p:txBody>
      </p:sp>
      <p:sp>
        <p:nvSpPr>
          <p:cNvPr id="2" name="タイトル 1"/>
          <p:cNvSpPr>
            <a:spLocks noGrp="1"/>
          </p:cNvSpPr>
          <p:nvPr>
            <p:ph type="ctrTitle"/>
          </p:nvPr>
        </p:nvSpPr>
        <p:spPr>
          <a:xfrm>
            <a:off x="977864" y="1088194"/>
            <a:ext cx="10363200" cy="714380"/>
          </a:xfrm>
        </p:spPr>
        <p:txBody>
          <a:bodyPr/>
          <a:lstStyle>
            <a:lvl1pPr algn="l">
              <a:defRPr sz="4000" b="0">
                <a:latin typeface="Century Gothic"/>
                <a:ea typeface="+mj-ea"/>
                <a:cs typeface="Century Gothic"/>
              </a:defRPr>
            </a:lvl1pPr>
          </a:lstStyle>
          <a:p>
            <a:r>
              <a:rPr lang="ja-JP" altLang="en-US" dirty="0" smtClean="0"/>
              <a:t>マスター タイトルの書式設定</a:t>
            </a:r>
            <a:endParaRPr lang="ja-JP" altLang="en-US" dirty="0"/>
          </a:p>
        </p:txBody>
      </p:sp>
      <p:sp>
        <p:nvSpPr>
          <p:cNvPr id="3" name="サブタイトル 2"/>
          <p:cNvSpPr>
            <a:spLocks noGrp="1"/>
          </p:cNvSpPr>
          <p:nvPr>
            <p:ph type="subTitle" idx="1"/>
          </p:nvPr>
        </p:nvSpPr>
        <p:spPr>
          <a:xfrm>
            <a:off x="977864" y="1895050"/>
            <a:ext cx="8534400" cy="571504"/>
          </a:xfrm>
        </p:spPr>
        <p:txBody>
          <a:bodyPr/>
          <a:lstStyle>
            <a:lvl1pPr marL="0" indent="0" algn="l">
              <a:buNone/>
              <a:defRPr sz="2800">
                <a:solidFill>
                  <a:schemeClr val="tx1">
                    <a:tint val="75000"/>
                  </a:schemeClr>
                </a:solidFill>
                <a:latin typeface="Century Gothic"/>
                <a:cs typeface="Century Goth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ja-JP" altLang="en-US" dirty="0"/>
          </a:p>
        </p:txBody>
      </p:sp>
      <p:sp>
        <p:nvSpPr>
          <p:cNvPr id="12" name="テキスト プレースホルダ 11"/>
          <p:cNvSpPr>
            <a:spLocks noGrp="1"/>
          </p:cNvSpPr>
          <p:nvPr>
            <p:ph type="body" sz="quarter" idx="10"/>
          </p:nvPr>
        </p:nvSpPr>
        <p:spPr>
          <a:xfrm>
            <a:off x="1061153" y="4627239"/>
            <a:ext cx="10096571" cy="428628"/>
          </a:xfrm>
        </p:spPr>
        <p:txBody>
          <a:bodyPr/>
          <a:lstStyle>
            <a:lvl1pPr>
              <a:buNone/>
              <a:defRPr sz="2400">
                <a:latin typeface="Century Gothic"/>
                <a:ea typeface="メイリオ" pitchFamily="50" charset="-128"/>
                <a:cs typeface="Century Gothic"/>
              </a:defRPr>
            </a:lvl1pPr>
          </a:lstStyle>
          <a:p>
            <a:pPr lvl="0"/>
            <a:r>
              <a:rPr lang="ja-JP" altLang="en-US" smtClean="0"/>
              <a:t>マスター テキストの書式設定</a:t>
            </a:r>
          </a:p>
        </p:txBody>
      </p:sp>
      <p:pic>
        <p:nvPicPr>
          <p:cNvPr id="4" name="図 3"/>
          <p:cNvPicPr>
            <a:picLocks noChangeAspect="1"/>
          </p:cNvPicPr>
          <p:nvPr userDrawn="1"/>
        </p:nvPicPr>
        <p:blipFill>
          <a:blip r:embed="rId2" cstate="email">
            <a:extLst>
              <a:ext uri="{28A0092B-C50C-407E-A947-70E740481C1C}">
                <a14:useLocalDpi xmlns="" xmlns:a14="http://schemas.microsoft.com/office/drawing/2010/main" val="0"/>
              </a:ext>
            </a:extLst>
          </a:blip>
          <a:stretch>
            <a:fillRect/>
          </a:stretch>
        </p:blipFill>
        <p:spPr>
          <a:xfrm>
            <a:off x="8032112" y="6077161"/>
            <a:ext cx="3903693" cy="444322"/>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タイトル スライド">
    <p:bg>
      <p:bgRef idx="1001">
        <a:schemeClr val="bg1"/>
      </p:bgRef>
    </p:bg>
    <p:spTree>
      <p:nvGrpSpPr>
        <p:cNvPr id="1" name=""/>
        <p:cNvGrpSpPr/>
        <p:nvPr/>
      </p:nvGrpSpPr>
      <p:grpSpPr>
        <a:xfrm>
          <a:off x="0" y="0"/>
          <a:ext cx="0" cy="0"/>
          <a:chOff x="0" y="0"/>
          <a:chExt cx="0" cy="0"/>
        </a:xfrm>
      </p:grpSpPr>
      <p:sp>
        <p:nvSpPr>
          <p:cNvPr id="7" name="正方形/長方形 6"/>
          <p:cNvSpPr/>
          <p:nvPr userDrawn="1"/>
        </p:nvSpPr>
        <p:spPr>
          <a:xfrm>
            <a:off x="208803" y="6259830"/>
            <a:ext cx="10477500" cy="276999"/>
          </a:xfrm>
          <a:prstGeom prst="rect">
            <a:avLst/>
          </a:prstGeom>
        </p:spPr>
        <p:txBody>
          <a:bodyPr>
            <a:spAutoFit/>
          </a:bodyPr>
          <a:lstStyle/>
          <a:p>
            <a:pPr eaLnBrk="0" hangingPunct="0">
              <a:defRPr/>
            </a:pPr>
            <a:r>
              <a:rPr kumimoji="0" lang="en-US" altLang="ja-JP" sz="1200" dirty="0">
                <a:latin typeface="Century Gothic"/>
                <a:cs typeface="Century Gothic"/>
              </a:rPr>
              <a:t>© </a:t>
            </a:r>
            <a:r>
              <a:rPr kumimoji="0" lang="en-US" altLang="ja-JP" sz="1200" dirty="0" smtClean="0">
                <a:latin typeface="Century Gothic"/>
                <a:cs typeface="Century Gothic"/>
              </a:rPr>
              <a:t>2012-2017 Transparent Cloud Computing Consortium. </a:t>
            </a:r>
            <a:r>
              <a:rPr kumimoji="0" lang="en-US" altLang="ja-JP" sz="1200" dirty="0">
                <a:latin typeface="Century Gothic"/>
                <a:cs typeface="Century Gothic"/>
              </a:rPr>
              <a:t>All rights reserved</a:t>
            </a:r>
            <a:r>
              <a:rPr kumimoji="0" lang="en-US" altLang="ja-JP" sz="1200" dirty="0" smtClean="0">
                <a:latin typeface="Century Gothic"/>
                <a:cs typeface="Century Gothic"/>
              </a:rPr>
              <a:t>.</a:t>
            </a:r>
            <a:endParaRPr kumimoji="0" lang="en-US" altLang="ja-JP" sz="1200" dirty="0">
              <a:latin typeface="Century Gothic"/>
              <a:cs typeface="Century Gothic"/>
            </a:endParaRPr>
          </a:p>
        </p:txBody>
      </p:sp>
      <p:sp>
        <p:nvSpPr>
          <p:cNvPr id="2" name="タイトル 1"/>
          <p:cNvSpPr>
            <a:spLocks noGrp="1"/>
          </p:cNvSpPr>
          <p:nvPr>
            <p:ph type="ctrTitle"/>
          </p:nvPr>
        </p:nvSpPr>
        <p:spPr>
          <a:xfrm>
            <a:off x="695400" y="2996952"/>
            <a:ext cx="10363200" cy="714380"/>
          </a:xfrm>
        </p:spPr>
        <p:txBody>
          <a:bodyPr/>
          <a:lstStyle>
            <a:lvl1pPr algn="l">
              <a:defRPr sz="4000" b="0">
                <a:solidFill>
                  <a:schemeClr val="tx2">
                    <a:lumMod val="60000"/>
                    <a:lumOff val="40000"/>
                  </a:schemeClr>
                </a:solidFill>
                <a:latin typeface="Century Gothic"/>
                <a:ea typeface="+mj-ea"/>
                <a:cs typeface="Century Gothic"/>
              </a:defRPr>
            </a:lvl1pPr>
          </a:lstStyle>
          <a:p>
            <a:r>
              <a:rPr lang="ja-JP" altLang="en-US" dirty="0" smtClean="0"/>
              <a:t>マスター タイトルの書式設定</a:t>
            </a:r>
            <a:endParaRPr lang="ja-JP" altLang="en-US" dirty="0"/>
          </a:p>
        </p:txBody>
      </p:sp>
      <p:pic>
        <p:nvPicPr>
          <p:cNvPr id="4" name="図 3"/>
          <p:cNvPicPr>
            <a:picLocks noChangeAspect="1"/>
          </p:cNvPicPr>
          <p:nvPr userDrawn="1"/>
        </p:nvPicPr>
        <p:blipFill>
          <a:blip r:embed="rId2" cstate="email">
            <a:extLst>
              <a:ext uri="{28A0092B-C50C-407E-A947-70E740481C1C}">
                <a14:useLocalDpi xmlns="" xmlns:a14="http://schemas.microsoft.com/office/drawing/2010/main" val="0"/>
              </a:ext>
            </a:extLst>
          </a:blip>
          <a:stretch>
            <a:fillRect/>
          </a:stretch>
        </p:blipFill>
        <p:spPr>
          <a:xfrm>
            <a:off x="8032112" y="6077161"/>
            <a:ext cx="3903693" cy="444322"/>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cxnSp>
        <p:nvCxnSpPr>
          <p:cNvPr id="5" name="直線コネクタ 4"/>
          <p:cNvCxnSpPr/>
          <p:nvPr userDrawn="1"/>
        </p:nvCxnSpPr>
        <p:spPr>
          <a:xfrm>
            <a:off x="635000" y="6417630"/>
            <a:ext cx="10972800" cy="1588"/>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userDrawn="1"/>
        </p:nvCxnSpPr>
        <p:spPr>
          <a:xfrm>
            <a:off x="635000" y="6779259"/>
            <a:ext cx="10972800"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userDrawn="1"/>
        </p:nvCxnSpPr>
        <p:spPr>
          <a:xfrm rot="5400000">
            <a:off x="10824104" y="6600826"/>
            <a:ext cx="288925"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userDrawn="1"/>
        </p:nvCxnSpPr>
        <p:spPr>
          <a:xfrm>
            <a:off x="622300" y="947739"/>
            <a:ext cx="10972800"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タイトル 1"/>
          <p:cNvSpPr>
            <a:spLocks noGrp="1"/>
          </p:cNvSpPr>
          <p:nvPr>
            <p:ph type="title"/>
          </p:nvPr>
        </p:nvSpPr>
        <p:spPr>
          <a:xfrm>
            <a:off x="609600" y="299034"/>
            <a:ext cx="10972800" cy="582594"/>
          </a:xfrm>
        </p:spPr>
        <p:txBody>
          <a:bodyPr>
            <a:normAutofit/>
          </a:bodyPr>
          <a:lstStyle>
            <a:lvl1pPr algn="l">
              <a:defRPr sz="4000">
                <a:solidFill>
                  <a:schemeClr val="tx2">
                    <a:lumMod val="60000"/>
                    <a:lumOff val="40000"/>
                  </a:schemeClr>
                </a:solidFill>
                <a:latin typeface="Century Gothic"/>
                <a:cs typeface="Century Gothic"/>
              </a:defRPr>
            </a:lvl1pPr>
          </a:lstStyle>
          <a:p>
            <a:r>
              <a:rPr lang="ja-JP" altLang="en-US" smtClean="0"/>
              <a:t>マスター タイトルの書式設定</a:t>
            </a:r>
            <a:endParaRPr lang="ja-JP" altLang="en-US" dirty="0"/>
          </a:p>
        </p:txBody>
      </p:sp>
      <p:sp>
        <p:nvSpPr>
          <p:cNvPr id="3" name="コンテンツ プレースホルダ 2"/>
          <p:cNvSpPr>
            <a:spLocks noGrp="1"/>
          </p:cNvSpPr>
          <p:nvPr>
            <p:ph idx="1"/>
          </p:nvPr>
        </p:nvSpPr>
        <p:spPr>
          <a:xfrm>
            <a:off x="609600" y="1111348"/>
            <a:ext cx="10972800" cy="5219114"/>
          </a:xfrm>
        </p:spPr>
        <p:txBody>
          <a:bodyPr/>
          <a:lstStyle>
            <a:lvl1pPr marL="342900" indent="-342900">
              <a:buClr>
                <a:schemeClr val="bg1">
                  <a:lumMod val="50000"/>
                </a:schemeClr>
              </a:buClr>
              <a:buFont typeface="Arial"/>
              <a:buChar char="•"/>
              <a:defRPr>
                <a:solidFill>
                  <a:schemeClr val="tx1">
                    <a:lumMod val="50000"/>
                    <a:lumOff val="50000"/>
                  </a:schemeClr>
                </a:solidFill>
                <a:latin typeface="Century Gothic"/>
                <a:ea typeface="メイリオ" pitchFamily="50" charset="-128"/>
                <a:cs typeface="Century Gothic"/>
              </a:defRPr>
            </a:lvl1pPr>
            <a:lvl2pPr marL="742950" indent="-285750">
              <a:buClr>
                <a:schemeClr val="bg1">
                  <a:lumMod val="50000"/>
                </a:schemeClr>
              </a:buClr>
              <a:buFont typeface="Arial"/>
              <a:buChar char="•"/>
              <a:defRPr>
                <a:solidFill>
                  <a:schemeClr val="tx1">
                    <a:lumMod val="50000"/>
                    <a:lumOff val="50000"/>
                  </a:schemeClr>
                </a:solidFill>
                <a:latin typeface="Century Gothic"/>
                <a:ea typeface="メイリオ" pitchFamily="50" charset="-128"/>
                <a:cs typeface="Century Gothic"/>
              </a:defRPr>
            </a:lvl2pPr>
            <a:lvl3pPr marL="1143000" indent="-228600">
              <a:buClr>
                <a:schemeClr val="bg1">
                  <a:lumMod val="50000"/>
                </a:schemeClr>
              </a:buClr>
              <a:buFont typeface="Arial"/>
              <a:buChar char="•"/>
              <a:defRPr>
                <a:solidFill>
                  <a:schemeClr val="tx1">
                    <a:lumMod val="50000"/>
                    <a:lumOff val="50000"/>
                  </a:schemeClr>
                </a:solidFill>
                <a:latin typeface="Century Gothic"/>
                <a:ea typeface="メイリオ" pitchFamily="50" charset="-128"/>
                <a:cs typeface="Century Gothic"/>
              </a:defRPr>
            </a:lvl3pPr>
            <a:lvl4pPr marL="1600200" indent="-228600">
              <a:buClr>
                <a:schemeClr val="bg1">
                  <a:lumMod val="50000"/>
                </a:schemeClr>
              </a:buClr>
              <a:buFont typeface="Arial"/>
              <a:buChar char="•"/>
              <a:defRPr>
                <a:solidFill>
                  <a:schemeClr val="tx1">
                    <a:lumMod val="50000"/>
                    <a:lumOff val="50000"/>
                  </a:schemeClr>
                </a:solidFill>
                <a:latin typeface="Century Gothic"/>
                <a:ea typeface="メイリオ" pitchFamily="50" charset="-128"/>
                <a:cs typeface="Century Gothic"/>
              </a:defRPr>
            </a:lvl4pPr>
            <a:lvl5pPr marL="2057400" indent="-228600">
              <a:buClr>
                <a:schemeClr val="bg1">
                  <a:lumMod val="50000"/>
                </a:schemeClr>
              </a:buClr>
              <a:buFont typeface="Arial"/>
              <a:buChar char="•"/>
              <a:defRPr>
                <a:solidFill>
                  <a:schemeClr val="tx1">
                    <a:lumMod val="50000"/>
                    <a:lumOff val="50000"/>
                  </a:schemeClr>
                </a:solidFill>
                <a:latin typeface="Century Gothic"/>
                <a:ea typeface="メイリオ" pitchFamily="50" charset="-128"/>
                <a:cs typeface="Century Gothic"/>
              </a:defRPr>
            </a:lvl5pPr>
          </a:lstStyle>
          <a:p>
            <a:pPr lvl="0"/>
            <a:r>
              <a:rPr lang="ja-JP" altLang="en-US" dirty="0" smtClean="0"/>
              <a:t>マスター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
        <p:nvSpPr>
          <p:cNvPr id="10" name="フッター プレースホルダ 4"/>
          <p:cNvSpPr>
            <a:spLocks noGrp="1"/>
          </p:cNvSpPr>
          <p:nvPr>
            <p:ph type="ftr" sz="quarter" idx="10"/>
          </p:nvPr>
        </p:nvSpPr>
        <p:spPr>
          <a:xfrm>
            <a:off x="6564688" y="6500186"/>
            <a:ext cx="4314979" cy="254000"/>
          </a:xfrm>
          <a:prstGeom prst="rect">
            <a:avLst/>
          </a:prstGeom>
        </p:spPr>
        <p:txBody>
          <a:bodyPr/>
          <a:lstStyle>
            <a:lvl1pPr algn="ctr">
              <a:defRPr sz="900">
                <a:latin typeface="Century Gothic"/>
                <a:ea typeface="Arial Unicode MS" pitchFamily="50" charset="-128"/>
                <a:cs typeface="Century Gothic"/>
              </a:defRPr>
            </a:lvl1pPr>
          </a:lstStyle>
          <a:p>
            <a:pPr>
              <a:defRPr/>
            </a:pPr>
            <a:r>
              <a:rPr lang="en-US" altLang="ja-JP" dirty="0" smtClean="0"/>
              <a:t>© 2012-2017 Transparent Cloud Computing Consortium</a:t>
            </a:r>
            <a:endParaRPr lang="ja-JP" altLang="en-US" dirty="0"/>
          </a:p>
        </p:txBody>
      </p:sp>
      <p:sp>
        <p:nvSpPr>
          <p:cNvPr id="11" name="スライド番号プレースホルダ 5"/>
          <p:cNvSpPr>
            <a:spLocks noGrp="1"/>
          </p:cNvSpPr>
          <p:nvPr>
            <p:ph type="sldNum" sz="quarter" idx="11"/>
          </p:nvPr>
        </p:nvSpPr>
        <p:spPr>
          <a:xfrm>
            <a:off x="10960100" y="6500186"/>
            <a:ext cx="603251" cy="254000"/>
          </a:xfrm>
        </p:spPr>
        <p:txBody>
          <a:bodyPr/>
          <a:lstStyle>
            <a:lvl1pPr>
              <a:defRPr sz="800">
                <a:latin typeface="Century Gothic"/>
                <a:cs typeface="Century Gothic"/>
              </a:defRPr>
            </a:lvl1pPr>
          </a:lstStyle>
          <a:p>
            <a:pPr>
              <a:defRPr/>
            </a:pPr>
            <a:r>
              <a:rPr lang="en-US" altLang="ja-JP" smtClean="0"/>
              <a:t> </a:t>
            </a:r>
            <a:fld id="{C7A8D761-FFC1-4DD1-8AFC-C2F9987AB0BB}" type="slidenum">
              <a:rPr lang="ja-JP" altLang="en-US" smtClean="0">
                <a:ea typeface="Arial Unicode MS" pitchFamily="50" charset="-128"/>
              </a:rPr>
              <a:pPr>
                <a:defRPr/>
              </a:pPr>
              <a:t>&lt;#&gt;</a:t>
            </a:fld>
            <a:endParaRPr lang="ja-JP" altLang="en-US" dirty="0">
              <a:ea typeface="Arial Unicode MS" pitchFamily="50" charset="-128"/>
            </a:endParaRPr>
          </a:p>
        </p:txBody>
      </p:sp>
      <p:pic>
        <p:nvPicPr>
          <p:cNvPr id="12" name="図 11"/>
          <p:cNvPicPr>
            <a:picLocks noChangeAspect="1"/>
          </p:cNvPicPr>
          <p:nvPr userDrawn="1"/>
        </p:nvPicPr>
        <p:blipFill>
          <a:blip r:embed="rId2" cstate="email">
            <a:extLst>
              <a:ext uri="{28A0092B-C50C-407E-A947-70E740481C1C}">
                <a14:useLocalDpi xmlns="" xmlns:a14="http://schemas.microsoft.com/office/drawing/2010/main" val="0"/>
              </a:ext>
            </a:extLst>
          </a:blip>
          <a:stretch>
            <a:fillRect/>
          </a:stretch>
        </p:blipFill>
        <p:spPr>
          <a:xfrm>
            <a:off x="692240" y="6470271"/>
            <a:ext cx="2310581" cy="262993"/>
          </a:xfrm>
          <a:prstGeom prst="rect">
            <a:avLst/>
          </a:prstGeom>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cxnSp>
        <p:nvCxnSpPr>
          <p:cNvPr id="5" name="直線コネクタ 4"/>
          <p:cNvCxnSpPr/>
          <p:nvPr userDrawn="1"/>
        </p:nvCxnSpPr>
        <p:spPr>
          <a:xfrm>
            <a:off x="635000" y="6417630"/>
            <a:ext cx="10972800" cy="1588"/>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userDrawn="1"/>
        </p:nvCxnSpPr>
        <p:spPr>
          <a:xfrm>
            <a:off x="635000" y="6779259"/>
            <a:ext cx="10972800"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userDrawn="1"/>
        </p:nvCxnSpPr>
        <p:spPr>
          <a:xfrm rot="5400000">
            <a:off x="10824104" y="6600826"/>
            <a:ext cx="288925"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フッター プレースホルダ 4"/>
          <p:cNvSpPr>
            <a:spLocks noGrp="1"/>
          </p:cNvSpPr>
          <p:nvPr>
            <p:ph type="ftr" sz="quarter" idx="10"/>
          </p:nvPr>
        </p:nvSpPr>
        <p:spPr>
          <a:xfrm>
            <a:off x="6564688" y="6500186"/>
            <a:ext cx="4314979" cy="254000"/>
          </a:xfrm>
          <a:prstGeom prst="rect">
            <a:avLst/>
          </a:prstGeom>
        </p:spPr>
        <p:txBody>
          <a:bodyPr/>
          <a:lstStyle>
            <a:lvl1pPr algn="ctr">
              <a:defRPr sz="900">
                <a:latin typeface="Century Gothic"/>
                <a:ea typeface="Arial Unicode MS" pitchFamily="50" charset="-128"/>
                <a:cs typeface="Century Gothic"/>
              </a:defRPr>
            </a:lvl1pPr>
          </a:lstStyle>
          <a:p>
            <a:pPr>
              <a:defRPr/>
            </a:pPr>
            <a:r>
              <a:rPr lang="en-US" altLang="ja-JP" dirty="0" smtClean="0"/>
              <a:t>© 2012-2017 Transparent Cloud Computing Consortium</a:t>
            </a:r>
            <a:endParaRPr lang="ja-JP" altLang="en-US" dirty="0"/>
          </a:p>
        </p:txBody>
      </p:sp>
      <p:sp>
        <p:nvSpPr>
          <p:cNvPr id="11" name="スライド番号プレースホルダ 5"/>
          <p:cNvSpPr>
            <a:spLocks noGrp="1"/>
          </p:cNvSpPr>
          <p:nvPr>
            <p:ph type="sldNum" sz="quarter" idx="11"/>
          </p:nvPr>
        </p:nvSpPr>
        <p:spPr>
          <a:xfrm>
            <a:off x="10960100" y="6500186"/>
            <a:ext cx="603251" cy="254000"/>
          </a:xfrm>
        </p:spPr>
        <p:txBody>
          <a:bodyPr/>
          <a:lstStyle>
            <a:lvl1pPr>
              <a:defRPr sz="800">
                <a:latin typeface="Century Gothic"/>
                <a:cs typeface="Century Gothic"/>
              </a:defRPr>
            </a:lvl1pPr>
          </a:lstStyle>
          <a:p>
            <a:pPr>
              <a:defRPr/>
            </a:pPr>
            <a:r>
              <a:rPr lang="en-US" altLang="ja-JP" smtClean="0"/>
              <a:t> </a:t>
            </a:r>
            <a:fld id="{C7A8D761-FFC1-4DD1-8AFC-C2F9987AB0BB}" type="slidenum">
              <a:rPr lang="ja-JP" altLang="en-US" smtClean="0">
                <a:ea typeface="Arial Unicode MS" pitchFamily="50" charset="-128"/>
              </a:rPr>
              <a:pPr>
                <a:defRPr/>
              </a:pPr>
              <a:t>&lt;#&gt;</a:t>
            </a:fld>
            <a:endParaRPr lang="ja-JP" altLang="en-US" dirty="0">
              <a:ea typeface="Arial Unicode MS" pitchFamily="50" charset="-128"/>
            </a:endParaRPr>
          </a:p>
        </p:txBody>
      </p:sp>
      <p:pic>
        <p:nvPicPr>
          <p:cNvPr id="12" name="図 11"/>
          <p:cNvPicPr>
            <a:picLocks noChangeAspect="1"/>
          </p:cNvPicPr>
          <p:nvPr userDrawn="1"/>
        </p:nvPicPr>
        <p:blipFill>
          <a:blip r:embed="rId2" cstate="email">
            <a:extLst>
              <a:ext uri="{28A0092B-C50C-407E-A947-70E740481C1C}">
                <a14:useLocalDpi xmlns="" xmlns:a14="http://schemas.microsoft.com/office/drawing/2010/main" val="0"/>
              </a:ext>
            </a:extLst>
          </a:blip>
          <a:stretch>
            <a:fillRect/>
          </a:stretch>
        </p:blipFill>
        <p:spPr>
          <a:xfrm>
            <a:off x="692240" y="6470271"/>
            <a:ext cx="2310581" cy="262993"/>
          </a:xfrm>
          <a:prstGeom prst="rect">
            <a:avLst/>
          </a:prstGeom>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ユーザー設定レイアウト">
    <p:spTree>
      <p:nvGrpSpPr>
        <p:cNvPr id="1" name=""/>
        <p:cNvGrpSpPr/>
        <p:nvPr/>
      </p:nvGrpSpPr>
      <p:grpSpPr>
        <a:xfrm>
          <a:off x="0" y="0"/>
          <a:ext cx="0" cy="0"/>
          <a:chOff x="0" y="0"/>
          <a:chExt cx="0" cy="0"/>
        </a:xfrm>
      </p:grpSpPr>
      <p:pic>
        <p:nvPicPr>
          <p:cNvPr id="2" name="図 1"/>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3623733" y="2311400"/>
            <a:ext cx="4927600" cy="2222500"/>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2_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1B5BA750-970C-4200-9AD8-B8BCC804BAB6}" type="datetimeFigureOut">
              <a:rPr kumimoji="1" lang="ja-JP" altLang="en-US" smtClean="0"/>
              <a:pPr/>
              <a:t>2017/9/22</a:t>
            </a:fld>
            <a:endParaRPr kumimoji="1" lang="ja-JP" altLang="en-US"/>
          </a:p>
        </p:txBody>
      </p:sp>
      <p:sp>
        <p:nvSpPr>
          <p:cNvPr id="5" name="フッター プレースホルダ 4"/>
          <p:cNvSpPr>
            <a:spLocks noGrp="1"/>
          </p:cNvSpPr>
          <p:nvPr>
            <p:ph type="ftr" sz="quarter" idx="11"/>
          </p:nvPr>
        </p:nvSpPr>
        <p:spPr>
          <a:xfrm>
            <a:off x="4165600" y="6356351"/>
            <a:ext cx="3860800" cy="365125"/>
          </a:xfrm>
          <a:prstGeom prst="rect">
            <a:avLst/>
          </a:prstGeom>
        </p:spPr>
        <p:txBody>
          <a:bodyPr lIns="121917" tIns="60958" rIns="121917" bIns="60958"/>
          <a:lstStyle/>
          <a:p>
            <a:endParaRPr kumimoji="1" lang="ja-JP" altLang="en-US"/>
          </a:p>
        </p:txBody>
      </p:sp>
      <p:sp>
        <p:nvSpPr>
          <p:cNvPr id="6" name="スライド番号プレースホルダ 5"/>
          <p:cNvSpPr>
            <a:spLocks noGrp="1"/>
          </p:cNvSpPr>
          <p:nvPr>
            <p:ph type="sldNum" sz="quarter" idx="12"/>
          </p:nvPr>
        </p:nvSpPr>
        <p:spPr/>
        <p:txBody>
          <a:bodyPr/>
          <a:lstStyle/>
          <a:p>
            <a:fld id="{8E142679-08D1-446A-BB72-8C01D1FAC3C1}" type="slidenum">
              <a:rPr kumimoji="1" lang="ja-JP" altLang="en-US" smtClean="0"/>
              <a:pPr/>
              <a:t>&lt;#&gt;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14A55227-531E-4702-8F3C-23A597102217}" type="datetimeFigureOut">
              <a:rPr kumimoji="1" lang="ja-JP" altLang="en-US" smtClean="0"/>
              <a:pPr/>
              <a:t>2017/9/22</a:t>
            </a:fld>
            <a:endParaRPr kumimoji="1" lang="ja-JP" altLang="en-US"/>
          </a:p>
        </p:txBody>
      </p:sp>
      <p:sp>
        <p:nvSpPr>
          <p:cNvPr id="3" name="フッター プレースホルダ 2"/>
          <p:cNvSpPr>
            <a:spLocks noGrp="1"/>
          </p:cNvSpPr>
          <p:nvPr>
            <p:ph type="ftr" sz="quarter" idx="11"/>
          </p:nvPr>
        </p:nvSpPr>
        <p:spPr>
          <a:xfrm>
            <a:off x="4165600" y="6356352"/>
            <a:ext cx="3860800" cy="365125"/>
          </a:xfrm>
          <a:prstGeom prst="rect">
            <a:avLst/>
          </a:prstGeom>
        </p:spPr>
        <p:txBody>
          <a:bodyPr lIns="121917" tIns="60958" rIns="121917" bIns="60958"/>
          <a:lstStyle/>
          <a:p>
            <a:endParaRPr kumimoji="1" lang="ja-JP" altLang="en-US"/>
          </a:p>
        </p:txBody>
      </p:sp>
      <p:sp>
        <p:nvSpPr>
          <p:cNvPr id="4" name="スライド番号プレースホルダ 3"/>
          <p:cNvSpPr>
            <a:spLocks noGrp="1"/>
          </p:cNvSpPr>
          <p:nvPr>
            <p:ph type="sldNum" sz="quarter" idx="12"/>
          </p:nvPr>
        </p:nvSpPr>
        <p:spPr/>
        <p:txBody>
          <a:bodyPr/>
          <a:lstStyle/>
          <a:p>
            <a:fld id="{14A1E0D9-A71B-4A54-9B46-101B8D7DD2E2}" type="slidenum">
              <a:rPr kumimoji="1" lang="ja-JP" altLang="en-US" smtClean="0"/>
              <a:pPr/>
              <a:t>&lt;#&gt;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1B5BA750-970C-4200-9AD8-B8BCC804BAB6}" type="datetimeFigureOut">
              <a:rPr kumimoji="1" lang="ja-JP" altLang="en-US" smtClean="0"/>
              <a:pPr/>
              <a:t>2017/9/22</a:t>
            </a:fld>
            <a:endParaRPr kumimoji="1" lang="ja-JP" altLang="en-US"/>
          </a:p>
        </p:txBody>
      </p:sp>
      <p:sp>
        <p:nvSpPr>
          <p:cNvPr id="4" name="フッター プレースホルダ 3"/>
          <p:cNvSpPr>
            <a:spLocks noGrp="1"/>
          </p:cNvSpPr>
          <p:nvPr>
            <p:ph type="ftr" sz="quarter" idx="11"/>
          </p:nvPr>
        </p:nvSpPr>
        <p:spPr>
          <a:xfrm>
            <a:off x="4165600" y="6356351"/>
            <a:ext cx="3860800" cy="365125"/>
          </a:xfrm>
          <a:prstGeom prst="rect">
            <a:avLst/>
          </a:prstGeom>
        </p:spPr>
        <p:txBody>
          <a:bodyPr lIns="121917" tIns="60958" rIns="121917" bIns="60958"/>
          <a:lstStyle/>
          <a:p>
            <a:endParaRPr kumimoji="1" lang="ja-JP" altLang="en-US"/>
          </a:p>
        </p:txBody>
      </p:sp>
      <p:sp>
        <p:nvSpPr>
          <p:cNvPr id="5" name="スライド番号プレースホルダ 4"/>
          <p:cNvSpPr>
            <a:spLocks noGrp="1"/>
          </p:cNvSpPr>
          <p:nvPr>
            <p:ph type="sldNum" sz="quarter" idx="12"/>
          </p:nvPr>
        </p:nvSpPr>
        <p:spPr/>
        <p:txBody>
          <a:bodyPr/>
          <a:lstStyle/>
          <a:p>
            <a:fld id="{8E142679-08D1-446A-BB72-8C01D1FAC3C1}" type="slidenum">
              <a:rPr kumimoji="1" lang="ja-JP" altLang="en-US" smtClean="0"/>
              <a:pPr/>
              <a:t>&lt;#&gt;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609600" y="428625"/>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7" name="テキスト プレースホルダ 2"/>
          <p:cNvSpPr>
            <a:spLocks noGrp="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Century Gothic"/>
                <a:ea typeface="+mn-ea"/>
                <a:cs typeface="Century Gothic"/>
              </a:defRPr>
            </a:lvl1pPr>
          </a:lstStyle>
          <a:p>
            <a:pPr>
              <a:defRPr/>
            </a:pPr>
            <a:endParaRPr lang="ja-JP" altLang="en-US" dirty="0"/>
          </a:p>
        </p:txBody>
      </p:sp>
      <p:sp>
        <p:nvSpPr>
          <p:cNvPr id="6" name="スライド番号プレースホルダ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fontAlgn="auto">
              <a:spcBef>
                <a:spcPts val="0"/>
              </a:spcBef>
              <a:spcAft>
                <a:spcPts val="0"/>
              </a:spcAft>
              <a:defRPr sz="800">
                <a:solidFill>
                  <a:schemeClr val="tx1">
                    <a:tint val="75000"/>
                  </a:schemeClr>
                </a:solidFill>
                <a:latin typeface="Century Gothic"/>
                <a:ea typeface="+mn-ea"/>
                <a:cs typeface="Century Gothic"/>
              </a:defRPr>
            </a:lvl1pPr>
          </a:lstStyle>
          <a:p>
            <a:pPr>
              <a:defRPr/>
            </a:pPr>
            <a:r>
              <a:rPr lang="en-US" altLang="ja-JP" smtClean="0"/>
              <a:t>PAGE </a:t>
            </a:r>
            <a:fld id="{38813B4B-E378-4285-8E03-A09F2F140DB6}" type="slidenum">
              <a:rPr lang="ja-JP" altLang="en-US" smtClean="0"/>
              <a:pPr>
                <a:defRPr/>
              </a:pPr>
              <a:t>&lt;#&gt;</a:t>
            </a:fld>
            <a:endParaRPr lang="ja-JP" altLang="en-US"/>
          </a:p>
        </p:txBody>
      </p:sp>
    </p:spTree>
  </p:cSld>
  <p:clrMap bg1="lt1" tx1="dk1" bg2="lt2" tx2="dk2" accent1="accent1" accent2="accent2" accent3="accent3" accent4="accent4" accent5="accent5" accent6="accent6" hlink="hlink" folHlink="folHlink"/>
  <p:sldLayoutIdLst>
    <p:sldLayoutId id="2147484661" r:id="rId1"/>
    <p:sldLayoutId id="2147484666" r:id="rId2"/>
    <p:sldLayoutId id="2147484662" r:id="rId3"/>
    <p:sldLayoutId id="2147484667" r:id="rId4"/>
    <p:sldLayoutId id="2147484665" r:id="rId5"/>
    <p:sldLayoutId id="2147484668" r:id="rId6"/>
    <p:sldLayoutId id="2147484669" r:id="rId7"/>
    <p:sldLayoutId id="2147484670" r:id="rId8"/>
  </p:sldLayoutIdLst>
  <p:timing>
    <p:tnLst>
      <p:par>
        <p:cTn id="1" dur="indefinite" restart="never" nodeType="tmRoot"/>
      </p:par>
    </p:tnLst>
  </p:timing>
  <p:hf hdr="0" dt="0"/>
  <p:txStyles>
    <p:titleStyle>
      <a:lvl1pPr algn="l" rtl="0" eaLnBrk="1" fontAlgn="base" hangingPunct="1">
        <a:spcBef>
          <a:spcPct val="0"/>
        </a:spcBef>
        <a:spcAft>
          <a:spcPct val="0"/>
        </a:spcAft>
        <a:defRPr kumimoji="1" sz="4400" kern="1200">
          <a:solidFill>
            <a:schemeClr val="tx1"/>
          </a:solidFill>
          <a:latin typeface="Century Gothic"/>
          <a:ea typeface="+mj-ea"/>
          <a:cs typeface="Century Gothic"/>
        </a:defRPr>
      </a:lvl1pPr>
      <a:lvl2pPr algn="ctr" rtl="0" eaLnBrk="1" fontAlgn="base" hangingPunct="1">
        <a:spcBef>
          <a:spcPct val="0"/>
        </a:spcBef>
        <a:spcAft>
          <a:spcPct val="0"/>
        </a:spcAft>
        <a:defRPr kumimoji="1" sz="4400">
          <a:solidFill>
            <a:schemeClr val="tx1"/>
          </a:solidFill>
          <a:latin typeface="Trebuchet MS" pitchFamily="34" charset="0"/>
          <a:ea typeface="HG創英角ｺﾞｼｯｸUB" pitchFamily="49" charset="-128"/>
        </a:defRPr>
      </a:lvl2pPr>
      <a:lvl3pPr algn="ctr" rtl="0" eaLnBrk="1" fontAlgn="base" hangingPunct="1">
        <a:spcBef>
          <a:spcPct val="0"/>
        </a:spcBef>
        <a:spcAft>
          <a:spcPct val="0"/>
        </a:spcAft>
        <a:defRPr kumimoji="1" sz="4400">
          <a:solidFill>
            <a:schemeClr val="tx1"/>
          </a:solidFill>
          <a:latin typeface="Trebuchet MS" pitchFamily="34" charset="0"/>
          <a:ea typeface="HG創英角ｺﾞｼｯｸUB" pitchFamily="49" charset="-128"/>
        </a:defRPr>
      </a:lvl3pPr>
      <a:lvl4pPr algn="ctr" rtl="0" eaLnBrk="1" fontAlgn="base" hangingPunct="1">
        <a:spcBef>
          <a:spcPct val="0"/>
        </a:spcBef>
        <a:spcAft>
          <a:spcPct val="0"/>
        </a:spcAft>
        <a:defRPr kumimoji="1" sz="4400">
          <a:solidFill>
            <a:schemeClr val="tx1"/>
          </a:solidFill>
          <a:latin typeface="Trebuchet MS" pitchFamily="34" charset="0"/>
          <a:ea typeface="HG創英角ｺﾞｼｯｸUB" pitchFamily="49" charset="-128"/>
        </a:defRPr>
      </a:lvl4pPr>
      <a:lvl5pPr algn="ctr" rtl="0" eaLnBrk="1" fontAlgn="base" hangingPunct="1">
        <a:spcBef>
          <a:spcPct val="0"/>
        </a:spcBef>
        <a:spcAft>
          <a:spcPct val="0"/>
        </a:spcAft>
        <a:defRPr kumimoji="1" sz="4400">
          <a:solidFill>
            <a:schemeClr val="tx1"/>
          </a:solidFill>
          <a:latin typeface="Trebuchet MS" pitchFamily="34" charset="0"/>
          <a:ea typeface="HG創英角ｺﾞｼｯｸUB" pitchFamily="49" charset="-128"/>
        </a:defRPr>
      </a:lvl5pPr>
      <a:lvl6pPr marL="457200" algn="ctr" rtl="0" eaLnBrk="1" fontAlgn="base" hangingPunct="1">
        <a:spcBef>
          <a:spcPct val="0"/>
        </a:spcBef>
        <a:spcAft>
          <a:spcPct val="0"/>
        </a:spcAft>
        <a:defRPr kumimoji="1" sz="4400">
          <a:solidFill>
            <a:schemeClr val="tx1"/>
          </a:solidFill>
          <a:latin typeface="Calibri" pitchFamily="34" charset="0"/>
          <a:ea typeface="ＭＳ Ｐゴシック" charset="-128"/>
        </a:defRPr>
      </a:lvl6pPr>
      <a:lvl7pPr marL="914400" algn="ctr" rtl="0" eaLnBrk="1" fontAlgn="base" hangingPunct="1">
        <a:spcBef>
          <a:spcPct val="0"/>
        </a:spcBef>
        <a:spcAft>
          <a:spcPct val="0"/>
        </a:spcAft>
        <a:defRPr kumimoji="1" sz="4400">
          <a:solidFill>
            <a:schemeClr val="tx1"/>
          </a:solidFill>
          <a:latin typeface="Calibri" pitchFamily="34" charset="0"/>
          <a:ea typeface="ＭＳ Ｐゴシック" charset="-128"/>
        </a:defRPr>
      </a:lvl7pPr>
      <a:lvl8pPr marL="1371600" algn="ctr" rtl="0" eaLnBrk="1" fontAlgn="base" hangingPunct="1">
        <a:spcBef>
          <a:spcPct val="0"/>
        </a:spcBef>
        <a:spcAft>
          <a:spcPct val="0"/>
        </a:spcAft>
        <a:defRPr kumimoji="1" sz="4400">
          <a:solidFill>
            <a:schemeClr val="tx1"/>
          </a:solidFill>
          <a:latin typeface="Calibri" pitchFamily="34" charset="0"/>
          <a:ea typeface="ＭＳ Ｐゴシック" charset="-128"/>
        </a:defRPr>
      </a:lvl8pPr>
      <a:lvl9pPr marL="1828800" algn="ctr" rtl="0" eaLnBrk="1" fontAlgn="base" hangingPunct="1">
        <a:spcBef>
          <a:spcPct val="0"/>
        </a:spcBef>
        <a:spcAft>
          <a:spcPct val="0"/>
        </a:spcAft>
        <a:defRPr kumimoji="1" sz="4400">
          <a:solidFill>
            <a:schemeClr val="tx1"/>
          </a:solidFill>
          <a:latin typeface="Calibri" pitchFamily="34" charset="0"/>
          <a:ea typeface="ＭＳ Ｐゴシック" charset="-128"/>
        </a:defRPr>
      </a:lvl9pPr>
    </p:titleStyle>
    <p:bodyStyle>
      <a:lvl1pPr marL="342900" indent="-342900" algn="l" rtl="0" eaLnBrk="1" fontAlgn="base" hangingPunct="1">
        <a:spcBef>
          <a:spcPct val="20000"/>
        </a:spcBef>
        <a:spcAft>
          <a:spcPct val="0"/>
        </a:spcAft>
        <a:buFont typeface="Arial" charset="0"/>
        <a:buChar char="•"/>
        <a:defRPr kumimoji="1" sz="3200" kern="1200">
          <a:solidFill>
            <a:schemeClr val="tx1"/>
          </a:solidFill>
          <a:latin typeface="Century Gothic"/>
          <a:ea typeface="+mn-ea"/>
          <a:cs typeface="Century Gothic"/>
        </a:defRPr>
      </a:lvl1pPr>
      <a:lvl2pPr marL="742950" indent="-285750" algn="l" rtl="0" eaLnBrk="1" fontAlgn="base" hangingPunct="1">
        <a:spcBef>
          <a:spcPct val="20000"/>
        </a:spcBef>
        <a:spcAft>
          <a:spcPct val="0"/>
        </a:spcAft>
        <a:buFont typeface="Arial" charset="0"/>
        <a:buChar char="–"/>
        <a:defRPr kumimoji="1" sz="2800" kern="1200">
          <a:solidFill>
            <a:schemeClr val="tx1"/>
          </a:solidFill>
          <a:latin typeface="Century Gothic"/>
          <a:ea typeface="+mn-ea"/>
          <a:cs typeface="Century Gothic"/>
        </a:defRPr>
      </a:lvl2pPr>
      <a:lvl3pPr marL="1143000" indent="-228600" algn="l" rtl="0" eaLnBrk="1" fontAlgn="base" hangingPunct="1">
        <a:spcBef>
          <a:spcPct val="20000"/>
        </a:spcBef>
        <a:spcAft>
          <a:spcPct val="0"/>
        </a:spcAft>
        <a:buFont typeface="Arial" charset="0"/>
        <a:buChar char="•"/>
        <a:defRPr kumimoji="1" sz="2400" kern="1200">
          <a:solidFill>
            <a:schemeClr val="tx1"/>
          </a:solidFill>
          <a:latin typeface="Century Gothic"/>
          <a:ea typeface="+mn-ea"/>
          <a:cs typeface="Century Gothic"/>
        </a:defRPr>
      </a:lvl3pPr>
      <a:lvl4pPr marL="1600200" indent="-228600" algn="l" rtl="0" eaLnBrk="1" fontAlgn="base" hangingPunct="1">
        <a:spcBef>
          <a:spcPct val="20000"/>
        </a:spcBef>
        <a:spcAft>
          <a:spcPct val="0"/>
        </a:spcAft>
        <a:buFont typeface="Arial" charset="0"/>
        <a:buChar char="–"/>
        <a:defRPr kumimoji="1" sz="2000" kern="1200">
          <a:solidFill>
            <a:schemeClr val="tx1"/>
          </a:solidFill>
          <a:latin typeface="Century Gothic"/>
          <a:ea typeface="+mn-ea"/>
          <a:cs typeface="Century Gothic"/>
        </a:defRPr>
      </a:lvl4pPr>
      <a:lvl5pPr marL="2057400" indent="-228600" algn="l" rtl="0" eaLnBrk="1" fontAlgn="base" hangingPunct="1">
        <a:spcBef>
          <a:spcPct val="20000"/>
        </a:spcBef>
        <a:spcAft>
          <a:spcPct val="0"/>
        </a:spcAft>
        <a:buFont typeface="Arial" charset="0"/>
        <a:buChar char="»"/>
        <a:defRPr kumimoji="1" sz="2000" kern="1200">
          <a:solidFill>
            <a:schemeClr val="tx1"/>
          </a:solidFill>
          <a:latin typeface="Century Gothic"/>
          <a:ea typeface="+mn-ea"/>
          <a:cs typeface="Century Gothic"/>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tiff"/><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image" Target="../media/image18.png"/><Relationship Id="rId1" Type="http://schemas.openxmlformats.org/officeDocument/2006/relationships/slideLayout" Target="../slideLayouts/slideLayout3.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jpeg"/><Relationship Id="rId4" Type="http://schemas.openxmlformats.org/officeDocument/2006/relationships/image" Target="../media/image20.png"/><Relationship Id="rId9" Type="http://schemas.openxmlformats.org/officeDocument/2006/relationships/image" Target="../media/image25.png"/></Relationships>
</file>

<file path=ppt/slides/_rels/slide11.xml.rels><?xml version="1.0" encoding="UTF-8" standalone="yes"?>
<Relationships xmlns="http://schemas.openxmlformats.org/package/2006/relationships"><Relationship Id="rId8" Type="http://schemas.openxmlformats.org/officeDocument/2006/relationships/image" Target="../media/image26.jpeg"/><Relationship Id="rId13" Type="http://schemas.openxmlformats.org/officeDocument/2006/relationships/image" Target="../media/image31.png"/><Relationship Id="rId18" Type="http://schemas.openxmlformats.org/officeDocument/2006/relationships/image" Target="../media/image33.png"/><Relationship Id="rId3" Type="http://schemas.openxmlformats.org/officeDocument/2006/relationships/image" Target="../media/image21.png"/><Relationship Id="rId7" Type="http://schemas.openxmlformats.org/officeDocument/2006/relationships/image" Target="../media/image25.png"/><Relationship Id="rId12" Type="http://schemas.microsoft.com/office/2007/relationships/hdphoto" Target="../media/hdphoto1.wdp"/><Relationship Id="rId17" Type="http://schemas.openxmlformats.org/officeDocument/2006/relationships/image" Target="../media/image19.tiff"/><Relationship Id="rId2" Type="http://schemas.openxmlformats.org/officeDocument/2006/relationships/image" Target="../media/image18.png"/><Relationship Id="rId16" Type="http://schemas.microsoft.com/office/2007/relationships/hdphoto" Target="../media/hdphoto3.wdp"/><Relationship Id="rId1" Type="http://schemas.openxmlformats.org/officeDocument/2006/relationships/slideLayout" Target="../slideLayouts/slideLayout3.xml"/><Relationship Id="rId6" Type="http://schemas.openxmlformats.org/officeDocument/2006/relationships/image" Target="../media/image24.png"/><Relationship Id="rId11" Type="http://schemas.openxmlformats.org/officeDocument/2006/relationships/image" Target="../media/image30.png"/><Relationship Id="rId5" Type="http://schemas.openxmlformats.org/officeDocument/2006/relationships/image" Target="../media/image23.png"/><Relationship Id="rId15" Type="http://schemas.openxmlformats.org/officeDocument/2006/relationships/image" Target="../media/image32.png"/><Relationship Id="rId10" Type="http://schemas.openxmlformats.org/officeDocument/2006/relationships/image" Target="../media/image29.png"/><Relationship Id="rId19" Type="http://schemas.openxmlformats.org/officeDocument/2006/relationships/image" Target="../media/image20.png"/><Relationship Id="rId4" Type="http://schemas.openxmlformats.org/officeDocument/2006/relationships/image" Target="../media/image22.png"/><Relationship Id="rId9" Type="http://schemas.openxmlformats.org/officeDocument/2006/relationships/image" Target="../media/image27.png"/><Relationship Id="rId14" Type="http://schemas.microsoft.com/office/2007/relationships/hdphoto" Target="../media/hdphoto2.wdp"/></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41.emf"/><Relationship Id="rId13" Type="http://schemas.openxmlformats.org/officeDocument/2006/relationships/image" Target="../media/image46.emf"/><Relationship Id="rId18" Type="http://schemas.openxmlformats.org/officeDocument/2006/relationships/image" Target="../media/image51.emf"/><Relationship Id="rId3" Type="http://schemas.openxmlformats.org/officeDocument/2006/relationships/image" Target="../media/image36.png"/><Relationship Id="rId21" Type="http://schemas.openxmlformats.org/officeDocument/2006/relationships/image" Target="../media/image54.emf"/><Relationship Id="rId7" Type="http://schemas.openxmlformats.org/officeDocument/2006/relationships/image" Target="../media/image40.emf"/><Relationship Id="rId12" Type="http://schemas.openxmlformats.org/officeDocument/2006/relationships/image" Target="../media/image45.png"/><Relationship Id="rId17" Type="http://schemas.openxmlformats.org/officeDocument/2006/relationships/image" Target="../media/image50.emf"/><Relationship Id="rId2" Type="http://schemas.openxmlformats.org/officeDocument/2006/relationships/notesSlide" Target="../notesSlides/notesSlide2.xml"/><Relationship Id="rId16" Type="http://schemas.openxmlformats.org/officeDocument/2006/relationships/image" Target="../media/image49.png"/><Relationship Id="rId20" Type="http://schemas.openxmlformats.org/officeDocument/2006/relationships/image" Target="../media/image53.emf"/><Relationship Id="rId1" Type="http://schemas.openxmlformats.org/officeDocument/2006/relationships/slideLayout" Target="../slideLayouts/slideLayout3.xml"/><Relationship Id="rId6" Type="http://schemas.openxmlformats.org/officeDocument/2006/relationships/image" Target="../media/image39.emf"/><Relationship Id="rId11" Type="http://schemas.openxmlformats.org/officeDocument/2006/relationships/image" Target="../media/image44.png"/><Relationship Id="rId5" Type="http://schemas.openxmlformats.org/officeDocument/2006/relationships/image" Target="../media/image38.emf"/><Relationship Id="rId15" Type="http://schemas.openxmlformats.org/officeDocument/2006/relationships/image" Target="../media/image48.emf"/><Relationship Id="rId23" Type="http://schemas.openxmlformats.org/officeDocument/2006/relationships/image" Target="../media/image56.emf"/><Relationship Id="rId10" Type="http://schemas.openxmlformats.org/officeDocument/2006/relationships/image" Target="../media/image43.png"/><Relationship Id="rId19" Type="http://schemas.openxmlformats.org/officeDocument/2006/relationships/image" Target="../media/image52.emf"/><Relationship Id="rId4" Type="http://schemas.openxmlformats.org/officeDocument/2006/relationships/image" Target="../media/image37.png"/><Relationship Id="rId9" Type="http://schemas.openxmlformats.org/officeDocument/2006/relationships/image" Target="../media/image42.emf"/><Relationship Id="rId14" Type="http://schemas.openxmlformats.org/officeDocument/2006/relationships/image" Target="../media/image47.emf"/><Relationship Id="rId22" Type="http://schemas.openxmlformats.org/officeDocument/2006/relationships/image" Target="../media/image55.emf"/></Relationships>
</file>

<file path=ppt/slides/_rels/slide1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image" Target="../media/image59.jpeg"/><Relationship Id="rId1" Type="http://schemas.openxmlformats.org/officeDocument/2006/relationships/slideLayout" Target="../slideLayouts/slideLayout6.xml"/><Relationship Id="rId6" Type="http://schemas.openxmlformats.org/officeDocument/2006/relationships/image" Target="../media/image63.wmf"/><Relationship Id="rId5" Type="http://schemas.openxmlformats.org/officeDocument/2006/relationships/image" Target="../media/image62.jpeg"/><Relationship Id="rId4" Type="http://schemas.openxmlformats.org/officeDocument/2006/relationships/image" Target="../media/image61.jpeg"/><Relationship Id="rId9" Type="http://schemas.openxmlformats.org/officeDocument/2006/relationships/image" Target="../media/image66.jpeg"/></Relationships>
</file>

<file path=ppt/slides/_rels/slide1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3.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1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hyperlink" Target="http://www.meti.go.jp/report/whitepaper/data/pdf/20170713001_01.pdf"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jpeg"/><Relationship Id="rId7" Type="http://schemas.openxmlformats.org/officeDocument/2006/relationships/image" Target="../media/image78.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77.jpeg"/><Relationship Id="rId11" Type="http://schemas.openxmlformats.org/officeDocument/2006/relationships/image" Target="../media/image82.png"/><Relationship Id="rId5" Type="http://schemas.openxmlformats.org/officeDocument/2006/relationships/image" Target="../media/image76.jpeg"/><Relationship Id="rId10" Type="http://schemas.openxmlformats.org/officeDocument/2006/relationships/image" Target="../media/image81.png"/><Relationship Id="rId4" Type="http://schemas.openxmlformats.org/officeDocument/2006/relationships/image" Target="../media/image75.jpeg"/><Relationship Id="rId9" Type="http://schemas.openxmlformats.org/officeDocument/2006/relationships/image" Target="../media/image80.png"/></Relationships>
</file>

<file path=ppt/slides/_rels/slide2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77.jpeg"/><Relationship Id="rId4" Type="http://schemas.openxmlformats.org/officeDocument/2006/relationships/image" Target="../media/image84.png"/></Relationships>
</file>

<file path=ppt/slides/_rels/slide2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3.xml"/><Relationship Id="rId5" Type="http://schemas.openxmlformats.org/officeDocument/2006/relationships/image" Target="../media/image88.png"/><Relationship Id="rId4" Type="http://schemas.openxmlformats.org/officeDocument/2006/relationships/image" Target="../media/image87.png"/></Relationships>
</file>

<file path=ppt/slides/_rels/slide24.x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91.png"/><Relationship Id="rId7" Type="http://schemas.openxmlformats.org/officeDocument/2006/relationships/image" Target="../media/image95.png"/><Relationship Id="rId2" Type="http://schemas.openxmlformats.org/officeDocument/2006/relationships/image" Target="../media/image90.png"/><Relationship Id="rId1" Type="http://schemas.openxmlformats.org/officeDocument/2006/relationships/slideLayout" Target="../slideLayouts/slideLayout3.xml"/><Relationship Id="rId6" Type="http://schemas.openxmlformats.org/officeDocument/2006/relationships/image" Target="../media/image94.png"/><Relationship Id="rId11" Type="http://schemas.openxmlformats.org/officeDocument/2006/relationships/image" Target="../media/image99.png"/><Relationship Id="rId5" Type="http://schemas.openxmlformats.org/officeDocument/2006/relationships/image" Target="../media/image93.png"/><Relationship Id="rId10" Type="http://schemas.openxmlformats.org/officeDocument/2006/relationships/image" Target="../media/image98.png"/><Relationship Id="rId4" Type="http://schemas.openxmlformats.org/officeDocument/2006/relationships/image" Target="../media/image92.png"/><Relationship Id="rId9" Type="http://schemas.openxmlformats.org/officeDocument/2006/relationships/image" Target="../media/image97.png"/></Relationships>
</file>

<file path=ppt/slides/_rels/slide26.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jpeg"/><Relationship Id="rId7" Type="http://schemas.openxmlformats.org/officeDocument/2006/relationships/image" Target="../media/image78.jpe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77.jpeg"/><Relationship Id="rId11" Type="http://schemas.openxmlformats.org/officeDocument/2006/relationships/image" Target="../media/image82.png"/><Relationship Id="rId5" Type="http://schemas.openxmlformats.org/officeDocument/2006/relationships/image" Target="../media/image76.jpeg"/><Relationship Id="rId10" Type="http://schemas.openxmlformats.org/officeDocument/2006/relationships/image" Target="../media/image81.png"/><Relationship Id="rId4" Type="http://schemas.openxmlformats.org/officeDocument/2006/relationships/image" Target="../media/image75.jpeg"/><Relationship Id="rId9" Type="http://schemas.openxmlformats.org/officeDocument/2006/relationships/image" Target="../media/image80.png"/></Relationships>
</file>

<file path=ppt/slides/_rels/slide27.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jpeg"/><Relationship Id="rId7" Type="http://schemas.openxmlformats.org/officeDocument/2006/relationships/image" Target="../media/image78.jpe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77.jpeg"/><Relationship Id="rId11" Type="http://schemas.openxmlformats.org/officeDocument/2006/relationships/image" Target="../media/image82.png"/><Relationship Id="rId5" Type="http://schemas.openxmlformats.org/officeDocument/2006/relationships/image" Target="../media/image76.jpeg"/><Relationship Id="rId10" Type="http://schemas.openxmlformats.org/officeDocument/2006/relationships/image" Target="../media/image81.png"/><Relationship Id="rId4" Type="http://schemas.openxmlformats.org/officeDocument/2006/relationships/image" Target="../media/image75.jpeg"/><Relationship Id="rId9" Type="http://schemas.openxmlformats.org/officeDocument/2006/relationships/image" Target="../media/image8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hyperlink" Target="http://www.gizmodo.jp/2015/05/power_wallpower_packgigafactor.html" TargetMode="External"/><Relationship Id="rId5" Type="http://schemas.openxmlformats.org/officeDocument/2006/relationships/hyperlink" Target="http://www.teslamotors.com/presskit/teslaenergy" TargetMode="Externa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2.pn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hyperlink" Target="http://www.apple.com/jp/environment/renewable-energy/" TargetMode="External"/><Relationship Id="rId5" Type="http://schemas.openxmlformats.org/officeDocument/2006/relationships/hyperlink" Target="https://www.google.co.jp/search?rlz=1C1CHMO_jaJP577JP577&amp;espv=210&amp;es_sm=93&amp;q=DataCenterKnowledge&amp;spell=1&amp;sa=X&amp;ei=-CgYU7TVBsqgkQXw3YGACA&amp;ved=0CCcQvwUoAA" TargetMode="Externa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609600" y="68628"/>
            <a:ext cx="10972800" cy="768085"/>
          </a:xfrm>
        </p:spPr>
        <p:txBody>
          <a:bodyPr>
            <a:noAutofit/>
          </a:bodyPr>
          <a:lstStyle/>
          <a:p>
            <a:r>
              <a:rPr lang="ja-JP" altLang="en-US" sz="3700" dirty="0" smtClean="0">
                <a:solidFill>
                  <a:srgbClr val="C00000"/>
                </a:solidFill>
              </a:rPr>
              <a:t>これまでの</a:t>
            </a:r>
            <a:r>
              <a:rPr lang="ja-JP" altLang="en-US" sz="3700" dirty="0" err="1" smtClean="0">
                <a:solidFill>
                  <a:srgbClr val="C00000"/>
                </a:solidFill>
              </a:rPr>
              <a:t>、、、、</a:t>
            </a:r>
            <a:r>
              <a:rPr lang="ja-JP" altLang="en-US" sz="3700" dirty="0" smtClean="0">
                <a:solidFill>
                  <a:srgbClr val="C00000"/>
                </a:solidFill>
              </a:rPr>
              <a:t>道のり</a:t>
            </a:r>
            <a:r>
              <a:rPr lang="ja-JP" altLang="en-US" sz="3700" dirty="0" err="1" smtClean="0">
                <a:solidFill>
                  <a:srgbClr val="C00000"/>
                </a:solidFill>
              </a:rPr>
              <a:t>。。。。</a:t>
            </a:r>
            <a:endParaRPr lang="ja-JP" altLang="en-US" sz="3700" dirty="0">
              <a:solidFill>
                <a:srgbClr val="C00000"/>
              </a:solidFill>
            </a:endParaRPr>
          </a:p>
        </p:txBody>
      </p:sp>
      <p:sp>
        <p:nvSpPr>
          <p:cNvPr id="4" name="コンテンツ プレースホルダ 3"/>
          <p:cNvSpPr>
            <a:spLocks noGrp="1"/>
          </p:cNvSpPr>
          <p:nvPr>
            <p:ph idx="1"/>
          </p:nvPr>
        </p:nvSpPr>
        <p:spPr>
          <a:xfrm>
            <a:off x="335360" y="704696"/>
            <a:ext cx="11582400" cy="6054674"/>
          </a:xfrm>
          <a:solidFill>
            <a:schemeClr val="accent3">
              <a:lumMod val="20000"/>
              <a:lumOff val="80000"/>
            </a:schemeClr>
          </a:solidFill>
          <a:ln>
            <a:solidFill>
              <a:schemeClr val="accent1"/>
            </a:solidFill>
          </a:ln>
        </p:spPr>
        <p:txBody>
          <a:bodyPr anchor="ctr" anchorCtr="0">
            <a:normAutofit fontScale="85000" lnSpcReduction="20000"/>
          </a:bodyPr>
          <a:lstStyle/>
          <a:p>
            <a:pPr marL="685783" indent="-685783">
              <a:buClr>
                <a:srgbClr val="C00000"/>
              </a:buClr>
              <a:buFont typeface="+mj-lt"/>
              <a:buAutoNum type="arabicPeriod"/>
            </a:pPr>
            <a:r>
              <a:rPr lang="en-US" altLang="ja-JP" dirty="0" smtClean="0">
                <a:solidFill>
                  <a:schemeClr val="tx1"/>
                </a:solidFill>
              </a:rPr>
              <a:t>e-Japan : </a:t>
            </a:r>
            <a:r>
              <a:rPr lang="ja-JP" altLang="en-US" dirty="0" smtClean="0">
                <a:solidFill>
                  <a:schemeClr val="tx1"/>
                </a:solidFill>
              </a:rPr>
              <a:t>ブロードバンドインターネット  </a:t>
            </a:r>
            <a:r>
              <a:rPr lang="en-US" altLang="ja-JP" u="sng" dirty="0" smtClean="0">
                <a:solidFill>
                  <a:srgbClr val="C00000"/>
                </a:solidFill>
                <a:sym typeface="Wingdings" pitchFamily="2" charset="2"/>
              </a:rPr>
              <a:t></a:t>
            </a:r>
            <a:r>
              <a:rPr lang="ja-JP" altLang="en-US" u="sng" dirty="0" smtClean="0">
                <a:solidFill>
                  <a:srgbClr val="C00000"/>
                </a:solidFill>
                <a:sym typeface="Wingdings" pitchFamily="2" charset="2"/>
              </a:rPr>
              <a:t> </a:t>
            </a:r>
            <a:r>
              <a:rPr lang="en-US" altLang="ja-JP" u="sng" dirty="0" smtClean="0">
                <a:solidFill>
                  <a:srgbClr val="C00000"/>
                </a:solidFill>
                <a:sym typeface="Wingdings" pitchFamily="2" charset="2"/>
              </a:rPr>
              <a:t>NTT</a:t>
            </a:r>
            <a:r>
              <a:rPr lang="ja-JP" altLang="en-US" u="sng" dirty="0" smtClean="0">
                <a:solidFill>
                  <a:srgbClr val="C00000"/>
                </a:solidFill>
                <a:sym typeface="Wingdings" pitchFamily="2" charset="2"/>
              </a:rPr>
              <a:t> 網の大改造 </a:t>
            </a:r>
            <a:endParaRPr lang="en-US" altLang="ja-JP" u="sng" dirty="0" smtClean="0">
              <a:solidFill>
                <a:srgbClr val="C00000"/>
              </a:solidFill>
            </a:endParaRPr>
          </a:p>
          <a:p>
            <a:pPr marL="685783" indent="-685783">
              <a:buClr>
                <a:srgbClr val="C00000"/>
              </a:buClr>
              <a:buFont typeface="+mj-lt"/>
              <a:buAutoNum type="arabicPeriod"/>
            </a:pPr>
            <a:r>
              <a:rPr kumimoji="1" lang="en-US" altLang="ja-JP" dirty="0" smtClean="0">
                <a:solidFill>
                  <a:schemeClr val="tx1"/>
                </a:solidFill>
              </a:rPr>
              <a:t>Live E!</a:t>
            </a:r>
            <a:r>
              <a:rPr kumimoji="1" lang="ja-JP" altLang="en-US" dirty="0" smtClean="0">
                <a:solidFill>
                  <a:schemeClr val="tx1"/>
                </a:solidFill>
              </a:rPr>
              <a:t> プロジェクト： 広域分散協調センサーネットワーク</a:t>
            </a:r>
            <a:endParaRPr kumimoji="1" lang="en-US" altLang="ja-JP" dirty="0" smtClean="0">
              <a:solidFill>
                <a:schemeClr val="tx1"/>
              </a:solidFill>
            </a:endParaRPr>
          </a:p>
          <a:p>
            <a:pPr marL="685783" indent="-685783">
              <a:buClr>
                <a:srgbClr val="C00000"/>
              </a:buClr>
              <a:buFont typeface="+mj-lt"/>
              <a:buAutoNum type="arabicPeriod"/>
            </a:pPr>
            <a:r>
              <a:rPr kumimoji="1" lang="ja-JP" altLang="en-US" dirty="0" smtClean="0">
                <a:solidFill>
                  <a:schemeClr val="tx1"/>
                </a:solidFill>
              </a:rPr>
              <a:t>ソニー品川本社ビル </a:t>
            </a:r>
            <a:endParaRPr kumimoji="1" lang="en-US" altLang="ja-JP" dirty="0" smtClean="0">
              <a:solidFill>
                <a:schemeClr val="tx1"/>
              </a:solidFill>
            </a:endParaRPr>
          </a:p>
          <a:p>
            <a:pPr marL="1219170" lvl="1" indent="-685783">
              <a:buClr>
                <a:srgbClr val="C00000"/>
              </a:buClr>
            </a:pPr>
            <a:r>
              <a:rPr lang="ja-JP" altLang="en-US" dirty="0" smtClean="0">
                <a:solidFill>
                  <a:schemeClr val="tx1"/>
                </a:solidFill>
              </a:rPr>
              <a:t>間違いだらけの ビル関連設備システム</a:t>
            </a:r>
            <a:r>
              <a:rPr lang="en-US" altLang="ja-JP" dirty="0" smtClean="0">
                <a:solidFill>
                  <a:schemeClr val="tx1"/>
                </a:solidFill>
              </a:rPr>
              <a:t>(silo-</a:t>
            </a:r>
            <a:r>
              <a:rPr lang="en-US" altLang="ja-JP" dirty="0" err="1" smtClean="0">
                <a:solidFill>
                  <a:schemeClr val="tx1"/>
                </a:solidFill>
              </a:rPr>
              <a:t>ed</a:t>
            </a:r>
            <a:r>
              <a:rPr lang="en-US" altLang="ja-JP" dirty="0" smtClean="0">
                <a:solidFill>
                  <a:schemeClr val="tx1"/>
                </a:solidFill>
              </a:rPr>
              <a:t> with Proprietary Tech.)</a:t>
            </a:r>
            <a:r>
              <a:rPr lang="ja-JP" altLang="en-US" dirty="0" smtClean="0">
                <a:solidFill>
                  <a:schemeClr val="tx1"/>
                </a:solidFill>
              </a:rPr>
              <a:t> </a:t>
            </a:r>
            <a:endParaRPr lang="en-US" altLang="ja-JP" dirty="0" smtClean="0">
              <a:solidFill>
                <a:schemeClr val="tx1"/>
              </a:solidFill>
            </a:endParaRPr>
          </a:p>
          <a:p>
            <a:pPr marL="1219170" lvl="1" indent="-685783">
              <a:buClr>
                <a:srgbClr val="C00000"/>
              </a:buClr>
            </a:pPr>
            <a:r>
              <a:rPr kumimoji="1" lang="ja-JP" altLang="en-US" dirty="0" smtClean="0">
                <a:solidFill>
                  <a:schemeClr val="tx1"/>
                </a:solidFill>
              </a:rPr>
              <a:t>東大グリーン</a:t>
            </a:r>
            <a:r>
              <a:rPr kumimoji="1" lang="en-US" altLang="ja-JP" dirty="0" smtClean="0">
                <a:solidFill>
                  <a:schemeClr val="tx1"/>
                </a:solidFill>
              </a:rPr>
              <a:t>ICT</a:t>
            </a:r>
            <a:r>
              <a:rPr kumimoji="1" lang="ja-JP" altLang="en-US" dirty="0" smtClean="0">
                <a:solidFill>
                  <a:schemeClr val="tx1"/>
                </a:solidFill>
              </a:rPr>
              <a:t>プロジェクト：  東京大 工学部</a:t>
            </a:r>
            <a:r>
              <a:rPr kumimoji="1" lang="en-US" altLang="ja-JP" dirty="0" smtClean="0">
                <a:solidFill>
                  <a:schemeClr val="tx1"/>
                </a:solidFill>
              </a:rPr>
              <a:t>2</a:t>
            </a:r>
            <a:r>
              <a:rPr kumimoji="1" lang="ja-JP" altLang="en-US" dirty="0" smtClean="0">
                <a:solidFill>
                  <a:schemeClr val="tx1"/>
                </a:solidFill>
              </a:rPr>
              <a:t>号館 を “ハッキング </a:t>
            </a:r>
            <a:r>
              <a:rPr kumimoji="1" lang="en-US" altLang="ja-JP" dirty="0" smtClean="0">
                <a:solidFill>
                  <a:schemeClr val="tx1"/>
                </a:solidFill>
              </a:rPr>
              <a:t>!!</a:t>
            </a:r>
            <a:r>
              <a:rPr kumimoji="1" lang="ja-JP" altLang="en-US" dirty="0" smtClean="0">
                <a:solidFill>
                  <a:schemeClr val="tx1"/>
                </a:solidFill>
              </a:rPr>
              <a:t>” </a:t>
            </a:r>
            <a:endParaRPr kumimoji="1" lang="en-US" altLang="ja-JP" dirty="0" smtClean="0">
              <a:solidFill>
                <a:schemeClr val="tx1"/>
              </a:solidFill>
            </a:endParaRPr>
          </a:p>
          <a:p>
            <a:pPr marL="1219170" lvl="1" indent="-685783">
              <a:buClr>
                <a:srgbClr val="C00000"/>
              </a:buClr>
            </a:pPr>
            <a:r>
              <a:rPr lang="en-US" altLang="ja-JP" dirty="0" smtClean="0">
                <a:solidFill>
                  <a:srgbClr val="C00000"/>
                </a:solidFill>
              </a:rPr>
              <a:t>IEEE1888</a:t>
            </a:r>
            <a:r>
              <a:rPr lang="ja-JP" altLang="en-US" dirty="0" smtClean="0">
                <a:solidFill>
                  <a:srgbClr val="C00000"/>
                </a:solidFill>
              </a:rPr>
              <a:t> </a:t>
            </a:r>
            <a:r>
              <a:rPr lang="en-US" altLang="ja-JP" dirty="0" smtClean="0">
                <a:solidFill>
                  <a:srgbClr val="C00000"/>
                </a:solidFill>
              </a:rPr>
              <a:t>(ISO/IEC</a:t>
            </a:r>
            <a:r>
              <a:rPr lang="ja-JP" altLang="en-US" dirty="0" smtClean="0">
                <a:solidFill>
                  <a:srgbClr val="C00000"/>
                </a:solidFill>
              </a:rPr>
              <a:t> </a:t>
            </a:r>
            <a:r>
              <a:rPr lang="en-US" altLang="ja-JP" dirty="0" smtClean="0">
                <a:solidFill>
                  <a:srgbClr val="C00000"/>
                </a:solidFill>
              </a:rPr>
              <a:t>188800)</a:t>
            </a:r>
            <a:r>
              <a:rPr lang="ja-JP" altLang="en-US" dirty="0" smtClean="0">
                <a:solidFill>
                  <a:srgbClr val="C00000"/>
                </a:solidFill>
              </a:rPr>
              <a:t> </a:t>
            </a:r>
            <a:r>
              <a:rPr lang="ja-JP" altLang="en-US" dirty="0" smtClean="0">
                <a:solidFill>
                  <a:schemeClr val="tx1"/>
                </a:solidFill>
              </a:rPr>
              <a:t>の 標準化</a:t>
            </a:r>
            <a:r>
              <a:rPr lang="en-US" altLang="ja-JP" dirty="0" smtClean="0">
                <a:solidFill>
                  <a:schemeClr val="tx1"/>
                </a:solidFill>
              </a:rPr>
              <a:t>(with </a:t>
            </a:r>
            <a:r>
              <a:rPr lang="ja-JP" altLang="en-US" dirty="0" smtClean="0">
                <a:solidFill>
                  <a:schemeClr val="tx1"/>
                </a:solidFill>
              </a:rPr>
              <a:t>中国チーム</a:t>
            </a:r>
            <a:r>
              <a:rPr lang="en-US" altLang="ja-JP" dirty="0" smtClean="0">
                <a:solidFill>
                  <a:schemeClr val="tx1"/>
                </a:solidFill>
              </a:rPr>
              <a:t>)</a:t>
            </a:r>
            <a:r>
              <a:rPr lang="ja-JP" altLang="en-US" dirty="0" smtClean="0">
                <a:solidFill>
                  <a:schemeClr val="tx1"/>
                </a:solidFill>
              </a:rPr>
              <a:t>  </a:t>
            </a:r>
            <a:r>
              <a:rPr lang="en-US" altLang="ja-JP" u="sng" dirty="0" smtClean="0">
                <a:solidFill>
                  <a:srgbClr val="C00000"/>
                </a:solidFill>
                <a:sym typeface="Wingdings" pitchFamily="2" charset="2"/>
              </a:rPr>
              <a:t></a:t>
            </a:r>
            <a:r>
              <a:rPr lang="ja-JP" altLang="en-US" u="sng" dirty="0" smtClean="0">
                <a:solidFill>
                  <a:srgbClr val="C00000"/>
                </a:solidFill>
                <a:sym typeface="Wingdings" pitchFamily="2" charset="2"/>
              </a:rPr>
              <a:t> </a:t>
            </a:r>
            <a:r>
              <a:rPr lang="en-US" altLang="ja-JP" u="sng" dirty="0" smtClean="0">
                <a:solidFill>
                  <a:srgbClr val="C00000"/>
                </a:solidFill>
                <a:sym typeface="Wingdings" pitchFamily="2" charset="2"/>
              </a:rPr>
              <a:t>Live E!</a:t>
            </a:r>
            <a:r>
              <a:rPr lang="ja-JP" altLang="en-US" u="sng" dirty="0" smtClean="0">
                <a:solidFill>
                  <a:srgbClr val="C00000"/>
                </a:solidFill>
                <a:sym typeface="Wingdings" pitchFamily="2" charset="2"/>
              </a:rPr>
              <a:t> の成果</a:t>
            </a:r>
            <a:endParaRPr kumimoji="1" lang="en-US" altLang="ja-JP" u="sng" dirty="0" smtClean="0">
              <a:solidFill>
                <a:srgbClr val="C00000"/>
              </a:solidFill>
            </a:endParaRPr>
          </a:p>
          <a:p>
            <a:pPr marL="685783" indent="-685783">
              <a:buClr>
                <a:srgbClr val="C00000"/>
              </a:buClr>
              <a:buFont typeface="+mj-lt"/>
              <a:buAutoNum type="arabicPeriod"/>
            </a:pPr>
            <a:r>
              <a:rPr lang="ja-JP" altLang="en-US" dirty="0" smtClean="0">
                <a:solidFill>
                  <a:schemeClr val="tx1"/>
                </a:solidFill>
              </a:rPr>
              <a:t>データセンター協会 発足 </a:t>
            </a:r>
            <a:endParaRPr lang="en-US" altLang="ja-JP" dirty="0" smtClean="0">
              <a:solidFill>
                <a:schemeClr val="tx1"/>
              </a:solidFill>
            </a:endParaRPr>
          </a:p>
          <a:p>
            <a:pPr marL="1219170" lvl="1" indent="-685783">
              <a:buClr>
                <a:srgbClr val="C00000"/>
              </a:buClr>
            </a:pPr>
            <a:r>
              <a:rPr kumimoji="1" lang="ja-JP" altLang="en-US" dirty="0" smtClean="0">
                <a:solidFill>
                  <a:schemeClr val="tx1"/>
                </a:solidFill>
              </a:rPr>
              <a:t>最先端の技術を投入  </a:t>
            </a:r>
            <a:r>
              <a:rPr kumimoji="1" lang="en-US" altLang="ja-JP" dirty="0" smtClean="0">
                <a:solidFill>
                  <a:schemeClr val="tx1"/>
                </a:solidFill>
                <a:sym typeface="Wingdings" pitchFamily="2" charset="2"/>
              </a:rPr>
              <a:t></a:t>
            </a:r>
            <a:r>
              <a:rPr kumimoji="1" lang="ja-JP" altLang="en-US" dirty="0" smtClean="0">
                <a:solidFill>
                  <a:schemeClr val="tx1"/>
                </a:solidFill>
                <a:sym typeface="Wingdings" pitchFamily="2" charset="2"/>
              </a:rPr>
              <a:t>  直流、蓄電等 </a:t>
            </a:r>
            <a:r>
              <a:rPr kumimoji="1" lang="en-US" altLang="ja-JP" dirty="0" smtClean="0">
                <a:solidFill>
                  <a:schemeClr val="tx1"/>
                </a:solidFill>
                <a:sym typeface="Wingdings" pitchFamily="2" charset="2"/>
              </a:rPr>
              <a:t>(</a:t>
            </a:r>
            <a:r>
              <a:rPr kumimoji="1" lang="ja-JP" altLang="en-US" dirty="0" smtClean="0">
                <a:solidFill>
                  <a:schemeClr val="tx1"/>
                </a:solidFill>
                <a:sym typeface="Wingdings" pitchFamily="2" charset="2"/>
              </a:rPr>
              <a:t>オープン化、先端技術要素</a:t>
            </a:r>
            <a:r>
              <a:rPr kumimoji="1" lang="en-US" altLang="ja-JP" dirty="0" smtClean="0">
                <a:solidFill>
                  <a:schemeClr val="tx1"/>
                </a:solidFill>
                <a:sym typeface="Wingdings" pitchFamily="2" charset="2"/>
              </a:rPr>
              <a:t>)</a:t>
            </a:r>
            <a:endParaRPr kumimoji="1" lang="en-US" altLang="ja-JP" dirty="0" smtClean="0">
              <a:solidFill>
                <a:schemeClr val="tx1"/>
              </a:solidFill>
            </a:endParaRPr>
          </a:p>
          <a:p>
            <a:pPr marL="685783" indent="-685783">
              <a:buClr>
                <a:srgbClr val="C00000"/>
              </a:buClr>
              <a:buFont typeface="+mj-lt"/>
              <a:buAutoNum type="arabicPeriod"/>
            </a:pPr>
            <a:r>
              <a:rPr lang="ja-JP" altLang="en-US" dirty="0" smtClean="0">
                <a:solidFill>
                  <a:schemeClr val="tx1"/>
                </a:solidFill>
              </a:rPr>
              <a:t>東日本大震災 </a:t>
            </a:r>
            <a:endParaRPr lang="en-US" altLang="ja-JP" dirty="0" smtClean="0">
              <a:solidFill>
                <a:schemeClr val="tx1"/>
              </a:solidFill>
            </a:endParaRPr>
          </a:p>
          <a:p>
            <a:pPr marL="1219170" lvl="1" indent="-685783">
              <a:buClr>
                <a:srgbClr val="C00000"/>
              </a:buClr>
            </a:pPr>
            <a:r>
              <a:rPr lang="ja-JP" altLang="en-US" dirty="0" smtClean="0">
                <a:solidFill>
                  <a:schemeClr val="tx1"/>
                </a:solidFill>
              </a:rPr>
              <a:t>計画停電 </a:t>
            </a:r>
            <a:r>
              <a:rPr lang="en-US" altLang="ja-JP" dirty="0" smtClean="0">
                <a:solidFill>
                  <a:schemeClr val="tx1"/>
                </a:solidFill>
                <a:sym typeface="Wingdings" pitchFamily="2" charset="2"/>
              </a:rPr>
              <a:t></a:t>
            </a:r>
            <a:r>
              <a:rPr lang="ja-JP" altLang="en-US" dirty="0" smtClean="0">
                <a:solidFill>
                  <a:schemeClr val="tx1"/>
                </a:solidFill>
                <a:sym typeface="Wingdings" pitchFamily="2" charset="2"/>
              </a:rPr>
              <a:t> 系統電源は期待できない</a:t>
            </a:r>
            <a:r>
              <a:rPr lang="en-US" altLang="ja-JP" dirty="0" smtClean="0">
                <a:solidFill>
                  <a:schemeClr val="tx1"/>
                </a:solidFill>
                <a:sym typeface="Wingdings" pitchFamily="2" charset="2"/>
              </a:rPr>
              <a:t>(</a:t>
            </a:r>
            <a:r>
              <a:rPr lang="en-US" altLang="ja-JP" u="sng" dirty="0" smtClean="0">
                <a:solidFill>
                  <a:srgbClr val="C00000"/>
                </a:solidFill>
                <a:sym typeface="Wingdings" pitchFamily="2" charset="2"/>
              </a:rPr>
              <a:t> </a:t>
            </a:r>
            <a:r>
              <a:rPr lang="ja-JP" altLang="en-US" u="sng" dirty="0" smtClean="0">
                <a:solidFill>
                  <a:srgbClr val="C00000"/>
                </a:solidFill>
                <a:sym typeface="Wingdings" pitchFamily="2" charset="2"/>
              </a:rPr>
              <a:t>エネルギー自立化の必要性</a:t>
            </a:r>
            <a:r>
              <a:rPr lang="en-US" altLang="ja-JP" dirty="0" smtClean="0">
                <a:solidFill>
                  <a:schemeClr val="tx1"/>
                </a:solidFill>
                <a:sym typeface="Wingdings" pitchFamily="2" charset="2"/>
              </a:rPr>
              <a:t>)</a:t>
            </a:r>
            <a:r>
              <a:rPr lang="ja-JP" altLang="en-US" dirty="0" smtClean="0">
                <a:solidFill>
                  <a:schemeClr val="tx1"/>
                </a:solidFill>
                <a:sym typeface="Wingdings" pitchFamily="2" charset="2"/>
              </a:rPr>
              <a:t> </a:t>
            </a:r>
            <a:endParaRPr lang="en-US" altLang="ja-JP" dirty="0" smtClean="0">
              <a:solidFill>
                <a:schemeClr val="tx1"/>
              </a:solidFill>
              <a:sym typeface="Wingdings" pitchFamily="2" charset="2"/>
            </a:endParaRPr>
          </a:p>
          <a:p>
            <a:pPr marL="1219170" lvl="1" indent="-685783">
              <a:buClr>
                <a:srgbClr val="C00000"/>
              </a:buClr>
            </a:pPr>
            <a:r>
              <a:rPr lang="ja-JP" altLang="en-US" dirty="0" smtClean="0">
                <a:solidFill>
                  <a:schemeClr val="tx1"/>
                </a:solidFill>
                <a:sym typeface="Wingdings" pitchFamily="2" charset="2"/>
              </a:rPr>
              <a:t>インターネット技術を用いた 節電・省エネの実現 </a:t>
            </a:r>
            <a:r>
              <a:rPr lang="en-US" altLang="ja-JP" dirty="0" smtClean="0">
                <a:solidFill>
                  <a:schemeClr val="tx1"/>
                </a:solidFill>
                <a:sym typeface="Wingdings" pitchFamily="2" charset="2"/>
              </a:rPr>
              <a:t>(</a:t>
            </a:r>
            <a:r>
              <a:rPr lang="ja-JP" altLang="en-US" dirty="0" smtClean="0">
                <a:solidFill>
                  <a:schemeClr val="tx1"/>
                </a:solidFill>
                <a:sym typeface="Wingdings" pitchFamily="2" charset="2"/>
              </a:rPr>
              <a:t>財務モデル</a:t>
            </a:r>
            <a:r>
              <a:rPr lang="en-US" altLang="ja-JP" dirty="0" smtClean="0">
                <a:solidFill>
                  <a:schemeClr val="tx1"/>
                </a:solidFill>
                <a:sym typeface="Wingdings" pitchFamily="2" charset="2"/>
              </a:rPr>
              <a:t>)</a:t>
            </a:r>
            <a:endParaRPr lang="en-US" altLang="ja-JP" dirty="0" smtClean="0">
              <a:solidFill>
                <a:schemeClr val="tx1"/>
              </a:solidFill>
            </a:endParaRPr>
          </a:p>
          <a:p>
            <a:pPr marL="685783" indent="-685783">
              <a:buClr>
                <a:srgbClr val="C00000"/>
              </a:buClr>
              <a:buFont typeface="+mj-lt"/>
              <a:buAutoNum type="arabicPeriod"/>
            </a:pPr>
            <a:r>
              <a:rPr kumimoji="1" lang="ja-JP" altLang="en-US" dirty="0" smtClean="0">
                <a:solidFill>
                  <a:schemeClr val="tx1"/>
                </a:solidFill>
              </a:rPr>
              <a:t>熊本地震 </a:t>
            </a:r>
            <a:endParaRPr kumimoji="1" lang="en-US" altLang="ja-JP" dirty="0" smtClean="0">
              <a:solidFill>
                <a:schemeClr val="tx1"/>
              </a:solidFill>
            </a:endParaRPr>
          </a:p>
          <a:p>
            <a:pPr marL="1219170" lvl="1" indent="-685783">
              <a:buClr>
                <a:srgbClr val="C00000"/>
              </a:buClr>
            </a:pPr>
            <a:r>
              <a:rPr lang="ja-JP" altLang="en-US" dirty="0" smtClean="0">
                <a:solidFill>
                  <a:schemeClr val="tx1"/>
                </a:solidFill>
              </a:rPr>
              <a:t>トレーラハウスの有効性 証明・認知 </a:t>
            </a:r>
            <a:r>
              <a:rPr lang="en-US" altLang="ja-JP" dirty="0" smtClean="0">
                <a:solidFill>
                  <a:schemeClr val="tx1"/>
                </a:solidFill>
              </a:rPr>
              <a:t>(</a:t>
            </a:r>
            <a:r>
              <a:rPr lang="ja-JP" altLang="en-US" dirty="0" smtClean="0">
                <a:solidFill>
                  <a:schemeClr val="tx1"/>
                </a:solidFill>
              </a:rPr>
              <a:t>上下分離＝不動産の動産化</a:t>
            </a:r>
            <a:r>
              <a:rPr lang="en-US" altLang="ja-JP" dirty="0" smtClean="0">
                <a:solidFill>
                  <a:schemeClr val="tx1"/>
                </a:solidFill>
              </a:rPr>
              <a:t>)</a:t>
            </a:r>
          </a:p>
          <a:p>
            <a:pPr marL="685783" indent="-685783">
              <a:buClr>
                <a:srgbClr val="C00000"/>
              </a:buClr>
              <a:buFont typeface="+mj-lt"/>
              <a:buAutoNum type="arabicPeriod"/>
            </a:pPr>
            <a:r>
              <a:rPr lang="ja-JP" altLang="en-US" dirty="0" smtClean="0">
                <a:solidFill>
                  <a:schemeClr val="tx1"/>
                </a:solidFill>
              </a:rPr>
              <a:t>自治体 スマートシティープロジェクトへの関与 </a:t>
            </a:r>
            <a:endParaRPr lang="en-US" altLang="ja-JP" dirty="0" smtClean="0">
              <a:solidFill>
                <a:schemeClr val="tx1"/>
              </a:solidFill>
            </a:endParaRPr>
          </a:p>
          <a:p>
            <a:pPr marL="1219170" lvl="1" indent="-685783">
              <a:buClr>
                <a:srgbClr val="C00000"/>
              </a:buClr>
            </a:pPr>
            <a:r>
              <a:rPr kumimoji="1" lang="ja-JP" altLang="en-US" dirty="0" smtClean="0">
                <a:solidFill>
                  <a:schemeClr val="tx1"/>
                </a:solidFill>
              </a:rPr>
              <a:t>富山市</a:t>
            </a:r>
            <a:r>
              <a:rPr kumimoji="1" lang="en-US" altLang="ja-JP" dirty="0" smtClean="0">
                <a:solidFill>
                  <a:schemeClr val="tx1"/>
                </a:solidFill>
              </a:rPr>
              <a:t>(100</a:t>
            </a:r>
            <a:r>
              <a:rPr kumimoji="1" lang="ja-JP" altLang="en-US" dirty="0" smtClean="0">
                <a:solidFill>
                  <a:schemeClr val="tx1"/>
                </a:solidFill>
              </a:rPr>
              <a:t> </a:t>
            </a:r>
            <a:r>
              <a:rPr kumimoji="1" lang="en-US" altLang="ja-JP" dirty="0" smtClean="0">
                <a:solidFill>
                  <a:schemeClr val="tx1"/>
                </a:solidFill>
              </a:rPr>
              <a:t>Resilient</a:t>
            </a:r>
            <a:r>
              <a:rPr kumimoji="1" lang="ja-JP" altLang="en-US" dirty="0" smtClean="0">
                <a:solidFill>
                  <a:schemeClr val="tx1"/>
                </a:solidFill>
              </a:rPr>
              <a:t> </a:t>
            </a:r>
            <a:r>
              <a:rPr kumimoji="1" lang="en-US" altLang="ja-JP" dirty="0" smtClean="0">
                <a:solidFill>
                  <a:schemeClr val="tx1"/>
                </a:solidFill>
              </a:rPr>
              <a:t>City</a:t>
            </a:r>
            <a:r>
              <a:rPr kumimoji="1" lang="ja-JP" altLang="en-US" dirty="0" smtClean="0">
                <a:solidFill>
                  <a:schemeClr val="tx1"/>
                </a:solidFill>
              </a:rPr>
              <a:t> </a:t>
            </a:r>
            <a:r>
              <a:rPr kumimoji="1" lang="en-US" altLang="ja-JP" dirty="0" smtClean="0">
                <a:solidFill>
                  <a:schemeClr val="tx1"/>
                </a:solidFill>
              </a:rPr>
              <a:t>by</a:t>
            </a:r>
            <a:r>
              <a:rPr kumimoji="1" lang="ja-JP" altLang="en-US" dirty="0" smtClean="0">
                <a:solidFill>
                  <a:schemeClr val="tx1"/>
                </a:solidFill>
              </a:rPr>
              <a:t> </a:t>
            </a:r>
            <a:r>
              <a:rPr kumimoji="1" lang="en-US" altLang="ja-JP" dirty="0" err="1" smtClean="0">
                <a:solidFill>
                  <a:schemeClr val="tx1"/>
                </a:solidFill>
              </a:rPr>
              <a:t>WorldBank</a:t>
            </a:r>
            <a:r>
              <a:rPr kumimoji="1" lang="ja-JP" altLang="en-US" dirty="0" smtClean="0">
                <a:solidFill>
                  <a:schemeClr val="tx1"/>
                </a:solidFill>
              </a:rPr>
              <a:t> </a:t>
            </a:r>
            <a:r>
              <a:rPr kumimoji="1" lang="en-US" altLang="ja-JP" dirty="0" smtClean="0">
                <a:solidFill>
                  <a:schemeClr val="tx1"/>
                </a:solidFill>
              </a:rPr>
              <a:t>&amp;</a:t>
            </a:r>
            <a:r>
              <a:rPr kumimoji="1" lang="en-US" altLang="ja-JP" dirty="0" err="1" smtClean="0">
                <a:solidFill>
                  <a:schemeClr val="tx1"/>
                </a:solidFill>
              </a:rPr>
              <a:t>Rockfeller</a:t>
            </a:r>
            <a:r>
              <a:rPr kumimoji="1" lang="en-US" altLang="ja-JP" dirty="0" smtClean="0">
                <a:solidFill>
                  <a:schemeClr val="tx1"/>
                </a:solidFill>
              </a:rPr>
              <a:t>)</a:t>
            </a:r>
            <a:r>
              <a:rPr kumimoji="1" lang="ja-JP" altLang="en-US" dirty="0" err="1" smtClean="0">
                <a:solidFill>
                  <a:schemeClr val="tx1"/>
                </a:solidFill>
              </a:rPr>
              <a:t>、</a:t>
            </a:r>
            <a:r>
              <a:rPr kumimoji="1" lang="ja-JP" altLang="en-US" dirty="0" smtClean="0">
                <a:solidFill>
                  <a:schemeClr val="tx1"/>
                </a:solidFill>
              </a:rPr>
              <a:t>山口県</a:t>
            </a:r>
            <a:r>
              <a:rPr kumimoji="1" lang="en-US" altLang="ja-JP" dirty="0" smtClean="0">
                <a:solidFill>
                  <a:schemeClr val="tx1"/>
                </a:solidFill>
              </a:rPr>
              <a:t>(</a:t>
            </a:r>
            <a:r>
              <a:rPr lang="ja-JP" altLang="en-US" dirty="0" smtClean="0">
                <a:solidFill>
                  <a:schemeClr val="tx1"/>
                </a:solidFill>
              </a:rPr>
              <a:t>水素社会</a:t>
            </a:r>
            <a:r>
              <a:rPr lang="en-US" altLang="ja-JP" dirty="0" smtClean="0">
                <a:solidFill>
                  <a:schemeClr val="tx1"/>
                </a:solidFill>
              </a:rPr>
              <a:t>)</a:t>
            </a:r>
            <a:endParaRPr kumimoji="1" lang="en-US" altLang="ja-JP" dirty="0" smtClean="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dissolve">
                                      <p:cBhvr>
                                        <p:cTn id="7" dur="5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dissolv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dissolve">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dissolve">
                                      <p:cBhvr>
                                        <p:cTn id="22" dur="500"/>
                                        <p:tgtEl>
                                          <p:spTgt spid="4">
                                            <p:txEl>
                                              <p:pRg st="2" end="2"/>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Effect transition="in" filter="dissolve">
                                      <p:cBhvr>
                                        <p:cTn id="25" dur="500"/>
                                        <p:tgtEl>
                                          <p:spTgt spid="4">
                                            <p:txEl>
                                              <p:pRg st="3" end="3"/>
                                            </p:txEl>
                                          </p:spTgt>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animEffect transition="in" filter="dissolve">
                                      <p:cBhvr>
                                        <p:cTn id="28" dur="500"/>
                                        <p:tgtEl>
                                          <p:spTgt spid="4">
                                            <p:txEl>
                                              <p:pRg st="4" end="4"/>
                                            </p:txEl>
                                          </p:spTgt>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animEffect transition="in" filter="dissolve">
                                      <p:cBhvr>
                                        <p:cTn id="31" dur="500"/>
                                        <p:tgtEl>
                                          <p:spTgt spid="4">
                                            <p:txEl>
                                              <p:pRg st="5" end="5"/>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4">
                                            <p:txEl>
                                              <p:pRg st="6" end="6"/>
                                            </p:txEl>
                                          </p:spTgt>
                                        </p:tgtEl>
                                        <p:attrNameLst>
                                          <p:attrName>style.visibility</p:attrName>
                                        </p:attrNameLst>
                                      </p:cBhvr>
                                      <p:to>
                                        <p:strVal val="visible"/>
                                      </p:to>
                                    </p:set>
                                    <p:animEffect transition="in" filter="dissolve">
                                      <p:cBhvr>
                                        <p:cTn id="36" dur="500"/>
                                        <p:tgtEl>
                                          <p:spTgt spid="4">
                                            <p:txEl>
                                              <p:pRg st="6" end="6"/>
                                            </p:txEl>
                                          </p:spTgt>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4">
                                            <p:txEl>
                                              <p:pRg st="7" end="7"/>
                                            </p:txEl>
                                          </p:spTgt>
                                        </p:tgtEl>
                                        <p:attrNameLst>
                                          <p:attrName>style.visibility</p:attrName>
                                        </p:attrNameLst>
                                      </p:cBhvr>
                                      <p:to>
                                        <p:strVal val="visible"/>
                                      </p:to>
                                    </p:set>
                                    <p:animEffect transition="in" filter="dissolve">
                                      <p:cBhvr>
                                        <p:cTn id="39" dur="500"/>
                                        <p:tgtEl>
                                          <p:spTgt spid="4">
                                            <p:txEl>
                                              <p:pRg st="7" end="7"/>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grpId="0" nodeType="clickEffect">
                                  <p:stCondLst>
                                    <p:cond delay="0"/>
                                  </p:stCondLst>
                                  <p:childTnLst>
                                    <p:set>
                                      <p:cBhvr>
                                        <p:cTn id="43" dur="1" fill="hold">
                                          <p:stCondLst>
                                            <p:cond delay="0"/>
                                          </p:stCondLst>
                                        </p:cTn>
                                        <p:tgtEl>
                                          <p:spTgt spid="4">
                                            <p:txEl>
                                              <p:pRg st="8" end="8"/>
                                            </p:txEl>
                                          </p:spTgt>
                                        </p:tgtEl>
                                        <p:attrNameLst>
                                          <p:attrName>style.visibility</p:attrName>
                                        </p:attrNameLst>
                                      </p:cBhvr>
                                      <p:to>
                                        <p:strVal val="visible"/>
                                      </p:to>
                                    </p:set>
                                    <p:animEffect transition="in" filter="dissolve">
                                      <p:cBhvr>
                                        <p:cTn id="44" dur="500"/>
                                        <p:tgtEl>
                                          <p:spTgt spid="4">
                                            <p:txEl>
                                              <p:pRg st="8" end="8"/>
                                            </p:txEl>
                                          </p:spTgt>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4">
                                            <p:txEl>
                                              <p:pRg st="9" end="9"/>
                                            </p:txEl>
                                          </p:spTgt>
                                        </p:tgtEl>
                                        <p:attrNameLst>
                                          <p:attrName>style.visibility</p:attrName>
                                        </p:attrNameLst>
                                      </p:cBhvr>
                                      <p:to>
                                        <p:strVal val="visible"/>
                                      </p:to>
                                    </p:set>
                                    <p:animEffect transition="in" filter="dissolve">
                                      <p:cBhvr>
                                        <p:cTn id="47" dur="500"/>
                                        <p:tgtEl>
                                          <p:spTgt spid="4">
                                            <p:txEl>
                                              <p:pRg st="9" end="9"/>
                                            </p:txEl>
                                          </p:spTgt>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4">
                                            <p:txEl>
                                              <p:pRg st="10" end="10"/>
                                            </p:txEl>
                                          </p:spTgt>
                                        </p:tgtEl>
                                        <p:attrNameLst>
                                          <p:attrName>style.visibility</p:attrName>
                                        </p:attrNameLst>
                                      </p:cBhvr>
                                      <p:to>
                                        <p:strVal val="visible"/>
                                      </p:to>
                                    </p:set>
                                    <p:animEffect transition="in" filter="dissolve">
                                      <p:cBhvr>
                                        <p:cTn id="50" dur="500"/>
                                        <p:tgtEl>
                                          <p:spTgt spid="4">
                                            <p:txEl>
                                              <p:pRg st="10" end="1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9" presetClass="entr" presetSubtype="0" fill="hold" grpId="0" nodeType="clickEffect">
                                  <p:stCondLst>
                                    <p:cond delay="0"/>
                                  </p:stCondLst>
                                  <p:childTnLst>
                                    <p:set>
                                      <p:cBhvr>
                                        <p:cTn id="54" dur="1" fill="hold">
                                          <p:stCondLst>
                                            <p:cond delay="0"/>
                                          </p:stCondLst>
                                        </p:cTn>
                                        <p:tgtEl>
                                          <p:spTgt spid="4">
                                            <p:txEl>
                                              <p:pRg st="11" end="11"/>
                                            </p:txEl>
                                          </p:spTgt>
                                        </p:tgtEl>
                                        <p:attrNameLst>
                                          <p:attrName>style.visibility</p:attrName>
                                        </p:attrNameLst>
                                      </p:cBhvr>
                                      <p:to>
                                        <p:strVal val="visible"/>
                                      </p:to>
                                    </p:set>
                                    <p:animEffect transition="in" filter="dissolve">
                                      <p:cBhvr>
                                        <p:cTn id="55" dur="500"/>
                                        <p:tgtEl>
                                          <p:spTgt spid="4">
                                            <p:txEl>
                                              <p:pRg st="11" end="11"/>
                                            </p:txEl>
                                          </p:spTgt>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4">
                                            <p:txEl>
                                              <p:pRg st="12" end="12"/>
                                            </p:txEl>
                                          </p:spTgt>
                                        </p:tgtEl>
                                        <p:attrNameLst>
                                          <p:attrName>style.visibility</p:attrName>
                                        </p:attrNameLst>
                                      </p:cBhvr>
                                      <p:to>
                                        <p:strVal val="visible"/>
                                      </p:to>
                                    </p:set>
                                    <p:animEffect transition="in" filter="dissolve">
                                      <p:cBhvr>
                                        <p:cTn id="58" dur="500"/>
                                        <p:tgtEl>
                                          <p:spTgt spid="4">
                                            <p:txEl>
                                              <p:pRg st="12" end="12"/>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9" presetClass="entr" presetSubtype="0" fill="hold" grpId="0" nodeType="clickEffect">
                                  <p:stCondLst>
                                    <p:cond delay="0"/>
                                  </p:stCondLst>
                                  <p:childTnLst>
                                    <p:set>
                                      <p:cBhvr>
                                        <p:cTn id="62" dur="1" fill="hold">
                                          <p:stCondLst>
                                            <p:cond delay="0"/>
                                          </p:stCondLst>
                                        </p:cTn>
                                        <p:tgtEl>
                                          <p:spTgt spid="4">
                                            <p:txEl>
                                              <p:pRg st="13" end="13"/>
                                            </p:txEl>
                                          </p:spTgt>
                                        </p:tgtEl>
                                        <p:attrNameLst>
                                          <p:attrName>style.visibility</p:attrName>
                                        </p:attrNameLst>
                                      </p:cBhvr>
                                      <p:to>
                                        <p:strVal val="visible"/>
                                      </p:to>
                                    </p:set>
                                    <p:animEffect transition="in" filter="dissolve">
                                      <p:cBhvr>
                                        <p:cTn id="63" dur="500"/>
                                        <p:tgtEl>
                                          <p:spTgt spid="4">
                                            <p:txEl>
                                              <p:pRg st="13" end="13"/>
                                            </p:txEl>
                                          </p:spTgt>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4">
                                            <p:txEl>
                                              <p:pRg st="14" end="14"/>
                                            </p:txEl>
                                          </p:spTgt>
                                        </p:tgtEl>
                                        <p:attrNameLst>
                                          <p:attrName>style.visibility</p:attrName>
                                        </p:attrNameLst>
                                      </p:cBhvr>
                                      <p:to>
                                        <p:strVal val="visible"/>
                                      </p:to>
                                    </p:set>
                                    <p:animEffect transition="in" filter="dissolve">
                                      <p:cBhvr>
                                        <p:cTn id="66" dur="500"/>
                                        <p:tgtEl>
                                          <p:spTgt spid="4">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 name="角丸四角形 66"/>
          <p:cNvSpPr/>
          <p:nvPr/>
        </p:nvSpPr>
        <p:spPr>
          <a:xfrm>
            <a:off x="9606391" y="2720658"/>
            <a:ext cx="2267393" cy="1203397"/>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角丸四角形 65"/>
          <p:cNvSpPr/>
          <p:nvPr/>
        </p:nvSpPr>
        <p:spPr>
          <a:xfrm>
            <a:off x="9606391" y="4097801"/>
            <a:ext cx="2267393" cy="2031499"/>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normAutofit fontScale="90000"/>
          </a:bodyPr>
          <a:lstStyle/>
          <a:p>
            <a:r>
              <a:rPr lang="en-US" altLang="ja-JP" dirty="0"/>
              <a:t>T-Village </a:t>
            </a:r>
            <a:r>
              <a:rPr lang="en-US" altLang="ja-JP" dirty="0" smtClean="0"/>
              <a:t>Energy</a:t>
            </a:r>
            <a:endParaRPr kumimoji="1" lang="ja-JP" altLang="en-US" dirty="0"/>
          </a:p>
        </p:txBody>
      </p:sp>
      <p:sp>
        <p:nvSpPr>
          <p:cNvPr id="3" name="コンテンツ プレースホルダー 2"/>
          <p:cNvSpPr>
            <a:spLocks noGrp="1"/>
          </p:cNvSpPr>
          <p:nvPr>
            <p:ph idx="1"/>
          </p:nvPr>
        </p:nvSpPr>
        <p:spPr/>
        <p:txBody>
          <a:bodyPr/>
          <a:lstStyle/>
          <a:p>
            <a:r>
              <a:rPr lang="en-US" altLang="ja-JP" sz="2400" dirty="0">
                <a:solidFill>
                  <a:schemeClr val="tx1">
                    <a:lumMod val="65000"/>
                    <a:lumOff val="35000"/>
                  </a:schemeClr>
                </a:solidFill>
              </a:rPr>
              <a:t>"Local production for local consumption" - self-sustaining energy </a:t>
            </a:r>
            <a:r>
              <a:rPr lang="en-US" altLang="ja-JP" sz="2400" dirty="0" smtClean="0">
                <a:solidFill>
                  <a:schemeClr val="tx1">
                    <a:lumMod val="65000"/>
                    <a:lumOff val="35000"/>
                  </a:schemeClr>
                </a:solidFill>
              </a:rPr>
              <a:t>system</a:t>
            </a:r>
          </a:p>
          <a:p>
            <a:pPr lvl="1"/>
            <a:r>
              <a:rPr lang="en-US" altLang="ja-JP" sz="1800" dirty="0">
                <a:solidFill>
                  <a:schemeClr val="tx1">
                    <a:lumMod val="65000"/>
                    <a:lumOff val="35000"/>
                  </a:schemeClr>
                </a:solidFill>
              </a:rPr>
              <a:t>Utilize shopping mall as regional energy base</a:t>
            </a:r>
            <a:endParaRPr kumimoji="1" lang="en-US" altLang="ja-JP" sz="1800" dirty="0" smtClean="0">
              <a:solidFill>
                <a:schemeClr val="tx1">
                  <a:lumMod val="65000"/>
                  <a:lumOff val="35000"/>
                </a:schemeClr>
              </a:solidFill>
            </a:endParaRPr>
          </a:p>
        </p:txBody>
      </p:sp>
      <p:sp>
        <p:nvSpPr>
          <p:cNvPr id="5" name="スライド番号プレースホルダー 4"/>
          <p:cNvSpPr>
            <a:spLocks noGrp="1"/>
          </p:cNvSpPr>
          <p:nvPr>
            <p:ph type="sldNum" sz="quarter" idx="11"/>
          </p:nvPr>
        </p:nvSpPr>
        <p:spPr>
          <a:xfrm>
            <a:off x="10956540" y="6505370"/>
            <a:ext cx="603251" cy="254000"/>
          </a:xfrm>
        </p:spPr>
        <p:txBody>
          <a:bodyPr/>
          <a:lstStyle/>
          <a:p>
            <a:pPr>
              <a:defRPr/>
            </a:pPr>
            <a:r>
              <a:rPr lang="en-US" altLang="ja-JP" smtClean="0"/>
              <a:t> </a:t>
            </a:r>
            <a:fld id="{C7A8D761-FFC1-4DD1-8AFC-C2F9987AB0BB}" type="slidenum">
              <a:rPr lang="ja-JP" altLang="en-US" smtClean="0">
                <a:ea typeface="Arial Unicode MS" pitchFamily="50" charset="-128"/>
              </a:rPr>
              <a:pPr>
                <a:defRPr/>
              </a:pPr>
              <a:t>10</a:t>
            </a:fld>
            <a:endParaRPr lang="ja-JP" altLang="en-US" dirty="0">
              <a:ea typeface="Arial Unicode MS" pitchFamily="50" charset="-128"/>
            </a:endParaRPr>
          </a:p>
        </p:txBody>
      </p:sp>
      <p:pic>
        <p:nvPicPr>
          <p:cNvPr id="6" name="図 5"/>
          <p:cNvPicPr>
            <a:picLocks noChangeAspect="1"/>
          </p:cNvPicPr>
          <p:nvPr/>
        </p:nvPicPr>
        <p:blipFill>
          <a:blip r:embed="rId2" cstate="email">
            <a:extLst>
              <a:ext uri="{28A0092B-C50C-407E-A947-70E740481C1C}">
                <a14:useLocalDpi xmlns:a14="http://schemas.microsoft.com/office/drawing/2010/main" xmlns="" val="0"/>
              </a:ext>
            </a:extLst>
          </a:blip>
          <a:stretch>
            <a:fillRect/>
          </a:stretch>
        </p:blipFill>
        <p:spPr>
          <a:xfrm>
            <a:off x="2267286" y="2895283"/>
            <a:ext cx="3186113" cy="2357438"/>
          </a:xfrm>
          <a:prstGeom prst="rect">
            <a:avLst/>
          </a:prstGeom>
          <a:effectLst>
            <a:softEdge rad="31750"/>
          </a:effectLst>
        </p:spPr>
      </p:pic>
      <p:pic>
        <p:nvPicPr>
          <p:cNvPr id="14" name="図 13"/>
          <p:cNvPicPr>
            <a:picLocks noChangeAspect="1"/>
          </p:cNvPicPr>
          <p:nvPr/>
        </p:nvPicPr>
        <p:blipFill>
          <a:blip r:embed="rId3" cstate="email">
            <a:extLst>
              <a:ext uri="{28A0092B-C50C-407E-A947-70E740481C1C}">
                <a14:useLocalDpi xmlns:a14="http://schemas.microsoft.com/office/drawing/2010/main" xmlns="" val="0"/>
              </a:ext>
            </a:extLst>
          </a:blip>
          <a:stretch>
            <a:fillRect/>
          </a:stretch>
        </p:blipFill>
        <p:spPr>
          <a:xfrm flipH="1">
            <a:off x="10866530" y="4239090"/>
            <a:ext cx="719138" cy="542925"/>
          </a:xfrm>
          <a:prstGeom prst="rect">
            <a:avLst/>
          </a:prstGeom>
        </p:spPr>
      </p:pic>
      <p:pic>
        <p:nvPicPr>
          <p:cNvPr id="1028" name="Picture 4" descr="ビルの町並み・オフィス街のイラスト"/>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0769125" y="2912900"/>
            <a:ext cx="952500" cy="850106"/>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送電線のイラスト"/>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8235280" y="4806918"/>
            <a:ext cx="1143000" cy="817245"/>
          </a:xfrm>
          <a:prstGeom prst="rect">
            <a:avLst/>
          </a:prstGeom>
          <a:noFill/>
          <a:extLst>
            <a:ext uri="{909E8E84-426E-40DD-AFC4-6F175D3DCCD1}">
              <a14:hiddenFill xmlns:a14="http://schemas.microsoft.com/office/drawing/2010/main" xmlns="">
                <a:solidFill>
                  <a:srgbClr val="FFFFFF"/>
                </a:solidFill>
              </a14:hiddenFill>
            </a:ext>
          </a:extLst>
        </p:spPr>
      </p:pic>
      <p:pic>
        <p:nvPicPr>
          <p:cNvPr id="29" name="Picture 6" descr="送電線のイラスト"/>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8235280" y="3225979"/>
            <a:ext cx="1143000" cy="817245"/>
          </a:xfrm>
          <a:prstGeom prst="rect">
            <a:avLst/>
          </a:prstGeom>
          <a:noFill/>
          <a:extLst>
            <a:ext uri="{909E8E84-426E-40DD-AFC4-6F175D3DCCD1}">
              <a14:hiddenFill xmlns:a14="http://schemas.microsoft.com/office/drawing/2010/main" xmlns="">
                <a:solidFill>
                  <a:srgbClr val="FFFFFF"/>
                </a:solidFill>
              </a14:hiddenFill>
            </a:ext>
          </a:extLst>
        </p:spPr>
      </p:pic>
      <p:pic>
        <p:nvPicPr>
          <p:cNvPr id="1032" name="Picture 8" descr="ソーラーパネルのイラスト"/>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2356709" y="2670009"/>
            <a:ext cx="857250" cy="647700"/>
          </a:xfrm>
          <a:prstGeom prst="rect">
            <a:avLst/>
          </a:prstGeom>
          <a:noFill/>
          <a:extLst>
            <a:ext uri="{909E8E84-426E-40DD-AFC4-6F175D3DCCD1}">
              <a14:hiddenFill xmlns:a14="http://schemas.microsoft.com/office/drawing/2010/main" xmlns="">
                <a:solidFill>
                  <a:srgbClr val="FFFFFF"/>
                </a:solidFill>
              </a14:hiddenFill>
            </a:ext>
          </a:extLst>
        </p:spPr>
      </p:pic>
      <p:pic>
        <p:nvPicPr>
          <p:cNvPr id="32" name="Picture 8" descr="ソーラーパネルのイラスト"/>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3076478" y="2670009"/>
            <a:ext cx="857250" cy="647700"/>
          </a:xfrm>
          <a:prstGeom prst="rect">
            <a:avLst/>
          </a:prstGeom>
          <a:noFill/>
          <a:extLst>
            <a:ext uri="{909E8E84-426E-40DD-AFC4-6F175D3DCCD1}">
              <a14:hiddenFill xmlns:a14="http://schemas.microsoft.com/office/drawing/2010/main" xmlns="">
                <a:solidFill>
                  <a:srgbClr val="FFFFFF"/>
                </a:solidFill>
              </a14:hiddenFill>
            </a:ext>
          </a:extLst>
        </p:spPr>
      </p:pic>
      <p:pic>
        <p:nvPicPr>
          <p:cNvPr id="33" name="Picture 8" descr="ソーラーパネルのイラスト"/>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3777995" y="2670009"/>
            <a:ext cx="857250" cy="647700"/>
          </a:xfrm>
          <a:prstGeom prst="rect">
            <a:avLst/>
          </a:prstGeom>
          <a:noFill/>
          <a:extLst>
            <a:ext uri="{909E8E84-426E-40DD-AFC4-6F175D3DCCD1}">
              <a14:hiddenFill xmlns:a14="http://schemas.microsoft.com/office/drawing/2010/main" xmlns="">
                <a:solidFill>
                  <a:srgbClr val="FFFFFF"/>
                </a:solidFill>
              </a14:hiddenFill>
            </a:ext>
          </a:extLst>
        </p:spPr>
      </p:pic>
      <p:pic>
        <p:nvPicPr>
          <p:cNvPr id="1034" name="Picture 10" descr="小型エンジン発電機のイラスト"/>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4677602" y="2621995"/>
            <a:ext cx="762000" cy="762000"/>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テキスト ボックス 21"/>
          <p:cNvSpPr txBox="1"/>
          <p:nvPr/>
        </p:nvSpPr>
        <p:spPr>
          <a:xfrm>
            <a:off x="1852999" y="2294583"/>
            <a:ext cx="4028519" cy="369332"/>
          </a:xfrm>
          <a:prstGeom prst="rect">
            <a:avLst/>
          </a:prstGeom>
          <a:noFill/>
        </p:spPr>
        <p:txBody>
          <a:bodyPr wrap="square" rtlCol="0">
            <a:spAutoFit/>
          </a:bodyPr>
          <a:lstStyle/>
          <a:p>
            <a:pPr algn="ctr"/>
            <a:r>
              <a:rPr lang="en-US" altLang="ja-JP" dirty="0">
                <a:solidFill>
                  <a:schemeClr val="accent1"/>
                </a:solidFill>
              </a:rPr>
              <a:t>Power generation equipment</a:t>
            </a:r>
          </a:p>
        </p:txBody>
      </p:sp>
      <p:pic>
        <p:nvPicPr>
          <p:cNvPr id="1036" name="Picture 12" descr="電力のマーク"/>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8222223" y="4551339"/>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37" name="Picture 12" descr="電力のマーク"/>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8654271" y="4558273"/>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38" name="Picture 12" descr="電力のマーク"/>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9077318" y="4558273"/>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42" name="Picture 12" descr="電力のマーク"/>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8235280" y="2973951"/>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43" name="Picture 12" descr="電力のマーク"/>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8667328" y="2980885"/>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44" name="Picture 12" descr="電力のマーク"/>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9090375" y="2980885"/>
            <a:ext cx="381000" cy="381000"/>
          </a:xfrm>
          <a:prstGeom prst="rect">
            <a:avLst/>
          </a:prstGeom>
          <a:noFill/>
          <a:extLst>
            <a:ext uri="{909E8E84-426E-40DD-AFC4-6F175D3DCCD1}">
              <a14:hiddenFill xmlns:a14="http://schemas.microsoft.com/office/drawing/2010/main" xmlns="">
                <a:solidFill>
                  <a:srgbClr val="FFFFFF"/>
                </a:solidFill>
              </a14:hiddenFill>
            </a:ext>
          </a:extLst>
        </p:spPr>
      </p:pic>
      <p:sp>
        <p:nvSpPr>
          <p:cNvPr id="54" name="テキスト ボックス 53"/>
          <p:cNvSpPr txBox="1"/>
          <p:nvPr/>
        </p:nvSpPr>
        <p:spPr>
          <a:xfrm>
            <a:off x="2144960" y="5572979"/>
            <a:ext cx="3668479" cy="369332"/>
          </a:xfrm>
          <a:prstGeom prst="rect">
            <a:avLst/>
          </a:prstGeom>
          <a:noFill/>
        </p:spPr>
        <p:txBody>
          <a:bodyPr wrap="square" rtlCol="0">
            <a:spAutoFit/>
          </a:bodyPr>
          <a:lstStyle/>
          <a:p>
            <a:pPr algn="ctr"/>
            <a:r>
              <a:rPr lang="en-US" altLang="ja-JP" dirty="0">
                <a:solidFill>
                  <a:schemeClr val="accent1"/>
                </a:solidFill>
              </a:rPr>
              <a:t>Energy storage equipment</a:t>
            </a:r>
          </a:p>
        </p:txBody>
      </p:sp>
      <p:pic>
        <p:nvPicPr>
          <p:cNvPr id="62" name="図 61"/>
          <p:cNvPicPr>
            <a:picLocks noChangeAspect="1"/>
          </p:cNvPicPr>
          <p:nvPr/>
        </p:nvPicPr>
        <p:blipFill>
          <a:blip r:embed="rId3" cstate="email">
            <a:extLst>
              <a:ext uri="{28A0092B-C50C-407E-A947-70E740481C1C}">
                <a14:useLocalDpi xmlns:a14="http://schemas.microsoft.com/office/drawing/2010/main" xmlns="" val="0"/>
              </a:ext>
            </a:extLst>
          </a:blip>
          <a:stretch>
            <a:fillRect/>
          </a:stretch>
        </p:blipFill>
        <p:spPr>
          <a:xfrm flipH="1">
            <a:off x="10866530" y="4823317"/>
            <a:ext cx="719138" cy="542925"/>
          </a:xfrm>
          <a:prstGeom prst="rect">
            <a:avLst/>
          </a:prstGeom>
        </p:spPr>
      </p:pic>
      <p:pic>
        <p:nvPicPr>
          <p:cNvPr id="64" name="図 63"/>
          <p:cNvPicPr>
            <a:picLocks noChangeAspect="1"/>
          </p:cNvPicPr>
          <p:nvPr/>
        </p:nvPicPr>
        <p:blipFill>
          <a:blip r:embed="rId3" cstate="email">
            <a:extLst>
              <a:ext uri="{28A0092B-C50C-407E-A947-70E740481C1C}">
                <a14:useLocalDpi xmlns:a14="http://schemas.microsoft.com/office/drawing/2010/main" xmlns="" val="0"/>
              </a:ext>
            </a:extLst>
          </a:blip>
          <a:stretch>
            <a:fillRect/>
          </a:stretch>
        </p:blipFill>
        <p:spPr>
          <a:xfrm flipH="1">
            <a:off x="10866530" y="5425438"/>
            <a:ext cx="719138" cy="542925"/>
          </a:xfrm>
          <a:prstGeom prst="rect">
            <a:avLst/>
          </a:prstGeom>
        </p:spPr>
      </p:pic>
      <p:pic>
        <p:nvPicPr>
          <p:cNvPr id="48" name="Picture 6" descr="送電線のイラスト"/>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850015" y="3715537"/>
            <a:ext cx="1143000" cy="817245"/>
          </a:xfrm>
          <a:prstGeom prst="rect">
            <a:avLst/>
          </a:prstGeom>
          <a:noFill/>
          <a:extLst>
            <a:ext uri="{909E8E84-426E-40DD-AFC4-6F175D3DCCD1}">
              <a14:hiddenFill xmlns:a14="http://schemas.microsoft.com/office/drawing/2010/main" xmlns="">
                <a:solidFill>
                  <a:srgbClr val="FFFFFF"/>
                </a:solidFill>
              </a14:hiddenFill>
            </a:ext>
          </a:extLst>
        </p:spPr>
      </p:pic>
      <p:pic>
        <p:nvPicPr>
          <p:cNvPr id="49" name="Picture 12" descr="電力のマーク"/>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5836958" y="3459958"/>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50" name="Picture 12" descr="電力のマーク"/>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6269006" y="3466892"/>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51" name="Picture 12" descr="電力のマーク"/>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6680094" y="3466892"/>
            <a:ext cx="381000" cy="38100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円/楕円 6"/>
          <p:cNvSpPr/>
          <p:nvPr/>
        </p:nvSpPr>
        <p:spPr>
          <a:xfrm>
            <a:off x="7331124" y="3038652"/>
            <a:ext cx="720080" cy="2879056"/>
          </a:xfrm>
          <a:prstGeom prst="ellipse">
            <a:avLst/>
          </a:prstGeom>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p>
        </p:txBody>
      </p:sp>
      <p:pic>
        <p:nvPicPr>
          <p:cNvPr id="3074" name="Picture 2" descr="http://yajidesign.com/i/0074/0074_6.png"/>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8357238" y="3994369"/>
            <a:ext cx="996315" cy="241935"/>
          </a:xfrm>
          <a:prstGeom prst="rect">
            <a:avLst/>
          </a:prstGeom>
          <a:noFill/>
          <a:extLst>
            <a:ext uri="{909E8E84-426E-40DD-AFC4-6F175D3DCCD1}">
              <a14:hiddenFill xmlns:a14="http://schemas.microsoft.com/office/drawing/2010/main" xmlns="">
                <a:solidFill>
                  <a:srgbClr val="FFFFFF"/>
                </a:solidFill>
              </a14:hiddenFill>
            </a:ext>
          </a:extLst>
        </p:spPr>
      </p:pic>
      <p:pic>
        <p:nvPicPr>
          <p:cNvPr id="58" name="Picture 2" descr="http://yajidesign.com/i/0074/0074_6.png"/>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8357238" y="5587027"/>
            <a:ext cx="996315" cy="241935"/>
          </a:xfrm>
          <a:prstGeom prst="rect">
            <a:avLst/>
          </a:prstGeom>
          <a:noFill/>
          <a:extLst>
            <a:ext uri="{909E8E84-426E-40DD-AFC4-6F175D3DCCD1}">
              <a14:hiddenFill xmlns:a14="http://schemas.microsoft.com/office/drawing/2010/main" xmlns="">
                <a:solidFill>
                  <a:srgbClr val="FFFFFF"/>
                </a:solidFill>
              </a14:hiddenFill>
            </a:ext>
          </a:extLst>
        </p:spPr>
      </p:pic>
      <p:pic>
        <p:nvPicPr>
          <p:cNvPr id="59" name="Picture 2" descr="http://yajidesign.com/i/0074/0074_6.png"/>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5996700" y="4461902"/>
            <a:ext cx="996315" cy="241935"/>
          </a:xfrm>
          <a:prstGeom prst="rect">
            <a:avLst/>
          </a:prstGeom>
          <a:noFill/>
          <a:extLst>
            <a:ext uri="{909E8E84-426E-40DD-AFC4-6F175D3DCCD1}">
              <a14:hiddenFill xmlns:a14="http://schemas.microsoft.com/office/drawing/2010/main" xmlns="">
                <a:solidFill>
                  <a:srgbClr val="FFFFFF"/>
                </a:solidFill>
              </a14:hiddenFill>
            </a:ext>
          </a:extLst>
        </p:spPr>
      </p:pic>
      <p:pic>
        <p:nvPicPr>
          <p:cNvPr id="60" name="Picture 2" descr="http://yajidesign.com/i/0074/0074_6.png"/>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rot="5400000">
            <a:off x="2992182" y="3935000"/>
            <a:ext cx="996315" cy="241935"/>
          </a:xfrm>
          <a:prstGeom prst="rect">
            <a:avLst/>
          </a:prstGeom>
          <a:noFill/>
          <a:effectLst>
            <a:glow rad="63500">
              <a:schemeClr val="tx1">
                <a:alpha val="70000"/>
              </a:schemeClr>
            </a:glow>
          </a:effectLst>
          <a:extLst>
            <a:ext uri="{909E8E84-426E-40DD-AFC4-6F175D3DCCD1}">
              <a14:hiddenFill xmlns:a14="http://schemas.microsoft.com/office/drawing/2010/main" xmlns="">
                <a:solidFill>
                  <a:srgbClr val="FFFFFF"/>
                </a:solidFill>
              </a14:hiddenFill>
            </a:ext>
          </a:extLst>
        </p:spPr>
      </p:pic>
      <p:pic>
        <p:nvPicPr>
          <p:cNvPr id="61" name="Picture 2" descr="http://yajidesign.com/i/0074/0074_6.png"/>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rot="5400000">
            <a:off x="3920376" y="3935000"/>
            <a:ext cx="996315" cy="241935"/>
          </a:xfrm>
          <a:prstGeom prst="rect">
            <a:avLst/>
          </a:prstGeom>
          <a:noFill/>
          <a:effectLst>
            <a:glow rad="63500">
              <a:schemeClr val="tx1">
                <a:alpha val="70000"/>
              </a:schemeClr>
            </a:glow>
          </a:effectLst>
          <a:extLst>
            <a:ext uri="{909E8E84-426E-40DD-AFC4-6F175D3DCCD1}">
              <a14:hiddenFill xmlns:a14="http://schemas.microsoft.com/office/drawing/2010/main" xmlns="">
                <a:solidFill>
                  <a:srgbClr val="FFFFFF"/>
                </a:solidFill>
              </a14:hiddenFill>
            </a:ext>
          </a:extLst>
        </p:spPr>
      </p:pic>
      <p:pic>
        <p:nvPicPr>
          <p:cNvPr id="68" name="Picture 2" descr="http://yajidesign.com/i/0074/0074_6.png"/>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flipH="1">
            <a:off x="6010773" y="4686927"/>
            <a:ext cx="996315" cy="241935"/>
          </a:xfrm>
          <a:prstGeom prst="rect">
            <a:avLst/>
          </a:prstGeom>
          <a:noFill/>
          <a:extLst>
            <a:ext uri="{909E8E84-426E-40DD-AFC4-6F175D3DCCD1}">
              <a14:hiddenFill xmlns:a14="http://schemas.microsoft.com/office/drawing/2010/main" xmlns="">
                <a:solidFill>
                  <a:srgbClr val="FFFFFF"/>
                </a:solidFill>
              </a14:hiddenFill>
            </a:ext>
          </a:extLst>
        </p:spPr>
      </p:pic>
      <p:sp>
        <p:nvSpPr>
          <p:cNvPr id="71" name="テキスト ボックス 70"/>
          <p:cNvSpPr txBox="1"/>
          <p:nvPr/>
        </p:nvSpPr>
        <p:spPr>
          <a:xfrm>
            <a:off x="8175230" y="2078850"/>
            <a:ext cx="3410437" cy="584775"/>
          </a:xfrm>
          <a:prstGeom prst="rect">
            <a:avLst/>
          </a:prstGeom>
          <a:noFill/>
        </p:spPr>
        <p:txBody>
          <a:bodyPr wrap="square" rtlCol="0">
            <a:spAutoFit/>
          </a:bodyPr>
          <a:lstStyle/>
          <a:p>
            <a:pPr algn="ctr"/>
            <a:r>
              <a:rPr lang="en-US" altLang="ja-JP" sz="1600" dirty="0">
                <a:solidFill>
                  <a:schemeClr val="tx1">
                    <a:lumMod val="65000"/>
                    <a:lumOff val="35000"/>
                  </a:schemeClr>
                </a:solidFill>
                <a:latin typeface="+mn-lt"/>
                <a:ea typeface="+mn-ea"/>
              </a:rPr>
              <a:t>Cover shortage of electricity with system power supply</a:t>
            </a:r>
            <a:endParaRPr kumimoji="1" lang="ja-JP" altLang="en-US" sz="1600" dirty="0">
              <a:solidFill>
                <a:schemeClr val="tx1">
                  <a:lumMod val="65000"/>
                  <a:lumOff val="35000"/>
                </a:schemeClr>
              </a:solidFill>
              <a:latin typeface="+mn-lt"/>
              <a:ea typeface="+mn-ea"/>
            </a:endParaRPr>
          </a:p>
        </p:txBody>
      </p:sp>
      <p:sp>
        <p:nvSpPr>
          <p:cNvPr id="76" name="テキスト ボックス 75"/>
          <p:cNvSpPr txBox="1"/>
          <p:nvPr/>
        </p:nvSpPr>
        <p:spPr>
          <a:xfrm>
            <a:off x="20325" y="2078850"/>
            <a:ext cx="2466947" cy="1569660"/>
          </a:xfrm>
          <a:prstGeom prst="rect">
            <a:avLst/>
          </a:prstGeom>
          <a:noFill/>
        </p:spPr>
        <p:txBody>
          <a:bodyPr wrap="square" rtlCol="0">
            <a:spAutoFit/>
          </a:bodyPr>
          <a:lstStyle/>
          <a:p>
            <a:pPr algn="ctr"/>
            <a:r>
              <a:rPr lang="en-US" altLang="ja-JP" sz="1600" dirty="0">
                <a:solidFill>
                  <a:schemeClr val="tx1">
                    <a:lumMod val="65000"/>
                    <a:lumOff val="35000"/>
                  </a:schemeClr>
                </a:solidFill>
                <a:latin typeface="+mn-lt"/>
                <a:ea typeface="+mn-ea"/>
              </a:rPr>
              <a:t>Build a power plant of renewable energy and large-scale energy storage facilities with integrated EV and EV battery in shopping mall</a:t>
            </a:r>
            <a:endParaRPr kumimoji="1" lang="ja-JP" altLang="en-US" sz="1600" dirty="0">
              <a:solidFill>
                <a:schemeClr val="tx1">
                  <a:lumMod val="65000"/>
                  <a:lumOff val="35000"/>
                </a:schemeClr>
              </a:solidFill>
              <a:latin typeface="+mn-lt"/>
              <a:ea typeface="+mn-ea"/>
            </a:endParaRPr>
          </a:p>
        </p:txBody>
      </p:sp>
      <p:sp>
        <p:nvSpPr>
          <p:cNvPr id="4" name="下矢印 3"/>
          <p:cNvSpPr/>
          <p:nvPr/>
        </p:nvSpPr>
        <p:spPr>
          <a:xfrm>
            <a:off x="6906090" y="2202127"/>
            <a:ext cx="1542129" cy="641808"/>
          </a:xfrm>
          <a:prstGeom prst="downArrow">
            <a:avLst>
              <a:gd name="adj1" fmla="val 70242"/>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lIns="0" tIns="180000" rIns="0" rtlCol="0" anchor="ctr"/>
          <a:lstStyle/>
          <a:p>
            <a:pPr algn="ctr"/>
            <a:r>
              <a:rPr kumimoji="1" lang="en-US" altLang="ja-JP" dirty="0" smtClean="0">
                <a:effectLst>
                  <a:outerShdw blurRad="38100" dist="38100" dir="2700000" algn="tl">
                    <a:srgbClr val="000000">
                      <a:alpha val="43137"/>
                    </a:srgbClr>
                  </a:outerShdw>
                </a:effectLst>
              </a:rPr>
              <a:t>System</a:t>
            </a:r>
            <a:br>
              <a:rPr kumimoji="1" lang="en-US" altLang="ja-JP" dirty="0" smtClean="0">
                <a:effectLst>
                  <a:outerShdw blurRad="38100" dist="38100" dir="2700000" algn="tl">
                    <a:srgbClr val="000000">
                      <a:alpha val="43137"/>
                    </a:srgbClr>
                  </a:outerShdw>
                </a:effectLst>
              </a:rPr>
            </a:br>
            <a:r>
              <a:rPr kumimoji="1" lang="en-US" altLang="ja-JP" dirty="0" smtClean="0">
                <a:effectLst>
                  <a:outerShdw blurRad="38100" dist="38100" dir="2700000" algn="tl">
                    <a:srgbClr val="000000">
                      <a:alpha val="43137"/>
                    </a:srgbClr>
                  </a:outerShdw>
                </a:effectLst>
              </a:rPr>
              <a:t>Power</a:t>
            </a:r>
            <a:endParaRPr kumimoji="1" lang="ja-JP" altLang="en-US" dirty="0">
              <a:effectLst>
                <a:outerShdw blurRad="38100" dist="38100" dir="2700000" algn="tl">
                  <a:srgbClr val="000000">
                    <a:alpha val="43137"/>
                  </a:srgbClr>
                </a:outerShdw>
              </a:effectLst>
            </a:endParaRPr>
          </a:p>
        </p:txBody>
      </p:sp>
      <p:sp>
        <p:nvSpPr>
          <p:cNvPr id="77" name="テキスト ボックス 76"/>
          <p:cNvSpPr txBox="1"/>
          <p:nvPr/>
        </p:nvSpPr>
        <p:spPr>
          <a:xfrm>
            <a:off x="95625" y="3789040"/>
            <a:ext cx="2316346" cy="1077218"/>
          </a:xfrm>
          <a:prstGeom prst="rect">
            <a:avLst/>
          </a:prstGeom>
          <a:noFill/>
        </p:spPr>
        <p:txBody>
          <a:bodyPr wrap="square" rtlCol="0">
            <a:spAutoFit/>
          </a:bodyPr>
          <a:lstStyle/>
          <a:p>
            <a:pPr algn="ctr"/>
            <a:r>
              <a:rPr lang="en-US" altLang="ja-JP" sz="1600" dirty="0">
                <a:solidFill>
                  <a:schemeClr val="tx1">
                    <a:lumMod val="65000"/>
                    <a:lumOff val="35000"/>
                  </a:schemeClr>
                </a:solidFill>
                <a:latin typeface="+mn-lt"/>
                <a:ea typeface="+mn-ea"/>
              </a:rPr>
              <a:t>Accumulate the surplus electricity to the power storage facility and supply on demand</a:t>
            </a:r>
            <a:endParaRPr kumimoji="1" lang="ja-JP" altLang="en-US" sz="1600" dirty="0">
              <a:solidFill>
                <a:schemeClr val="tx1">
                  <a:lumMod val="65000"/>
                  <a:lumOff val="35000"/>
                </a:schemeClr>
              </a:solidFill>
              <a:latin typeface="+mn-lt"/>
              <a:ea typeface="+mn-ea"/>
            </a:endParaRPr>
          </a:p>
        </p:txBody>
      </p:sp>
      <p:pic>
        <p:nvPicPr>
          <p:cNvPr id="1026" name="Picture 2" descr="http://ev.nissan.co.jp/LEAF/IMG/s_c04_front_pc.jpg"/>
          <p:cNvPicPr>
            <a:picLocks noChangeAspect="1" noChangeArrowheads="1"/>
          </p:cNvPicPr>
          <p:nvPr/>
        </p:nvPicPr>
        <p:blipFill rotWithShape="1">
          <a:blip r:embed="rId10">
            <a:clrChange>
              <a:clrFrom>
                <a:srgbClr val="FFFFFF"/>
              </a:clrFrom>
              <a:clrTo>
                <a:srgbClr val="FFFFFF">
                  <a:alpha val="0"/>
                </a:srgbClr>
              </a:clrTo>
            </a:clrChange>
            <a:extLst>
              <a:ext uri="{28A0092B-C50C-407E-A947-70E740481C1C}">
                <a14:useLocalDpi xmlns:a14="http://schemas.microsoft.com/office/drawing/2010/main" xmlns="" val="0"/>
              </a:ext>
            </a:extLst>
          </a:blip>
          <a:srcRect/>
          <a:stretch/>
        </p:blipFill>
        <p:spPr bwMode="auto">
          <a:xfrm>
            <a:off x="1794197" y="4998629"/>
            <a:ext cx="916452" cy="462331"/>
          </a:xfrm>
          <a:prstGeom prst="rect">
            <a:avLst/>
          </a:prstGeom>
          <a:noFill/>
          <a:extLst>
            <a:ext uri="{909E8E84-426E-40DD-AFC4-6F175D3DCCD1}">
              <a14:hiddenFill xmlns:a14="http://schemas.microsoft.com/office/drawing/2010/main" xmlns="">
                <a:solidFill>
                  <a:srgbClr val="FFFFFF"/>
                </a:solidFill>
              </a14:hiddenFill>
            </a:ext>
          </a:extLst>
        </p:spPr>
      </p:pic>
      <p:pic>
        <p:nvPicPr>
          <p:cNvPr id="79" name="Picture 6" descr="http://ev.nissan.co.jp/LEAF/IMG/img_exterior_04.jpg"/>
          <p:cNvPicPr>
            <a:picLocks noChangeAspect="1" noChangeArrowheads="1"/>
          </p:cNvPicPr>
          <p:nvPr/>
        </p:nvPicPr>
        <p:blipFill rotWithShape="1">
          <a:blip r:embed="rId11">
            <a:clrChange>
              <a:clrFrom>
                <a:srgbClr val="FFFFFF"/>
              </a:clrFrom>
              <a:clrTo>
                <a:srgbClr val="FFFFFF">
                  <a:alpha val="0"/>
                </a:srgbClr>
              </a:clrTo>
            </a:clrChange>
            <a:extLst>
              <a:ext uri="{28A0092B-C50C-407E-A947-70E740481C1C}">
                <a14:useLocalDpi xmlns:a14="http://schemas.microsoft.com/office/drawing/2010/main" xmlns="" val="0"/>
              </a:ext>
            </a:extLst>
          </a:blip>
          <a:srcRect/>
          <a:stretch/>
        </p:blipFill>
        <p:spPr bwMode="auto">
          <a:xfrm>
            <a:off x="3969745" y="5043634"/>
            <a:ext cx="795498" cy="500601"/>
          </a:xfrm>
          <a:prstGeom prst="rect">
            <a:avLst/>
          </a:prstGeom>
          <a:noFill/>
          <a:extLst>
            <a:ext uri="{909E8E84-426E-40DD-AFC4-6F175D3DCCD1}">
              <a14:hiddenFill xmlns:a14="http://schemas.microsoft.com/office/drawing/2010/main" xmlns="">
                <a:solidFill>
                  <a:srgbClr val="FFFFFF"/>
                </a:solidFill>
              </a14:hiddenFill>
            </a:ext>
          </a:extLst>
        </p:spPr>
      </p:pic>
      <p:pic>
        <p:nvPicPr>
          <p:cNvPr id="80" name="Picture 6" descr="http://ev.nissan.co.jp/LEAF/IMG/img_exterior_04.jpg"/>
          <p:cNvPicPr>
            <a:picLocks noChangeAspect="1" noChangeArrowheads="1"/>
          </p:cNvPicPr>
          <p:nvPr/>
        </p:nvPicPr>
        <p:blipFill rotWithShape="1">
          <a:blip r:embed="rId12">
            <a:clrChange>
              <a:clrFrom>
                <a:srgbClr val="FFFFFF"/>
              </a:clrFrom>
              <a:clrTo>
                <a:srgbClr val="FFFFFF">
                  <a:alpha val="0"/>
                </a:srgbClr>
              </a:clrTo>
            </a:clrChange>
            <a:extLst>
              <a:ext uri="{28A0092B-C50C-407E-A947-70E740481C1C}">
                <a14:useLocalDpi xmlns:a14="http://schemas.microsoft.com/office/drawing/2010/main" xmlns="" val="0"/>
              </a:ext>
            </a:extLst>
          </a:blip>
          <a:srcRect/>
          <a:stretch/>
        </p:blipFill>
        <p:spPr bwMode="auto">
          <a:xfrm>
            <a:off x="4553299" y="5043634"/>
            <a:ext cx="795498" cy="500601"/>
          </a:xfrm>
          <a:prstGeom prst="rect">
            <a:avLst/>
          </a:prstGeom>
          <a:noFill/>
          <a:extLst>
            <a:ext uri="{909E8E84-426E-40DD-AFC4-6F175D3DCCD1}">
              <a14:hiddenFill xmlns:a14="http://schemas.microsoft.com/office/drawing/2010/main" xmlns="">
                <a:solidFill>
                  <a:srgbClr val="FFFFFF"/>
                </a:solidFill>
              </a14:hiddenFill>
            </a:ext>
          </a:extLst>
        </p:spPr>
      </p:pic>
      <p:pic>
        <p:nvPicPr>
          <p:cNvPr id="81" name="Picture 6" descr="http://ev.nissan.co.jp/LEAF/IMG/img_exterior_04.jpg"/>
          <p:cNvPicPr>
            <a:picLocks noChangeAspect="1" noChangeArrowheads="1"/>
          </p:cNvPicPr>
          <p:nvPr/>
        </p:nvPicPr>
        <p:blipFill rotWithShape="1">
          <a:blip r:embed="rId12">
            <a:clrChange>
              <a:clrFrom>
                <a:srgbClr val="FFFFFF"/>
              </a:clrFrom>
              <a:clrTo>
                <a:srgbClr val="FFFFFF">
                  <a:alpha val="0"/>
                </a:srgbClr>
              </a:clrTo>
            </a:clrChange>
            <a:extLst>
              <a:ext uri="{28A0092B-C50C-407E-A947-70E740481C1C}">
                <a14:useLocalDpi xmlns:a14="http://schemas.microsoft.com/office/drawing/2010/main" xmlns="" val="0"/>
              </a:ext>
            </a:extLst>
          </a:blip>
          <a:srcRect/>
          <a:stretch/>
        </p:blipFill>
        <p:spPr bwMode="auto">
          <a:xfrm>
            <a:off x="5120482" y="5043634"/>
            <a:ext cx="795498" cy="500601"/>
          </a:xfrm>
          <a:prstGeom prst="rect">
            <a:avLst/>
          </a:prstGeom>
          <a:noFill/>
          <a:extLst>
            <a:ext uri="{909E8E84-426E-40DD-AFC4-6F175D3DCCD1}">
              <a14:hiddenFill xmlns:a14="http://schemas.microsoft.com/office/drawing/2010/main" xmlns="">
                <a:solidFill>
                  <a:srgbClr val="FFFFFF"/>
                </a:solidFill>
              </a14:hiddenFill>
            </a:ext>
          </a:extLst>
        </p:spPr>
      </p:pic>
      <p:pic>
        <p:nvPicPr>
          <p:cNvPr id="73" name="Picture 6" descr="http://ev.nissan.co.jp/LEAF/IMG/img_exterior_04.jpg"/>
          <p:cNvPicPr>
            <a:picLocks noChangeAspect="1" noChangeArrowheads="1"/>
          </p:cNvPicPr>
          <p:nvPr/>
        </p:nvPicPr>
        <p:blipFill rotWithShape="1">
          <a:blip r:embed="rId12">
            <a:clrChange>
              <a:clrFrom>
                <a:srgbClr val="FFFFFF"/>
              </a:clrFrom>
              <a:clrTo>
                <a:srgbClr val="FFFFFF">
                  <a:alpha val="0"/>
                </a:srgbClr>
              </a:clrTo>
            </a:clrChange>
            <a:extLst>
              <a:ext uri="{28A0092B-C50C-407E-A947-70E740481C1C}">
                <a14:useLocalDpi xmlns:a14="http://schemas.microsoft.com/office/drawing/2010/main" xmlns="" val="0"/>
              </a:ext>
            </a:extLst>
          </a:blip>
          <a:srcRect/>
          <a:stretch/>
        </p:blipFill>
        <p:spPr bwMode="auto">
          <a:xfrm>
            <a:off x="3969745" y="4796609"/>
            <a:ext cx="795498" cy="500601"/>
          </a:xfrm>
          <a:prstGeom prst="rect">
            <a:avLst/>
          </a:prstGeom>
          <a:noFill/>
          <a:extLst>
            <a:ext uri="{909E8E84-426E-40DD-AFC4-6F175D3DCCD1}">
              <a14:hiddenFill xmlns:a14="http://schemas.microsoft.com/office/drawing/2010/main" xmlns="">
                <a:solidFill>
                  <a:srgbClr val="FFFFFF"/>
                </a:solidFill>
              </a14:hiddenFill>
            </a:ext>
          </a:extLst>
        </p:spPr>
      </p:pic>
      <p:pic>
        <p:nvPicPr>
          <p:cNvPr id="74" name="Picture 6" descr="http://ev.nissan.co.jp/LEAF/IMG/img_exterior_04.jpg"/>
          <p:cNvPicPr>
            <a:picLocks noChangeAspect="1" noChangeArrowheads="1"/>
          </p:cNvPicPr>
          <p:nvPr/>
        </p:nvPicPr>
        <p:blipFill rotWithShape="1">
          <a:blip r:embed="rId12">
            <a:clrChange>
              <a:clrFrom>
                <a:srgbClr val="FFFFFF"/>
              </a:clrFrom>
              <a:clrTo>
                <a:srgbClr val="FFFFFF">
                  <a:alpha val="0"/>
                </a:srgbClr>
              </a:clrTo>
            </a:clrChange>
            <a:extLst>
              <a:ext uri="{28A0092B-C50C-407E-A947-70E740481C1C}">
                <a14:useLocalDpi xmlns:a14="http://schemas.microsoft.com/office/drawing/2010/main" xmlns="" val="0"/>
              </a:ext>
            </a:extLst>
          </a:blip>
          <a:srcRect/>
          <a:stretch/>
        </p:blipFill>
        <p:spPr bwMode="auto">
          <a:xfrm>
            <a:off x="4553299" y="4796609"/>
            <a:ext cx="795498" cy="500601"/>
          </a:xfrm>
          <a:prstGeom prst="rect">
            <a:avLst/>
          </a:prstGeom>
          <a:noFill/>
          <a:extLst>
            <a:ext uri="{909E8E84-426E-40DD-AFC4-6F175D3DCCD1}">
              <a14:hiddenFill xmlns:a14="http://schemas.microsoft.com/office/drawing/2010/main" xmlns="">
                <a:solidFill>
                  <a:srgbClr val="FFFFFF"/>
                </a:solidFill>
              </a14:hiddenFill>
            </a:ext>
          </a:extLst>
        </p:spPr>
      </p:pic>
      <p:pic>
        <p:nvPicPr>
          <p:cNvPr id="75" name="Picture 6" descr="http://ev.nissan.co.jp/LEAF/IMG/img_exterior_04.jpg"/>
          <p:cNvPicPr>
            <a:picLocks noChangeAspect="1" noChangeArrowheads="1"/>
          </p:cNvPicPr>
          <p:nvPr/>
        </p:nvPicPr>
        <p:blipFill rotWithShape="1">
          <a:blip r:embed="rId12">
            <a:clrChange>
              <a:clrFrom>
                <a:srgbClr val="FFFFFF"/>
              </a:clrFrom>
              <a:clrTo>
                <a:srgbClr val="FFFFFF">
                  <a:alpha val="0"/>
                </a:srgbClr>
              </a:clrTo>
            </a:clrChange>
            <a:extLst>
              <a:ext uri="{28A0092B-C50C-407E-A947-70E740481C1C}">
                <a14:useLocalDpi xmlns:a14="http://schemas.microsoft.com/office/drawing/2010/main" xmlns="" val="0"/>
              </a:ext>
            </a:extLst>
          </a:blip>
          <a:srcRect/>
          <a:stretch/>
        </p:blipFill>
        <p:spPr bwMode="auto">
          <a:xfrm>
            <a:off x="5120482" y="4796609"/>
            <a:ext cx="795498" cy="500601"/>
          </a:xfrm>
          <a:prstGeom prst="rect">
            <a:avLst/>
          </a:prstGeom>
          <a:noFill/>
          <a:extLst>
            <a:ext uri="{909E8E84-426E-40DD-AFC4-6F175D3DCCD1}">
              <a14:hiddenFill xmlns:a14="http://schemas.microsoft.com/office/drawing/2010/main" xmlns="">
                <a:solidFill>
                  <a:srgbClr val="FFFFFF"/>
                </a:solidFill>
              </a14:hiddenFill>
            </a:ext>
          </a:extLst>
        </p:spPr>
      </p:pic>
      <p:pic>
        <p:nvPicPr>
          <p:cNvPr id="52" name="Picture 12" descr="電力のマーク"/>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4172299" y="4617629"/>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53" name="Picture 12" descr="電力のマーク"/>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4703965" y="4617629"/>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83" name="Picture 2" descr="http://ev.nissan.co.jp/LEAF/IMG/s_c04_front_pc.jpg"/>
          <p:cNvPicPr>
            <a:picLocks noChangeAspect="1" noChangeArrowheads="1"/>
          </p:cNvPicPr>
          <p:nvPr/>
        </p:nvPicPr>
        <p:blipFill rotWithShape="1">
          <a:blip r:embed="rId10">
            <a:clrChange>
              <a:clrFrom>
                <a:srgbClr val="FFFFFF"/>
              </a:clrFrom>
              <a:clrTo>
                <a:srgbClr val="FFFFFF">
                  <a:alpha val="0"/>
                </a:srgbClr>
              </a:clrTo>
            </a:clrChange>
            <a:extLst>
              <a:ext uri="{28A0092B-C50C-407E-A947-70E740481C1C}">
                <a14:useLocalDpi xmlns:a14="http://schemas.microsoft.com/office/drawing/2010/main" xmlns="" val="0"/>
              </a:ext>
            </a:extLst>
          </a:blip>
          <a:srcRect/>
          <a:stretch/>
        </p:blipFill>
        <p:spPr bwMode="auto">
          <a:xfrm>
            <a:off x="2403494" y="4998629"/>
            <a:ext cx="916452" cy="462331"/>
          </a:xfrm>
          <a:prstGeom prst="rect">
            <a:avLst/>
          </a:prstGeom>
          <a:noFill/>
          <a:extLst>
            <a:ext uri="{909E8E84-426E-40DD-AFC4-6F175D3DCCD1}">
              <a14:hiddenFill xmlns:a14="http://schemas.microsoft.com/office/drawing/2010/main" xmlns="">
                <a:solidFill>
                  <a:srgbClr val="FFFFFF"/>
                </a:solidFill>
              </a14:hiddenFill>
            </a:ext>
          </a:extLst>
        </p:spPr>
      </p:pic>
      <p:pic>
        <p:nvPicPr>
          <p:cNvPr id="84" name="Picture 2" descr="http://ev.nissan.co.jp/LEAF/IMG/s_c04_front_pc.jpg"/>
          <p:cNvPicPr>
            <a:picLocks noChangeAspect="1" noChangeArrowheads="1"/>
          </p:cNvPicPr>
          <p:nvPr/>
        </p:nvPicPr>
        <p:blipFill rotWithShape="1">
          <a:blip r:embed="rId10">
            <a:clrChange>
              <a:clrFrom>
                <a:srgbClr val="FFFFFF"/>
              </a:clrFrom>
              <a:clrTo>
                <a:srgbClr val="FFFFFF">
                  <a:alpha val="0"/>
                </a:srgbClr>
              </a:clrTo>
            </a:clrChange>
            <a:extLst>
              <a:ext uri="{28A0092B-C50C-407E-A947-70E740481C1C}">
                <a14:useLocalDpi xmlns:a14="http://schemas.microsoft.com/office/drawing/2010/main" xmlns="" val="0"/>
              </a:ext>
            </a:extLst>
          </a:blip>
          <a:srcRect/>
          <a:stretch/>
        </p:blipFill>
        <p:spPr bwMode="auto">
          <a:xfrm>
            <a:off x="3020954" y="4998629"/>
            <a:ext cx="916452" cy="462331"/>
          </a:xfrm>
          <a:prstGeom prst="rect">
            <a:avLst/>
          </a:prstGeom>
          <a:noFill/>
          <a:extLst>
            <a:ext uri="{909E8E84-426E-40DD-AFC4-6F175D3DCCD1}">
              <a14:hiddenFill xmlns:a14="http://schemas.microsoft.com/office/drawing/2010/main" xmlns="">
                <a:solidFill>
                  <a:srgbClr val="FFFFFF"/>
                </a:solidFill>
              </a14:hiddenFill>
            </a:ext>
          </a:extLst>
        </p:spPr>
      </p:pic>
      <p:sp>
        <p:nvSpPr>
          <p:cNvPr id="85" name="正方形/長方形 84"/>
          <p:cNvSpPr/>
          <p:nvPr/>
        </p:nvSpPr>
        <p:spPr>
          <a:xfrm>
            <a:off x="95625" y="6166330"/>
            <a:ext cx="1443024" cy="215444"/>
          </a:xfrm>
          <a:prstGeom prst="rect">
            <a:avLst/>
          </a:prstGeom>
        </p:spPr>
        <p:txBody>
          <a:bodyPr wrap="none">
            <a:spAutoFit/>
          </a:bodyPr>
          <a:lstStyle/>
          <a:p>
            <a:r>
              <a:rPr lang="en-US" altLang="ja-JP" sz="800" dirty="0">
                <a:solidFill>
                  <a:schemeClr val="tx1">
                    <a:lumMod val="65000"/>
                    <a:lumOff val="35000"/>
                  </a:schemeClr>
                </a:solidFill>
                <a:latin typeface="+mn-lt"/>
              </a:rPr>
              <a:t>http://ev.nissan.co.jp/LEAF/</a:t>
            </a:r>
            <a:endParaRPr lang="ja-JP" altLang="en-US" sz="800" dirty="0">
              <a:solidFill>
                <a:schemeClr val="tx1">
                  <a:lumMod val="65000"/>
                  <a:lumOff val="35000"/>
                </a:schemeClr>
              </a:solidFill>
              <a:latin typeface="+mn-lt"/>
            </a:endParaRPr>
          </a:p>
        </p:txBody>
      </p:sp>
      <p:pic>
        <p:nvPicPr>
          <p:cNvPr id="86" name="Picture 12" descr="電力のマーク"/>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2061923" y="4803895"/>
            <a:ext cx="381000" cy="381000"/>
          </a:xfrm>
          <a:prstGeom prst="rect">
            <a:avLst/>
          </a:prstGeom>
          <a:noFill/>
          <a:extLst>
            <a:ext uri="{909E8E84-426E-40DD-AFC4-6F175D3DCCD1}">
              <a14:hiddenFill xmlns:a14="http://schemas.microsoft.com/office/drawing/2010/main" xmlns="">
                <a:solidFill>
                  <a:srgbClr val="FFFFFF"/>
                </a:solidFill>
              </a14:hiddenFill>
            </a:ext>
          </a:extLst>
        </p:spPr>
      </p:pic>
      <p:sp>
        <p:nvSpPr>
          <p:cNvPr id="91" name="テキスト ボックス 90"/>
          <p:cNvSpPr txBox="1"/>
          <p:nvPr/>
        </p:nvSpPr>
        <p:spPr>
          <a:xfrm>
            <a:off x="5330915" y="2625842"/>
            <a:ext cx="2037756" cy="830997"/>
          </a:xfrm>
          <a:prstGeom prst="rect">
            <a:avLst/>
          </a:prstGeom>
          <a:noFill/>
        </p:spPr>
        <p:txBody>
          <a:bodyPr wrap="square" rtlCol="0">
            <a:spAutoFit/>
          </a:bodyPr>
          <a:lstStyle/>
          <a:p>
            <a:pPr algn="ctr"/>
            <a:r>
              <a:rPr lang="en-US" altLang="ja-JP" sz="1600" dirty="0">
                <a:solidFill>
                  <a:schemeClr val="tx1">
                    <a:lumMod val="65000"/>
                    <a:lumOff val="35000"/>
                  </a:schemeClr>
                </a:solidFill>
                <a:latin typeface="+mn-lt"/>
                <a:ea typeface="+mn-ea"/>
              </a:rPr>
              <a:t>Power in DC to the local distribution network</a:t>
            </a:r>
            <a:endParaRPr kumimoji="1" lang="ja-JP" altLang="en-US" sz="1600" dirty="0">
              <a:solidFill>
                <a:schemeClr val="tx1">
                  <a:lumMod val="65000"/>
                  <a:lumOff val="35000"/>
                </a:schemeClr>
              </a:solidFill>
              <a:latin typeface="+mn-lt"/>
              <a:ea typeface="+mn-ea"/>
            </a:endParaRPr>
          </a:p>
        </p:txBody>
      </p:sp>
      <p:sp>
        <p:nvSpPr>
          <p:cNvPr id="92" name="テキスト ボックス 91"/>
          <p:cNvSpPr txBox="1"/>
          <p:nvPr/>
        </p:nvSpPr>
        <p:spPr>
          <a:xfrm>
            <a:off x="155340" y="5499230"/>
            <a:ext cx="2201369" cy="584775"/>
          </a:xfrm>
          <a:prstGeom prst="rect">
            <a:avLst/>
          </a:prstGeom>
          <a:noFill/>
        </p:spPr>
        <p:txBody>
          <a:bodyPr wrap="square" rtlCol="0">
            <a:spAutoFit/>
          </a:bodyPr>
          <a:lstStyle/>
          <a:p>
            <a:pPr algn="ctr"/>
            <a:r>
              <a:rPr lang="en-US" altLang="ja-JP" sz="1600" dirty="0">
                <a:solidFill>
                  <a:schemeClr val="tx1">
                    <a:lumMod val="65000"/>
                    <a:lumOff val="35000"/>
                  </a:schemeClr>
                </a:solidFill>
                <a:latin typeface="+mn-lt"/>
                <a:ea typeface="+mn-ea"/>
              </a:rPr>
              <a:t>EV is also used for car sharing service</a:t>
            </a:r>
            <a:endParaRPr kumimoji="1" lang="ja-JP" altLang="en-US" sz="1600" dirty="0">
              <a:solidFill>
                <a:schemeClr val="tx1">
                  <a:lumMod val="65000"/>
                  <a:lumOff val="35000"/>
                </a:schemeClr>
              </a:solidFill>
              <a:latin typeface="+mn-lt"/>
              <a:ea typeface="+mn-ea"/>
            </a:endParaRPr>
          </a:p>
        </p:txBody>
      </p:sp>
      <p:pic>
        <p:nvPicPr>
          <p:cNvPr id="82" name="Picture 12" descr="電力のマーク"/>
          <p:cNvPicPr>
            <a:picLocks noChangeAspect="1" noChangeArrowheads="1"/>
          </p:cNvPicPr>
          <p:nvPr/>
        </p:nvPicPr>
        <p:blipFill>
          <a:blip r:embed="rId8">
            <a:duotone>
              <a:prstClr val="black"/>
              <a:schemeClr val="accent1">
                <a:tint val="45000"/>
                <a:satMod val="400000"/>
              </a:schemeClr>
            </a:duotone>
            <a:extLst>
              <a:ext uri="{28A0092B-C50C-407E-A947-70E740481C1C}">
                <a14:useLocalDpi xmlns:a14="http://schemas.microsoft.com/office/drawing/2010/main" xmlns="" val="0"/>
              </a:ext>
            </a:extLst>
          </a:blip>
          <a:srcRect/>
          <a:stretch>
            <a:fillRect/>
          </a:stretch>
        </p:blipFill>
        <p:spPr bwMode="auto">
          <a:xfrm>
            <a:off x="7074951" y="1898830"/>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93" name="Picture 12" descr="電力のマーク"/>
          <p:cNvPicPr>
            <a:picLocks noChangeAspect="1" noChangeArrowheads="1"/>
          </p:cNvPicPr>
          <p:nvPr/>
        </p:nvPicPr>
        <p:blipFill>
          <a:blip r:embed="rId8">
            <a:duotone>
              <a:prstClr val="black"/>
              <a:schemeClr val="accent1">
                <a:tint val="45000"/>
                <a:satMod val="400000"/>
              </a:schemeClr>
            </a:duotone>
            <a:extLst>
              <a:ext uri="{28A0092B-C50C-407E-A947-70E740481C1C}">
                <a14:useLocalDpi xmlns:a14="http://schemas.microsoft.com/office/drawing/2010/main" xmlns="" val="0"/>
              </a:ext>
            </a:extLst>
          </a:blip>
          <a:srcRect/>
          <a:stretch>
            <a:fillRect/>
          </a:stretch>
        </p:blipFill>
        <p:spPr bwMode="auto">
          <a:xfrm>
            <a:off x="7475940" y="1898830"/>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94" name="Picture 12" descr="電力のマーク"/>
          <p:cNvPicPr>
            <a:picLocks noChangeAspect="1" noChangeArrowheads="1"/>
          </p:cNvPicPr>
          <p:nvPr/>
        </p:nvPicPr>
        <p:blipFill>
          <a:blip r:embed="rId8">
            <a:duotone>
              <a:prstClr val="black"/>
              <a:schemeClr val="accent1">
                <a:tint val="45000"/>
                <a:satMod val="400000"/>
              </a:schemeClr>
            </a:duotone>
            <a:extLst>
              <a:ext uri="{28A0092B-C50C-407E-A947-70E740481C1C}">
                <a14:useLocalDpi xmlns:a14="http://schemas.microsoft.com/office/drawing/2010/main" xmlns="" val="0"/>
              </a:ext>
            </a:extLst>
          </a:blip>
          <a:srcRect/>
          <a:stretch>
            <a:fillRect/>
          </a:stretch>
        </p:blipFill>
        <p:spPr bwMode="auto">
          <a:xfrm>
            <a:off x="7875240" y="1898830"/>
            <a:ext cx="381000" cy="381000"/>
          </a:xfrm>
          <a:prstGeom prst="rect">
            <a:avLst/>
          </a:prstGeom>
          <a:noFill/>
          <a:extLst>
            <a:ext uri="{909E8E84-426E-40DD-AFC4-6F175D3DCCD1}">
              <a14:hiddenFill xmlns:a14="http://schemas.microsoft.com/office/drawing/2010/main" xmlns="">
                <a:solidFill>
                  <a:srgbClr val="FFFFFF"/>
                </a:solidFill>
              </a14:hiddenFill>
            </a:ext>
          </a:extLst>
        </p:spPr>
      </p:pic>
      <p:sp>
        <p:nvSpPr>
          <p:cNvPr id="95" name="フローチャート: 処理 94"/>
          <p:cNvSpPr/>
          <p:nvPr/>
        </p:nvSpPr>
        <p:spPr>
          <a:xfrm>
            <a:off x="7666440" y="2933946"/>
            <a:ext cx="468688" cy="270030"/>
          </a:xfrm>
          <a:prstGeom prst="flowChartProces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kumimoji="1" lang="en-US" altLang="ja-JP" sz="1200" dirty="0" smtClean="0">
                <a:effectLst>
                  <a:outerShdw blurRad="38100" dist="38100" dir="2700000" algn="tl">
                    <a:srgbClr val="000000">
                      <a:alpha val="43137"/>
                    </a:srgbClr>
                  </a:outerShdw>
                </a:effectLst>
              </a:rPr>
              <a:t>DC</a:t>
            </a:r>
            <a:endParaRPr kumimoji="1" lang="ja-JP" altLang="en-US" sz="1200" dirty="0">
              <a:effectLst>
                <a:outerShdw blurRad="38100" dist="38100" dir="2700000" algn="tl">
                  <a:srgbClr val="000000">
                    <a:alpha val="43137"/>
                  </a:srgbClr>
                </a:outerShdw>
              </a:effectLst>
            </a:endParaRPr>
          </a:p>
        </p:txBody>
      </p:sp>
      <p:sp>
        <p:nvSpPr>
          <p:cNvPr id="13" name="ホームベース 12"/>
          <p:cNvSpPr/>
          <p:nvPr/>
        </p:nvSpPr>
        <p:spPr>
          <a:xfrm>
            <a:off x="7242757" y="2933945"/>
            <a:ext cx="495055" cy="270031"/>
          </a:xfrm>
          <a:prstGeom prst="homePlate">
            <a:avLst>
              <a:gd name="adj" fmla="val 3053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smtClean="0">
                <a:effectLst>
                  <a:outerShdw blurRad="38100" dist="38100" dir="2700000" algn="tl">
                    <a:srgbClr val="000000">
                      <a:alpha val="43137"/>
                    </a:srgbClr>
                  </a:outerShdw>
                </a:effectLst>
              </a:rPr>
              <a:t>AC</a:t>
            </a:r>
            <a:endParaRPr kumimoji="1" lang="ja-JP" altLang="en-US" sz="1200" dirty="0">
              <a:effectLst>
                <a:outerShdw blurRad="38100" dist="38100" dir="2700000" algn="tl">
                  <a:srgbClr val="000000">
                    <a:alpha val="43137"/>
                  </a:srgbClr>
                </a:outerShdw>
              </a:effectLst>
            </a:endParaRPr>
          </a:p>
        </p:txBody>
      </p:sp>
      <p:sp>
        <p:nvSpPr>
          <p:cNvPr id="96" name="フローチャート: 処理 95"/>
          <p:cNvSpPr/>
          <p:nvPr/>
        </p:nvSpPr>
        <p:spPr>
          <a:xfrm>
            <a:off x="10217822" y="3248980"/>
            <a:ext cx="468688" cy="27003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smtClean="0">
                <a:effectLst>
                  <a:outerShdw blurRad="38100" dist="38100" dir="2700000" algn="tl">
                    <a:srgbClr val="000000">
                      <a:alpha val="43137"/>
                    </a:srgbClr>
                  </a:outerShdw>
                </a:effectLst>
              </a:rPr>
              <a:t>AC</a:t>
            </a:r>
            <a:endParaRPr kumimoji="1" lang="ja-JP" altLang="en-US" sz="1200" dirty="0">
              <a:effectLst>
                <a:outerShdw blurRad="38100" dist="38100" dir="2700000" algn="tl">
                  <a:srgbClr val="000000">
                    <a:alpha val="43137"/>
                  </a:srgbClr>
                </a:outerShdw>
              </a:effectLst>
            </a:endParaRPr>
          </a:p>
        </p:txBody>
      </p:sp>
      <p:sp>
        <p:nvSpPr>
          <p:cNvPr id="97" name="ホームベース 96"/>
          <p:cNvSpPr/>
          <p:nvPr/>
        </p:nvSpPr>
        <p:spPr>
          <a:xfrm>
            <a:off x="9794139" y="3248979"/>
            <a:ext cx="495055" cy="270031"/>
          </a:xfrm>
          <a:prstGeom prst="homePlate">
            <a:avLst>
              <a:gd name="adj" fmla="val 30538"/>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kumimoji="1" lang="en-US" altLang="ja-JP" sz="1200" dirty="0" smtClean="0">
                <a:effectLst>
                  <a:outerShdw blurRad="38100" dist="38100" dir="2700000" algn="tl">
                    <a:srgbClr val="000000">
                      <a:alpha val="43137"/>
                    </a:srgbClr>
                  </a:outerShdw>
                </a:effectLst>
              </a:rPr>
              <a:t>DC</a:t>
            </a:r>
            <a:endParaRPr kumimoji="1" lang="ja-JP" altLang="en-US" sz="1200" dirty="0">
              <a:effectLst>
                <a:outerShdw blurRad="38100" dist="38100" dir="2700000" algn="tl">
                  <a:srgbClr val="000000">
                    <a:alpha val="43137"/>
                  </a:srgbClr>
                </a:outerShdw>
              </a:effectLst>
            </a:endParaRPr>
          </a:p>
        </p:txBody>
      </p:sp>
      <p:sp>
        <p:nvSpPr>
          <p:cNvPr id="98" name="フローチャート: 処理 97"/>
          <p:cNvSpPr/>
          <p:nvPr/>
        </p:nvSpPr>
        <p:spPr>
          <a:xfrm>
            <a:off x="10217822" y="4419110"/>
            <a:ext cx="468688" cy="27003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smtClean="0">
                <a:effectLst>
                  <a:outerShdw blurRad="38100" dist="38100" dir="2700000" algn="tl">
                    <a:srgbClr val="000000">
                      <a:alpha val="43137"/>
                    </a:srgbClr>
                  </a:outerShdw>
                </a:effectLst>
              </a:rPr>
              <a:t>AC</a:t>
            </a:r>
            <a:endParaRPr kumimoji="1" lang="ja-JP" altLang="en-US" sz="1200" dirty="0">
              <a:effectLst>
                <a:outerShdw blurRad="38100" dist="38100" dir="2700000" algn="tl">
                  <a:srgbClr val="000000">
                    <a:alpha val="43137"/>
                  </a:srgbClr>
                </a:outerShdw>
              </a:effectLst>
            </a:endParaRPr>
          </a:p>
        </p:txBody>
      </p:sp>
      <p:sp>
        <p:nvSpPr>
          <p:cNvPr id="99" name="ホームベース 98"/>
          <p:cNvSpPr/>
          <p:nvPr/>
        </p:nvSpPr>
        <p:spPr>
          <a:xfrm>
            <a:off x="9794139" y="4419109"/>
            <a:ext cx="495055" cy="270031"/>
          </a:xfrm>
          <a:prstGeom prst="homePlate">
            <a:avLst>
              <a:gd name="adj" fmla="val 30538"/>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kumimoji="1" lang="en-US" altLang="ja-JP" sz="1200" dirty="0" smtClean="0">
                <a:effectLst>
                  <a:outerShdw blurRad="38100" dist="38100" dir="2700000" algn="tl">
                    <a:srgbClr val="000000">
                      <a:alpha val="43137"/>
                    </a:srgbClr>
                  </a:outerShdw>
                </a:effectLst>
              </a:rPr>
              <a:t>DC</a:t>
            </a:r>
            <a:endParaRPr kumimoji="1" lang="ja-JP" altLang="en-US" sz="1200" dirty="0">
              <a:effectLst>
                <a:outerShdw blurRad="38100" dist="38100" dir="2700000" algn="tl">
                  <a:srgbClr val="000000">
                    <a:alpha val="43137"/>
                  </a:srgbClr>
                </a:outerShdw>
              </a:effectLst>
            </a:endParaRPr>
          </a:p>
        </p:txBody>
      </p:sp>
      <p:sp>
        <p:nvSpPr>
          <p:cNvPr id="100" name="フローチャート: 処理 99"/>
          <p:cNvSpPr/>
          <p:nvPr/>
        </p:nvSpPr>
        <p:spPr>
          <a:xfrm>
            <a:off x="10217822" y="4996590"/>
            <a:ext cx="468688" cy="27003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smtClean="0">
                <a:effectLst>
                  <a:outerShdw blurRad="38100" dist="38100" dir="2700000" algn="tl">
                    <a:srgbClr val="000000">
                      <a:alpha val="43137"/>
                    </a:srgbClr>
                  </a:outerShdw>
                </a:effectLst>
              </a:rPr>
              <a:t>AC</a:t>
            </a:r>
            <a:endParaRPr kumimoji="1" lang="ja-JP" altLang="en-US" sz="1200" dirty="0">
              <a:effectLst>
                <a:outerShdw blurRad="38100" dist="38100" dir="2700000" algn="tl">
                  <a:srgbClr val="000000">
                    <a:alpha val="43137"/>
                  </a:srgbClr>
                </a:outerShdw>
              </a:effectLst>
            </a:endParaRPr>
          </a:p>
        </p:txBody>
      </p:sp>
      <p:sp>
        <p:nvSpPr>
          <p:cNvPr id="101" name="ホームベース 100"/>
          <p:cNvSpPr/>
          <p:nvPr/>
        </p:nvSpPr>
        <p:spPr>
          <a:xfrm>
            <a:off x="9794139" y="4996589"/>
            <a:ext cx="495055" cy="270031"/>
          </a:xfrm>
          <a:prstGeom prst="homePlate">
            <a:avLst>
              <a:gd name="adj" fmla="val 30538"/>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kumimoji="1" lang="en-US" altLang="ja-JP" sz="1200" dirty="0" smtClean="0">
                <a:effectLst>
                  <a:outerShdw blurRad="38100" dist="38100" dir="2700000" algn="tl">
                    <a:srgbClr val="000000">
                      <a:alpha val="43137"/>
                    </a:srgbClr>
                  </a:outerShdw>
                </a:effectLst>
              </a:rPr>
              <a:t>DC</a:t>
            </a:r>
            <a:endParaRPr kumimoji="1" lang="ja-JP" altLang="en-US" sz="1200" dirty="0">
              <a:effectLst>
                <a:outerShdw blurRad="38100" dist="38100" dir="2700000" algn="tl">
                  <a:srgbClr val="000000">
                    <a:alpha val="43137"/>
                  </a:srgbClr>
                </a:outerShdw>
              </a:effectLst>
            </a:endParaRPr>
          </a:p>
        </p:txBody>
      </p:sp>
      <p:sp>
        <p:nvSpPr>
          <p:cNvPr id="102" name="フローチャート: 処理 101"/>
          <p:cNvSpPr/>
          <p:nvPr/>
        </p:nvSpPr>
        <p:spPr>
          <a:xfrm>
            <a:off x="10217822" y="5589240"/>
            <a:ext cx="468688" cy="27003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smtClean="0">
                <a:effectLst>
                  <a:outerShdw blurRad="38100" dist="38100" dir="2700000" algn="tl">
                    <a:srgbClr val="000000">
                      <a:alpha val="43137"/>
                    </a:srgbClr>
                  </a:outerShdw>
                </a:effectLst>
              </a:rPr>
              <a:t>AC</a:t>
            </a:r>
            <a:endParaRPr kumimoji="1" lang="ja-JP" altLang="en-US" sz="1200" dirty="0">
              <a:effectLst>
                <a:outerShdw blurRad="38100" dist="38100" dir="2700000" algn="tl">
                  <a:srgbClr val="000000">
                    <a:alpha val="43137"/>
                  </a:srgbClr>
                </a:outerShdw>
              </a:effectLst>
            </a:endParaRPr>
          </a:p>
        </p:txBody>
      </p:sp>
      <p:sp>
        <p:nvSpPr>
          <p:cNvPr id="103" name="ホームベース 102"/>
          <p:cNvSpPr/>
          <p:nvPr/>
        </p:nvSpPr>
        <p:spPr>
          <a:xfrm>
            <a:off x="9794139" y="5589239"/>
            <a:ext cx="495055" cy="270031"/>
          </a:xfrm>
          <a:prstGeom prst="homePlate">
            <a:avLst>
              <a:gd name="adj" fmla="val 30538"/>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kumimoji="1" lang="en-US" altLang="ja-JP" sz="1200" dirty="0" smtClean="0">
                <a:effectLst>
                  <a:outerShdw blurRad="38100" dist="38100" dir="2700000" algn="tl">
                    <a:srgbClr val="000000">
                      <a:alpha val="43137"/>
                    </a:srgbClr>
                  </a:outerShdw>
                </a:effectLst>
              </a:rPr>
              <a:t>DC</a:t>
            </a:r>
            <a:endParaRPr kumimoji="1" lang="ja-JP" altLang="en-US" sz="1200" dirty="0">
              <a:effectLst>
                <a:outerShdw blurRad="38100" dist="38100" dir="2700000" algn="tl">
                  <a:srgbClr val="000000">
                    <a:alpha val="43137"/>
                  </a:srgbClr>
                </a:outerShdw>
              </a:effectLst>
            </a:endParaRPr>
          </a:p>
        </p:txBody>
      </p:sp>
      <p:pic>
        <p:nvPicPr>
          <p:cNvPr id="104" name="Picture 12" descr="電力のマーク"/>
          <p:cNvPicPr>
            <a:picLocks noChangeAspect="1" noChangeArrowheads="1"/>
          </p:cNvPicPr>
          <p:nvPr/>
        </p:nvPicPr>
        <p:blipFill>
          <a:blip r:embed="rId8">
            <a:duotone>
              <a:prstClr val="black"/>
              <a:schemeClr val="accent1">
                <a:tint val="45000"/>
                <a:satMod val="400000"/>
              </a:schemeClr>
            </a:duotone>
            <a:extLst>
              <a:ext uri="{28A0092B-C50C-407E-A947-70E740481C1C}">
                <a14:useLocalDpi xmlns:a14="http://schemas.microsoft.com/office/drawing/2010/main" xmlns="" val="0"/>
              </a:ext>
            </a:extLst>
          </a:blip>
          <a:srcRect/>
          <a:stretch>
            <a:fillRect/>
          </a:stretch>
        </p:blipFill>
        <p:spPr bwMode="auto">
          <a:xfrm>
            <a:off x="10735694" y="4236304"/>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105" name="Picture 12" descr="電力のマーク"/>
          <p:cNvPicPr>
            <a:picLocks noChangeAspect="1" noChangeArrowheads="1"/>
          </p:cNvPicPr>
          <p:nvPr/>
        </p:nvPicPr>
        <p:blipFill>
          <a:blip r:embed="rId8">
            <a:duotone>
              <a:prstClr val="black"/>
              <a:schemeClr val="accent1">
                <a:tint val="45000"/>
                <a:satMod val="400000"/>
              </a:schemeClr>
            </a:duotone>
            <a:extLst>
              <a:ext uri="{28A0092B-C50C-407E-A947-70E740481C1C}">
                <a14:useLocalDpi xmlns:a14="http://schemas.microsoft.com/office/drawing/2010/main" xmlns="" val="0"/>
              </a:ext>
            </a:extLst>
          </a:blip>
          <a:srcRect/>
          <a:stretch>
            <a:fillRect/>
          </a:stretch>
        </p:blipFill>
        <p:spPr bwMode="auto">
          <a:xfrm>
            <a:off x="10735694" y="4824155"/>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106" name="Picture 12" descr="電力のマーク"/>
          <p:cNvPicPr>
            <a:picLocks noChangeAspect="1" noChangeArrowheads="1"/>
          </p:cNvPicPr>
          <p:nvPr/>
        </p:nvPicPr>
        <p:blipFill>
          <a:blip r:embed="rId8">
            <a:duotone>
              <a:prstClr val="black"/>
              <a:schemeClr val="accent1">
                <a:tint val="45000"/>
                <a:satMod val="400000"/>
              </a:schemeClr>
            </a:duotone>
            <a:extLst>
              <a:ext uri="{28A0092B-C50C-407E-A947-70E740481C1C}">
                <a14:useLocalDpi xmlns:a14="http://schemas.microsoft.com/office/drawing/2010/main" xmlns="" val="0"/>
              </a:ext>
            </a:extLst>
          </a:blip>
          <a:srcRect/>
          <a:stretch>
            <a:fillRect/>
          </a:stretch>
        </p:blipFill>
        <p:spPr bwMode="auto">
          <a:xfrm>
            <a:off x="10735694" y="5425438"/>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107" name="Picture 12" descr="電力のマーク"/>
          <p:cNvPicPr>
            <a:picLocks noChangeAspect="1" noChangeArrowheads="1"/>
          </p:cNvPicPr>
          <p:nvPr/>
        </p:nvPicPr>
        <p:blipFill>
          <a:blip r:embed="rId8">
            <a:duotone>
              <a:prstClr val="black"/>
              <a:schemeClr val="accent1">
                <a:tint val="45000"/>
                <a:satMod val="400000"/>
              </a:schemeClr>
            </a:duotone>
            <a:extLst>
              <a:ext uri="{28A0092B-C50C-407E-A947-70E740481C1C}">
                <a14:useLocalDpi xmlns:a14="http://schemas.microsoft.com/office/drawing/2010/main" xmlns="" val="0"/>
              </a:ext>
            </a:extLst>
          </a:blip>
          <a:srcRect/>
          <a:stretch>
            <a:fillRect/>
          </a:stretch>
        </p:blipFill>
        <p:spPr bwMode="auto">
          <a:xfrm>
            <a:off x="10735694" y="2912900"/>
            <a:ext cx="381000" cy="381000"/>
          </a:xfrm>
          <a:prstGeom prst="rect">
            <a:avLst/>
          </a:prstGeom>
          <a:noFill/>
          <a:extLst>
            <a:ext uri="{909E8E84-426E-40DD-AFC4-6F175D3DCCD1}">
              <a14:hiddenFill xmlns:a14="http://schemas.microsoft.com/office/drawing/2010/main" xmlns="">
                <a:solidFill>
                  <a:srgbClr val="FFFFFF"/>
                </a:solidFill>
              </a14:hiddenFill>
            </a:ext>
          </a:extLst>
        </p:spPr>
      </p:pic>
      <p:sp>
        <p:nvSpPr>
          <p:cNvPr id="78" name="テキスト ボックス 77"/>
          <p:cNvSpPr txBox="1"/>
          <p:nvPr/>
        </p:nvSpPr>
        <p:spPr>
          <a:xfrm>
            <a:off x="6909175" y="3903148"/>
            <a:ext cx="1599220" cy="923330"/>
          </a:xfrm>
          <a:prstGeom prst="rect">
            <a:avLst/>
          </a:prstGeom>
          <a:noFill/>
        </p:spPr>
        <p:txBody>
          <a:bodyPr wrap="square" rtlCol="0">
            <a:spAutoFit/>
          </a:bodyPr>
          <a:lstStyle/>
          <a:p>
            <a:pPr algn="ctr"/>
            <a:r>
              <a:rPr lang="en-US" altLang="ja-JP" dirty="0" smtClean="0">
                <a:solidFill>
                  <a:schemeClr val="tx1">
                    <a:lumMod val="65000"/>
                    <a:lumOff val="35000"/>
                  </a:schemeClr>
                </a:solidFill>
                <a:latin typeface="+mn-lt"/>
                <a:ea typeface="+mn-ea"/>
              </a:rPr>
              <a:t>DC</a:t>
            </a:r>
          </a:p>
          <a:p>
            <a:pPr algn="ctr"/>
            <a:r>
              <a:rPr lang="en-US" altLang="ja-JP" dirty="0">
                <a:solidFill>
                  <a:schemeClr val="tx1">
                    <a:lumMod val="65000"/>
                    <a:lumOff val="35000"/>
                  </a:schemeClr>
                </a:solidFill>
                <a:latin typeface="+mn-lt"/>
                <a:ea typeface="+mn-ea"/>
              </a:rPr>
              <a:t>d</a:t>
            </a:r>
            <a:r>
              <a:rPr kumimoji="1" lang="en-US" altLang="ja-JP" dirty="0" smtClean="0">
                <a:solidFill>
                  <a:schemeClr val="tx1">
                    <a:lumMod val="65000"/>
                    <a:lumOff val="35000"/>
                  </a:schemeClr>
                </a:solidFill>
                <a:latin typeface="+mn-lt"/>
                <a:ea typeface="+mn-ea"/>
              </a:rPr>
              <a:t>istribution</a:t>
            </a:r>
            <a:br>
              <a:rPr kumimoji="1" lang="en-US" altLang="ja-JP" dirty="0" smtClean="0">
                <a:solidFill>
                  <a:schemeClr val="tx1">
                    <a:lumMod val="65000"/>
                    <a:lumOff val="35000"/>
                  </a:schemeClr>
                </a:solidFill>
                <a:latin typeface="+mn-lt"/>
                <a:ea typeface="+mn-ea"/>
              </a:rPr>
            </a:br>
            <a:r>
              <a:rPr kumimoji="1" lang="en-US" altLang="ja-JP" dirty="0" smtClean="0">
                <a:solidFill>
                  <a:schemeClr val="tx1">
                    <a:lumMod val="65000"/>
                    <a:lumOff val="35000"/>
                  </a:schemeClr>
                </a:solidFill>
                <a:latin typeface="+mn-lt"/>
                <a:ea typeface="+mn-ea"/>
              </a:rPr>
              <a:t>network</a:t>
            </a:r>
            <a:endParaRPr kumimoji="1" lang="ja-JP" altLang="en-US" dirty="0">
              <a:solidFill>
                <a:schemeClr val="tx1">
                  <a:lumMod val="65000"/>
                  <a:lumOff val="35000"/>
                </a:schemeClr>
              </a:solidFill>
              <a:latin typeface="+mn-lt"/>
              <a:ea typeface="+mn-ea"/>
            </a:endParaRPr>
          </a:p>
        </p:txBody>
      </p:sp>
    </p:spTree>
    <p:extLst>
      <p:ext uri="{BB962C8B-B14F-4D97-AF65-F5344CB8AC3E}">
        <p14:creationId xmlns:p14="http://schemas.microsoft.com/office/powerpoint/2010/main" xmlns="" val="9741353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 name="下矢印 87"/>
          <p:cNvSpPr/>
          <p:nvPr/>
        </p:nvSpPr>
        <p:spPr>
          <a:xfrm>
            <a:off x="6906090" y="2202127"/>
            <a:ext cx="1542129" cy="641808"/>
          </a:xfrm>
          <a:prstGeom prst="downArrow">
            <a:avLst>
              <a:gd name="adj1" fmla="val 70242"/>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lIns="0" tIns="180000" rIns="0" rtlCol="0" anchor="ctr"/>
          <a:lstStyle/>
          <a:p>
            <a:pPr algn="ctr"/>
            <a:r>
              <a:rPr kumimoji="1" lang="en-US" altLang="ja-JP" dirty="0" smtClean="0">
                <a:effectLst>
                  <a:outerShdw blurRad="38100" dist="38100" dir="2700000" algn="tl">
                    <a:srgbClr val="000000">
                      <a:alpha val="43137"/>
                    </a:srgbClr>
                  </a:outerShdw>
                </a:effectLst>
              </a:rPr>
              <a:t>System</a:t>
            </a:r>
            <a:br>
              <a:rPr kumimoji="1" lang="en-US" altLang="ja-JP" dirty="0" smtClean="0">
                <a:effectLst>
                  <a:outerShdw blurRad="38100" dist="38100" dir="2700000" algn="tl">
                    <a:srgbClr val="000000">
                      <a:alpha val="43137"/>
                    </a:srgbClr>
                  </a:outerShdw>
                </a:effectLst>
              </a:rPr>
            </a:br>
            <a:r>
              <a:rPr kumimoji="1" lang="en-US" altLang="ja-JP" dirty="0" smtClean="0">
                <a:effectLst>
                  <a:outerShdw blurRad="38100" dist="38100" dir="2700000" algn="tl">
                    <a:srgbClr val="000000">
                      <a:alpha val="43137"/>
                    </a:srgbClr>
                  </a:outerShdw>
                </a:effectLst>
              </a:rPr>
              <a:t>Power</a:t>
            </a:r>
            <a:endParaRPr kumimoji="1" lang="ja-JP" altLang="en-US" dirty="0">
              <a:effectLst>
                <a:outerShdw blurRad="38100" dist="38100" dir="2700000" algn="tl">
                  <a:srgbClr val="000000">
                    <a:alpha val="43137"/>
                  </a:srgbClr>
                </a:outerShdw>
              </a:effectLst>
            </a:endParaRPr>
          </a:p>
        </p:txBody>
      </p:sp>
      <p:sp>
        <p:nvSpPr>
          <p:cNvPr id="2" name="タイトル 1"/>
          <p:cNvSpPr>
            <a:spLocks noGrp="1"/>
          </p:cNvSpPr>
          <p:nvPr>
            <p:ph type="title"/>
          </p:nvPr>
        </p:nvSpPr>
        <p:spPr/>
        <p:txBody>
          <a:bodyPr>
            <a:normAutofit fontScale="90000"/>
          </a:bodyPr>
          <a:lstStyle/>
          <a:p>
            <a:r>
              <a:rPr lang="en-US" altLang="ja-JP" dirty="0"/>
              <a:t>T-Village </a:t>
            </a:r>
            <a:r>
              <a:rPr lang="en-US" altLang="ja-JP" dirty="0" smtClean="0"/>
              <a:t>Energy</a:t>
            </a:r>
            <a:endParaRPr kumimoji="1" lang="ja-JP" altLang="en-US" dirty="0"/>
          </a:p>
        </p:txBody>
      </p:sp>
      <p:sp>
        <p:nvSpPr>
          <p:cNvPr id="3" name="コンテンツ プレースホルダー 2"/>
          <p:cNvSpPr>
            <a:spLocks noGrp="1"/>
          </p:cNvSpPr>
          <p:nvPr>
            <p:ph idx="1"/>
          </p:nvPr>
        </p:nvSpPr>
        <p:spPr/>
        <p:txBody>
          <a:bodyPr/>
          <a:lstStyle/>
          <a:p>
            <a:r>
              <a:rPr lang="en-US" altLang="ja-JP" sz="2800" dirty="0" smtClean="0">
                <a:solidFill>
                  <a:schemeClr val="tx1">
                    <a:lumMod val="65000"/>
                    <a:lumOff val="35000"/>
                  </a:schemeClr>
                </a:solidFill>
              </a:rPr>
              <a:t>Emergency</a:t>
            </a:r>
          </a:p>
        </p:txBody>
      </p:sp>
      <p:sp>
        <p:nvSpPr>
          <p:cNvPr id="5" name="スライド番号プレースホルダー 4"/>
          <p:cNvSpPr>
            <a:spLocks noGrp="1"/>
          </p:cNvSpPr>
          <p:nvPr>
            <p:ph type="sldNum" sz="quarter" idx="11"/>
          </p:nvPr>
        </p:nvSpPr>
        <p:spPr>
          <a:xfrm>
            <a:off x="10956540" y="6505370"/>
            <a:ext cx="603251" cy="254000"/>
          </a:xfrm>
        </p:spPr>
        <p:txBody>
          <a:bodyPr/>
          <a:lstStyle/>
          <a:p>
            <a:pPr>
              <a:defRPr/>
            </a:pPr>
            <a:r>
              <a:rPr lang="en-US" altLang="ja-JP" smtClean="0"/>
              <a:t> </a:t>
            </a:r>
            <a:fld id="{C7A8D761-FFC1-4DD1-8AFC-C2F9987AB0BB}" type="slidenum">
              <a:rPr lang="ja-JP" altLang="en-US" smtClean="0">
                <a:ea typeface="Arial Unicode MS" pitchFamily="50" charset="-128"/>
              </a:rPr>
              <a:pPr>
                <a:defRPr/>
              </a:pPr>
              <a:t>11</a:t>
            </a:fld>
            <a:endParaRPr lang="ja-JP" altLang="en-US" dirty="0">
              <a:ea typeface="Arial Unicode MS" pitchFamily="50" charset="-128"/>
            </a:endParaRPr>
          </a:p>
        </p:txBody>
      </p:sp>
      <p:pic>
        <p:nvPicPr>
          <p:cNvPr id="6" name="図 5"/>
          <p:cNvPicPr>
            <a:picLocks noChangeAspect="1"/>
          </p:cNvPicPr>
          <p:nvPr/>
        </p:nvPicPr>
        <p:blipFill>
          <a:blip r:embed="rId2" cstate="email">
            <a:extLst>
              <a:ext uri="{28A0092B-C50C-407E-A947-70E740481C1C}">
                <a14:useLocalDpi xmlns:a14="http://schemas.microsoft.com/office/drawing/2010/main" xmlns="" val="0"/>
              </a:ext>
            </a:extLst>
          </a:blip>
          <a:stretch>
            <a:fillRect/>
          </a:stretch>
        </p:blipFill>
        <p:spPr>
          <a:xfrm>
            <a:off x="2267286" y="2895283"/>
            <a:ext cx="3186113" cy="2357438"/>
          </a:xfrm>
          <a:prstGeom prst="rect">
            <a:avLst/>
          </a:prstGeom>
          <a:effectLst>
            <a:softEdge rad="31750"/>
          </a:effectLst>
        </p:spPr>
      </p:pic>
      <p:pic>
        <p:nvPicPr>
          <p:cNvPr id="1030" name="Picture 6" descr="送電線のイラスト"/>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235280" y="4806918"/>
            <a:ext cx="1143000" cy="817245"/>
          </a:xfrm>
          <a:prstGeom prst="rect">
            <a:avLst/>
          </a:prstGeom>
          <a:noFill/>
          <a:extLst>
            <a:ext uri="{909E8E84-426E-40DD-AFC4-6F175D3DCCD1}">
              <a14:hiddenFill xmlns:a14="http://schemas.microsoft.com/office/drawing/2010/main" xmlns="">
                <a:solidFill>
                  <a:srgbClr val="FFFFFF"/>
                </a:solidFill>
              </a14:hiddenFill>
            </a:ext>
          </a:extLst>
        </p:spPr>
      </p:pic>
      <p:pic>
        <p:nvPicPr>
          <p:cNvPr id="29" name="Picture 6" descr="送電線のイラスト"/>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235280" y="3225979"/>
            <a:ext cx="1143000" cy="817245"/>
          </a:xfrm>
          <a:prstGeom prst="rect">
            <a:avLst/>
          </a:prstGeom>
          <a:noFill/>
          <a:extLst>
            <a:ext uri="{909E8E84-426E-40DD-AFC4-6F175D3DCCD1}">
              <a14:hiddenFill xmlns:a14="http://schemas.microsoft.com/office/drawing/2010/main" xmlns="">
                <a:solidFill>
                  <a:srgbClr val="FFFFFF"/>
                </a:solidFill>
              </a14:hiddenFill>
            </a:ext>
          </a:extLst>
        </p:spPr>
      </p:pic>
      <p:pic>
        <p:nvPicPr>
          <p:cNvPr id="1032" name="Picture 8" descr="ソーラーパネルのイラスト"/>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356709" y="2670009"/>
            <a:ext cx="857250" cy="647700"/>
          </a:xfrm>
          <a:prstGeom prst="rect">
            <a:avLst/>
          </a:prstGeom>
          <a:noFill/>
          <a:extLst>
            <a:ext uri="{909E8E84-426E-40DD-AFC4-6F175D3DCCD1}">
              <a14:hiddenFill xmlns:a14="http://schemas.microsoft.com/office/drawing/2010/main" xmlns="">
                <a:solidFill>
                  <a:srgbClr val="FFFFFF"/>
                </a:solidFill>
              </a14:hiddenFill>
            </a:ext>
          </a:extLst>
        </p:spPr>
      </p:pic>
      <p:pic>
        <p:nvPicPr>
          <p:cNvPr id="32" name="Picture 8" descr="ソーラーパネルのイラスト"/>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076478" y="2670009"/>
            <a:ext cx="857250" cy="647700"/>
          </a:xfrm>
          <a:prstGeom prst="rect">
            <a:avLst/>
          </a:prstGeom>
          <a:noFill/>
          <a:extLst>
            <a:ext uri="{909E8E84-426E-40DD-AFC4-6F175D3DCCD1}">
              <a14:hiddenFill xmlns:a14="http://schemas.microsoft.com/office/drawing/2010/main" xmlns="">
                <a:solidFill>
                  <a:srgbClr val="FFFFFF"/>
                </a:solidFill>
              </a14:hiddenFill>
            </a:ext>
          </a:extLst>
        </p:spPr>
      </p:pic>
      <p:pic>
        <p:nvPicPr>
          <p:cNvPr id="33" name="Picture 8" descr="ソーラーパネルのイラスト"/>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777995" y="2670009"/>
            <a:ext cx="857250" cy="647700"/>
          </a:xfrm>
          <a:prstGeom prst="rect">
            <a:avLst/>
          </a:prstGeom>
          <a:noFill/>
          <a:extLst>
            <a:ext uri="{909E8E84-426E-40DD-AFC4-6F175D3DCCD1}">
              <a14:hiddenFill xmlns:a14="http://schemas.microsoft.com/office/drawing/2010/main" xmlns="">
                <a:solidFill>
                  <a:srgbClr val="FFFFFF"/>
                </a:solidFill>
              </a14:hiddenFill>
            </a:ext>
          </a:extLst>
        </p:spPr>
      </p:pic>
      <p:pic>
        <p:nvPicPr>
          <p:cNvPr id="1034" name="Picture 10" descr="小型エンジン発電機のイラスト"/>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677602" y="2621995"/>
            <a:ext cx="762000" cy="762000"/>
          </a:xfrm>
          <a:prstGeom prst="rect">
            <a:avLst/>
          </a:prstGeom>
          <a:noFill/>
          <a:extLst>
            <a:ext uri="{909E8E84-426E-40DD-AFC4-6F175D3DCCD1}">
              <a14:hiddenFill xmlns:a14="http://schemas.microsoft.com/office/drawing/2010/main" xmlns="">
                <a:solidFill>
                  <a:srgbClr val="FFFFFF"/>
                </a:solidFill>
              </a14:hiddenFill>
            </a:ext>
          </a:extLst>
        </p:spPr>
      </p:pic>
      <p:pic>
        <p:nvPicPr>
          <p:cNvPr id="1036" name="Picture 12" descr="電力のマーク"/>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8222223" y="4551339"/>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37" name="Picture 12" descr="電力のマーク"/>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8654271" y="4558273"/>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38" name="Picture 12" descr="電力のマーク"/>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9077318" y="4558273"/>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42" name="Picture 12" descr="電力のマーク"/>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8235280" y="2973951"/>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43" name="Picture 12" descr="電力のマーク"/>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8667328" y="2980885"/>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44" name="Picture 12" descr="電力のマーク"/>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9090375" y="2980885"/>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48" name="Picture 6" descr="送電線のイラスト"/>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850015" y="3715537"/>
            <a:ext cx="1143000" cy="817245"/>
          </a:xfrm>
          <a:prstGeom prst="rect">
            <a:avLst/>
          </a:prstGeom>
          <a:noFill/>
          <a:extLst>
            <a:ext uri="{909E8E84-426E-40DD-AFC4-6F175D3DCCD1}">
              <a14:hiddenFill xmlns:a14="http://schemas.microsoft.com/office/drawing/2010/main" xmlns="">
                <a:solidFill>
                  <a:srgbClr val="FFFFFF"/>
                </a:solidFill>
              </a14:hiddenFill>
            </a:ext>
          </a:extLst>
        </p:spPr>
      </p:pic>
      <p:pic>
        <p:nvPicPr>
          <p:cNvPr id="49" name="Picture 12" descr="電力のマーク"/>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5836958" y="3459958"/>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50" name="Picture 12" descr="電力のマーク"/>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6269006" y="3466892"/>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51" name="Picture 12" descr="電力のマーク"/>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6680094" y="3466892"/>
            <a:ext cx="381000" cy="38100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円/楕円 6"/>
          <p:cNvSpPr/>
          <p:nvPr/>
        </p:nvSpPr>
        <p:spPr>
          <a:xfrm>
            <a:off x="7331124" y="3038652"/>
            <a:ext cx="720080" cy="2879056"/>
          </a:xfrm>
          <a:prstGeom prst="ellipse">
            <a:avLst/>
          </a:prstGeom>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p>
        </p:txBody>
      </p:sp>
      <p:pic>
        <p:nvPicPr>
          <p:cNvPr id="3074" name="Picture 2" descr="http://yajidesign.com/i/0074/0074_6.png"/>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8357238" y="3994369"/>
            <a:ext cx="996315" cy="241935"/>
          </a:xfrm>
          <a:prstGeom prst="rect">
            <a:avLst/>
          </a:prstGeom>
          <a:noFill/>
          <a:extLst>
            <a:ext uri="{909E8E84-426E-40DD-AFC4-6F175D3DCCD1}">
              <a14:hiddenFill xmlns:a14="http://schemas.microsoft.com/office/drawing/2010/main" xmlns="">
                <a:solidFill>
                  <a:srgbClr val="FFFFFF"/>
                </a:solidFill>
              </a14:hiddenFill>
            </a:ext>
          </a:extLst>
        </p:spPr>
      </p:pic>
      <p:pic>
        <p:nvPicPr>
          <p:cNvPr id="58" name="Picture 2" descr="http://yajidesign.com/i/0074/0074_6.png"/>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8357238" y="5587027"/>
            <a:ext cx="996315" cy="241935"/>
          </a:xfrm>
          <a:prstGeom prst="rect">
            <a:avLst/>
          </a:prstGeom>
          <a:noFill/>
          <a:extLst>
            <a:ext uri="{909E8E84-426E-40DD-AFC4-6F175D3DCCD1}">
              <a14:hiddenFill xmlns:a14="http://schemas.microsoft.com/office/drawing/2010/main" xmlns="">
                <a:solidFill>
                  <a:srgbClr val="FFFFFF"/>
                </a:solidFill>
              </a14:hiddenFill>
            </a:ext>
          </a:extLst>
        </p:spPr>
      </p:pic>
      <p:pic>
        <p:nvPicPr>
          <p:cNvPr id="59" name="Picture 2" descr="http://yajidesign.com/i/0074/0074_6.png"/>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5996700" y="4461902"/>
            <a:ext cx="996315" cy="241935"/>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descr="http://ev.nissan.co.jp/LEAF/IMG/s_c04_front_pc.jpg"/>
          <p:cNvPicPr>
            <a:picLocks noChangeAspect="1" noChangeArrowheads="1"/>
          </p:cNvPicPr>
          <p:nvPr/>
        </p:nvPicPr>
        <p:blipFill rotWithShape="1">
          <a:blip r:embed="rId8">
            <a:clrChange>
              <a:clrFrom>
                <a:srgbClr val="FFFFFF"/>
              </a:clrFrom>
              <a:clrTo>
                <a:srgbClr val="FFFFFF">
                  <a:alpha val="0"/>
                </a:srgbClr>
              </a:clrTo>
            </a:clrChange>
            <a:extLst>
              <a:ext uri="{28A0092B-C50C-407E-A947-70E740481C1C}">
                <a14:useLocalDpi xmlns:a14="http://schemas.microsoft.com/office/drawing/2010/main" xmlns="" val="0"/>
              </a:ext>
            </a:extLst>
          </a:blip>
          <a:srcRect/>
          <a:stretch/>
        </p:blipFill>
        <p:spPr bwMode="auto">
          <a:xfrm>
            <a:off x="1794197" y="4998629"/>
            <a:ext cx="916452" cy="462331"/>
          </a:xfrm>
          <a:prstGeom prst="rect">
            <a:avLst/>
          </a:prstGeom>
          <a:noFill/>
          <a:extLst>
            <a:ext uri="{909E8E84-426E-40DD-AFC4-6F175D3DCCD1}">
              <a14:hiddenFill xmlns:a14="http://schemas.microsoft.com/office/drawing/2010/main" xmlns="">
                <a:solidFill>
                  <a:srgbClr val="FFFFFF"/>
                </a:solidFill>
              </a14:hiddenFill>
            </a:ext>
          </a:extLst>
        </p:spPr>
      </p:pic>
      <p:pic>
        <p:nvPicPr>
          <p:cNvPr id="79" name="Picture 6" descr="http://ev.nissan.co.jp/LEAF/IMG/img_exterior_04.jpg"/>
          <p:cNvPicPr>
            <a:picLocks noChangeAspect="1" noChangeArrowheads="1"/>
          </p:cNvPicPr>
          <p:nvPr/>
        </p:nvPicPr>
        <p:blipFill rotWithShape="1">
          <a:blip r:embed="rId9">
            <a:clrChange>
              <a:clrFrom>
                <a:srgbClr val="FFFFFF"/>
              </a:clrFrom>
              <a:clrTo>
                <a:srgbClr val="FFFFFF">
                  <a:alpha val="0"/>
                </a:srgbClr>
              </a:clrTo>
            </a:clrChange>
            <a:extLst>
              <a:ext uri="{28A0092B-C50C-407E-A947-70E740481C1C}">
                <a14:useLocalDpi xmlns:a14="http://schemas.microsoft.com/office/drawing/2010/main" xmlns="" val="0"/>
              </a:ext>
            </a:extLst>
          </a:blip>
          <a:srcRect/>
          <a:stretch/>
        </p:blipFill>
        <p:spPr bwMode="auto">
          <a:xfrm>
            <a:off x="3969745" y="5043634"/>
            <a:ext cx="795498" cy="500601"/>
          </a:xfrm>
          <a:prstGeom prst="rect">
            <a:avLst/>
          </a:prstGeom>
          <a:noFill/>
          <a:extLst>
            <a:ext uri="{909E8E84-426E-40DD-AFC4-6F175D3DCCD1}">
              <a14:hiddenFill xmlns:a14="http://schemas.microsoft.com/office/drawing/2010/main" xmlns="">
                <a:solidFill>
                  <a:srgbClr val="FFFFFF"/>
                </a:solidFill>
              </a14:hiddenFill>
            </a:ext>
          </a:extLst>
        </p:spPr>
      </p:pic>
      <p:pic>
        <p:nvPicPr>
          <p:cNvPr id="80" name="Picture 6" descr="http://ev.nissan.co.jp/LEAF/IMG/img_exterior_04.jpg"/>
          <p:cNvPicPr>
            <a:picLocks noChangeAspect="1" noChangeArrowheads="1"/>
          </p:cNvPicPr>
          <p:nvPr/>
        </p:nvPicPr>
        <p:blipFill rotWithShape="1">
          <a:blip r:embed="rId9">
            <a:clrChange>
              <a:clrFrom>
                <a:srgbClr val="FFFFFF"/>
              </a:clrFrom>
              <a:clrTo>
                <a:srgbClr val="FFFFFF">
                  <a:alpha val="0"/>
                </a:srgbClr>
              </a:clrTo>
            </a:clrChange>
            <a:extLst>
              <a:ext uri="{28A0092B-C50C-407E-A947-70E740481C1C}">
                <a14:useLocalDpi xmlns:a14="http://schemas.microsoft.com/office/drawing/2010/main" xmlns="" val="0"/>
              </a:ext>
            </a:extLst>
          </a:blip>
          <a:srcRect/>
          <a:stretch/>
        </p:blipFill>
        <p:spPr bwMode="auto">
          <a:xfrm>
            <a:off x="4553299" y="5043634"/>
            <a:ext cx="795498" cy="500601"/>
          </a:xfrm>
          <a:prstGeom prst="rect">
            <a:avLst/>
          </a:prstGeom>
          <a:noFill/>
          <a:extLst>
            <a:ext uri="{909E8E84-426E-40DD-AFC4-6F175D3DCCD1}">
              <a14:hiddenFill xmlns:a14="http://schemas.microsoft.com/office/drawing/2010/main" xmlns="">
                <a:solidFill>
                  <a:srgbClr val="FFFFFF"/>
                </a:solidFill>
              </a14:hiddenFill>
            </a:ext>
          </a:extLst>
        </p:spPr>
      </p:pic>
      <p:pic>
        <p:nvPicPr>
          <p:cNvPr id="81" name="Picture 6" descr="http://ev.nissan.co.jp/LEAF/IMG/img_exterior_04.jpg"/>
          <p:cNvPicPr>
            <a:picLocks noChangeAspect="1" noChangeArrowheads="1"/>
          </p:cNvPicPr>
          <p:nvPr/>
        </p:nvPicPr>
        <p:blipFill rotWithShape="1">
          <a:blip r:embed="rId9">
            <a:clrChange>
              <a:clrFrom>
                <a:srgbClr val="FFFFFF"/>
              </a:clrFrom>
              <a:clrTo>
                <a:srgbClr val="FFFFFF">
                  <a:alpha val="0"/>
                </a:srgbClr>
              </a:clrTo>
            </a:clrChange>
            <a:extLst>
              <a:ext uri="{28A0092B-C50C-407E-A947-70E740481C1C}">
                <a14:useLocalDpi xmlns:a14="http://schemas.microsoft.com/office/drawing/2010/main" xmlns="" val="0"/>
              </a:ext>
            </a:extLst>
          </a:blip>
          <a:srcRect/>
          <a:stretch/>
        </p:blipFill>
        <p:spPr bwMode="auto">
          <a:xfrm>
            <a:off x="5120482" y="5043634"/>
            <a:ext cx="795498" cy="500601"/>
          </a:xfrm>
          <a:prstGeom prst="rect">
            <a:avLst/>
          </a:prstGeom>
          <a:noFill/>
          <a:extLst>
            <a:ext uri="{909E8E84-426E-40DD-AFC4-6F175D3DCCD1}">
              <a14:hiddenFill xmlns:a14="http://schemas.microsoft.com/office/drawing/2010/main" xmlns="">
                <a:solidFill>
                  <a:srgbClr val="FFFFFF"/>
                </a:solidFill>
              </a14:hiddenFill>
            </a:ext>
          </a:extLst>
        </p:spPr>
      </p:pic>
      <p:pic>
        <p:nvPicPr>
          <p:cNvPr id="73" name="Picture 6" descr="http://ev.nissan.co.jp/LEAF/IMG/img_exterior_04.jpg"/>
          <p:cNvPicPr>
            <a:picLocks noChangeAspect="1" noChangeArrowheads="1"/>
          </p:cNvPicPr>
          <p:nvPr/>
        </p:nvPicPr>
        <p:blipFill rotWithShape="1">
          <a:blip r:embed="rId9">
            <a:clrChange>
              <a:clrFrom>
                <a:srgbClr val="FFFFFF"/>
              </a:clrFrom>
              <a:clrTo>
                <a:srgbClr val="FFFFFF">
                  <a:alpha val="0"/>
                </a:srgbClr>
              </a:clrTo>
            </a:clrChange>
            <a:extLst>
              <a:ext uri="{28A0092B-C50C-407E-A947-70E740481C1C}">
                <a14:useLocalDpi xmlns:a14="http://schemas.microsoft.com/office/drawing/2010/main" xmlns="" val="0"/>
              </a:ext>
            </a:extLst>
          </a:blip>
          <a:srcRect/>
          <a:stretch/>
        </p:blipFill>
        <p:spPr bwMode="auto">
          <a:xfrm>
            <a:off x="3969745" y="4796609"/>
            <a:ext cx="795498" cy="500601"/>
          </a:xfrm>
          <a:prstGeom prst="rect">
            <a:avLst/>
          </a:prstGeom>
          <a:noFill/>
          <a:extLst>
            <a:ext uri="{909E8E84-426E-40DD-AFC4-6F175D3DCCD1}">
              <a14:hiddenFill xmlns:a14="http://schemas.microsoft.com/office/drawing/2010/main" xmlns="">
                <a:solidFill>
                  <a:srgbClr val="FFFFFF"/>
                </a:solidFill>
              </a14:hiddenFill>
            </a:ext>
          </a:extLst>
        </p:spPr>
      </p:pic>
      <p:pic>
        <p:nvPicPr>
          <p:cNvPr id="74" name="Picture 6" descr="http://ev.nissan.co.jp/LEAF/IMG/img_exterior_04.jpg"/>
          <p:cNvPicPr>
            <a:picLocks noChangeAspect="1" noChangeArrowheads="1"/>
          </p:cNvPicPr>
          <p:nvPr/>
        </p:nvPicPr>
        <p:blipFill rotWithShape="1">
          <a:blip r:embed="rId9">
            <a:clrChange>
              <a:clrFrom>
                <a:srgbClr val="FFFFFF"/>
              </a:clrFrom>
              <a:clrTo>
                <a:srgbClr val="FFFFFF">
                  <a:alpha val="0"/>
                </a:srgbClr>
              </a:clrTo>
            </a:clrChange>
            <a:extLst>
              <a:ext uri="{28A0092B-C50C-407E-A947-70E740481C1C}">
                <a14:useLocalDpi xmlns:a14="http://schemas.microsoft.com/office/drawing/2010/main" xmlns="" val="0"/>
              </a:ext>
            </a:extLst>
          </a:blip>
          <a:srcRect/>
          <a:stretch/>
        </p:blipFill>
        <p:spPr bwMode="auto">
          <a:xfrm>
            <a:off x="4553299" y="4796609"/>
            <a:ext cx="795498" cy="500601"/>
          </a:xfrm>
          <a:prstGeom prst="rect">
            <a:avLst/>
          </a:prstGeom>
          <a:noFill/>
          <a:extLst>
            <a:ext uri="{909E8E84-426E-40DD-AFC4-6F175D3DCCD1}">
              <a14:hiddenFill xmlns:a14="http://schemas.microsoft.com/office/drawing/2010/main" xmlns="">
                <a:solidFill>
                  <a:srgbClr val="FFFFFF"/>
                </a:solidFill>
              </a14:hiddenFill>
            </a:ext>
          </a:extLst>
        </p:spPr>
      </p:pic>
      <p:pic>
        <p:nvPicPr>
          <p:cNvPr id="75" name="Picture 6" descr="http://ev.nissan.co.jp/LEAF/IMG/img_exterior_04.jpg"/>
          <p:cNvPicPr>
            <a:picLocks noChangeAspect="1" noChangeArrowheads="1"/>
          </p:cNvPicPr>
          <p:nvPr/>
        </p:nvPicPr>
        <p:blipFill rotWithShape="1">
          <a:blip r:embed="rId9">
            <a:clrChange>
              <a:clrFrom>
                <a:srgbClr val="FFFFFF"/>
              </a:clrFrom>
              <a:clrTo>
                <a:srgbClr val="FFFFFF">
                  <a:alpha val="0"/>
                </a:srgbClr>
              </a:clrTo>
            </a:clrChange>
            <a:extLst>
              <a:ext uri="{28A0092B-C50C-407E-A947-70E740481C1C}">
                <a14:useLocalDpi xmlns:a14="http://schemas.microsoft.com/office/drawing/2010/main" xmlns="" val="0"/>
              </a:ext>
            </a:extLst>
          </a:blip>
          <a:srcRect/>
          <a:stretch/>
        </p:blipFill>
        <p:spPr bwMode="auto">
          <a:xfrm>
            <a:off x="5120482" y="4796609"/>
            <a:ext cx="795498" cy="500601"/>
          </a:xfrm>
          <a:prstGeom prst="rect">
            <a:avLst/>
          </a:prstGeom>
          <a:noFill/>
          <a:extLst>
            <a:ext uri="{909E8E84-426E-40DD-AFC4-6F175D3DCCD1}">
              <a14:hiddenFill xmlns:a14="http://schemas.microsoft.com/office/drawing/2010/main" xmlns="">
                <a:solidFill>
                  <a:srgbClr val="FFFFFF"/>
                </a:solidFill>
              </a14:hiddenFill>
            </a:ext>
          </a:extLst>
        </p:spPr>
      </p:pic>
      <p:pic>
        <p:nvPicPr>
          <p:cNvPr id="52" name="Picture 12" descr="電力のマーク"/>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4172299" y="4617629"/>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53" name="Picture 12" descr="電力のマーク"/>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4703965" y="4617629"/>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83" name="Picture 2" descr="http://ev.nissan.co.jp/LEAF/IMG/s_c04_front_pc.jpg"/>
          <p:cNvPicPr>
            <a:picLocks noChangeAspect="1" noChangeArrowheads="1"/>
          </p:cNvPicPr>
          <p:nvPr/>
        </p:nvPicPr>
        <p:blipFill rotWithShape="1">
          <a:blip r:embed="rId8">
            <a:clrChange>
              <a:clrFrom>
                <a:srgbClr val="FFFFFF"/>
              </a:clrFrom>
              <a:clrTo>
                <a:srgbClr val="FFFFFF">
                  <a:alpha val="0"/>
                </a:srgbClr>
              </a:clrTo>
            </a:clrChange>
            <a:extLst>
              <a:ext uri="{28A0092B-C50C-407E-A947-70E740481C1C}">
                <a14:useLocalDpi xmlns:a14="http://schemas.microsoft.com/office/drawing/2010/main" xmlns="" val="0"/>
              </a:ext>
            </a:extLst>
          </a:blip>
          <a:srcRect/>
          <a:stretch/>
        </p:blipFill>
        <p:spPr bwMode="auto">
          <a:xfrm>
            <a:off x="2403494" y="4998629"/>
            <a:ext cx="916452" cy="462331"/>
          </a:xfrm>
          <a:prstGeom prst="rect">
            <a:avLst/>
          </a:prstGeom>
          <a:noFill/>
          <a:extLst>
            <a:ext uri="{909E8E84-426E-40DD-AFC4-6F175D3DCCD1}">
              <a14:hiddenFill xmlns:a14="http://schemas.microsoft.com/office/drawing/2010/main" xmlns="">
                <a:solidFill>
                  <a:srgbClr val="FFFFFF"/>
                </a:solidFill>
              </a14:hiddenFill>
            </a:ext>
          </a:extLst>
        </p:spPr>
      </p:pic>
      <p:pic>
        <p:nvPicPr>
          <p:cNvPr id="84" name="Picture 2" descr="http://ev.nissan.co.jp/LEAF/IMG/s_c04_front_pc.jpg"/>
          <p:cNvPicPr>
            <a:picLocks noChangeAspect="1" noChangeArrowheads="1"/>
          </p:cNvPicPr>
          <p:nvPr/>
        </p:nvPicPr>
        <p:blipFill rotWithShape="1">
          <a:blip r:embed="rId8">
            <a:clrChange>
              <a:clrFrom>
                <a:srgbClr val="FFFFFF"/>
              </a:clrFrom>
              <a:clrTo>
                <a:srgbClr val="FFFFFF">
                  <a:alpha val="0"/>
                </a:srgbClr>
              </a:clrTo>
            </a:clrChange>
            <a:extLst>
              <a:ext uri="{28A0092B-C50C-407E-A947-70E740481C1C}">
                <a14:useLocalDpi xmlns:a14="http://schemas.microsoft.com/office/drawing/2010/main" xmlns="" val="0"/>
              </a:ext>
            </a:extLst>
          </a:blip>
          <a:srcRect/>
          <a:stretch/>
        </p:blipFill>
        <p:spPr bwMode="auto">
          <a:xfrm>
            <a:off x="3020954" y="4998629"/>
            <a:ext cx="916452" cy="462331"/>
          </a:xfrm>
          <a:prstGeom prst="rect">
            <a:avLst/>
          </a:prstGeom>
          <a:noFill/>
          <a:extLst>
            <a:ext uri="{909E8E84-426E-40DD-AFC4-6F175D3DCCD1}">
              <a14:hiddenFill xmlns:a14="http://schemas.microsoft.com/office/drawing/2010/main" xmlns="">
                <a:solidFill>
                  <a:srgbClr val="FFFFFF"/>
                </a:solidFill>
              </a14:hiddenFill>
            </a:ext>
          </a:extLst>
        </p:spPr>
      </p:pic>
      <p:pic>
        <p:nvPicPr>
          <p:cNvPr id="86" name="Picture 12" descr="電力のマーク"/>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2061923" y="4803895"/>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65" name="Picture 2" descr="データベースのアイコン素材"/>
          <p:cNvPicPr>
            <a:picLocks noChangeAspect="1" noChangeArrowheads="1"/>
          </p:cNvPicPr>
          <p:nvPr/>
        </p:nvPicPr>
        <p:blipFill>
          <a:blip r:embed="rId10">
            <a:extLst>
              <a:ext uri="{28A0092B-C50C-407E-A947-70E740481C1C}">
                <a14:useLocalDpi xmlns:a14="http://schemas.microsoft.com/office/drawing/2010/main" xmlns="" val="0"/>
              </a:ext>
            </a:extLst>
          </a:blip>
          <a:srcRect/>
          <a:stretch>
            <a:fillRect/>
          </a:stretch>
        </p:blipFill>
        <p:spPr bwMode="auto">
          <a:xfrm>
            <a:off x="3440705" y="3429000"/>
            <a:ext cx="971550" cy="1219200"/>
          </a:xfrm>
          <a:prstGeom prst="rect">
            <a:avLst/>
          </a:prstGeom>
          <a:noFill/>
          <a:extLst>
            <a:ext uri="{909E8E84-426E-40DD-AFC4-6F175D3DCCD1}">
              <a14:hiddenFill xmlns:a14="http://schemas.microsoft.com/office/drawing/2010/main" xmlns="">
                <a:solidFill>
                  <a:srgbClr val="FFFFFF"/>
                </a:solidFill>
              </a14:hiddenFill>
            </a:ext>
          </a:extLst>
        </p:spPr>
      </p:pic>
      <p:pic>
        <p:nvPicPr>
          <p:cNvPr id="78" name="Picture 14" descr="避難民のイラスト"/>
          <p:cNvPicPr>
            <a:picLocks noChangeAspect="1" noChangeArrowheads="1"/>
          </p:cNvPicPr>
          <p:nvPr/>
        </p:nvPicPr>
        <p:blipFill>
          <a:blip r:embed="rId11">
            <a:extLst>
              <a:ext uri="{BEBA8EAE-BF5A-486C-A8C5-ECC9F3942E4B}">
                <a14:imgProps xmlns:a14="http://schemas.microsoft.com/office/drawing/2010/main" xmlns="">
                  <a14:imgLayer r:embed="rId12">
                    <a14:imgEffect>
                      <a14:sharpenSoften amount="40000"/>
                    </a14:imgEffect>
                  </a14:imgLayer>
                </a14:imgProps>
              </a:ext>
              <a:ext uri="{28A0092B-C50C-407E-A947-70E740481C1C}">
                <a14:useLocalDpi xmlns:a14="http://schemas.microsoft.com/office/drawing/2010/main" xmlns="" val="0"/>
              </a:ext>
            </a:extLst>
          </a:blip>
          <a:srcRect/>
          <a:stretch>
            <a:fillRect/>
          </a:stretch>
        </p:blipFill>
        <p:spPr bwMode="auto">
          <a:xfrm>
            <a:off x="431540" y="3390176"/>
            <a:ext cx="1524000" cy="1482090"/>
          </a:xfrm>
          <a:prstGeom prst="rect">
            <a:avLst/>
          </a:prstGeom>
          <a:noFill/>
          <a:extLst>
            <a:ext uri="{909E8E84-426E-40DD-AFC4-6F175D3DCCD1}">
              <a14:hiddenFill xmlns:a14="http://schemas.microsoft.com/office/drawing/2010/main" xmlns="">
                <a:solidFill>
                  <a:srgbClr val="FFFFFF"/>
                </a:solidFill>
              </a14:hiddenFill>
            </a:ext>
          </a:extLst>
        </p:spPr>
      </p:pic>
      <p:pic>
        <p:nvPicPr>
          <p:cNvPr id="82" name="Picture 20" descr="水・ミネラルウォーターのペットボトルのイラスト"/>
          <p:cNvPicPr>
            <a:picLocks noChangeAspect="1" noChangeArrowheads="1"/>
          </p:cNvPicPr>
          <p:nvPr/>
        </p:nvPicPr>
        <p:blipFill>
          <a:blip r:embed="rId13">
            <a:extLst>
              <a:ext uri="{BEBA8EAE-BF5A-486C-A8C5-ECC9F3942E4B}">
                <a14:imgProps xmlns:a14="http://schemas.microsoft.com/office/drawing/2010/main" xmlns="">
                  <a14:imgLayer r:embed="rId14">
                    <a14:imgEffect>
                      <a14:sharpenSoften amount="100000"/>
                    </a14:imgEffect>
                  </a14:imgLayer>
                </a14:imgProps>
              </a:ext>
              <a:ext uri="{28A0092B-C50C-407E-A947-70E740481C1C}">
                <a14:useLocalDpi xmlns:a14="http://schemas.microsoft.com/office/drawing/2010/main" xmlns="" val="0"/>
              </a:ext>
            </a:extLst>
          </a:blip>
          <a:srcRect/>
          <a:stretch>
            <a:fillRect/>
          </a:stretch>
        </p:blipFill>
        <p:spPr bwMode="auto">
          <a:xfrm>
            <a:off x="1270292" y="2438890"/>
            <a:ext cx="423863" cy="952500"/>
          </a:xfrm>
          <a:prstGeom prst="rect">
            <a:avLst/>
          </a:prstGeom>
          <a:noFill/>
          <a:extLst>
            <a:ext uri="{909E8E84-426E-40DD-AFC4-6F175D3DCCD1}">
              <a14:hiddenFill xmlns:a14="http://schemas.microsoft.com/office/drawing/2010/main" xmlns="">
                <a:solidFill>
                  <a:srgbClr val="FFFFFF"/>
                </a:solidFill>
              </a14:hiddenFill>
            </a:ext>
          </a:extLst>
        </p:spPr>
      </p:pic>
      <p:pic>
        <p:nvPicPr>
          <p:cNvPr id="92" name="Picture 22" descr="丸いおにぎりのイラスト"/>
          <p:cNvPicPr>
            <a:picLocks noChangeAspect="1" noChangeArrowheads="1"/>
          </p:cNvPicPr>
          <p:nvPr/>
        </p:nvPicPr>
        <p:blipFill>
          <a:blip r:embed="rId15">
            <a:extLst>
              <a:ext uri="{BEBA8EAE-BF5A-486C-A8C5-ECC9F3942E4B}">
                <a14:imgProps xmlns:a14="http://schemas.microsoft.com/office/drawing/2010/main" xmlns="">
                  <a14:imgLayer r:embed="rId16">
                    <a14:imgEffect>
                      <a14:sharpenSoften amount="100000"/>
                    </a14:imgEffect>
                  </a14:imgLayer>
                </a14:imgProps>
              </a:ext>
              <a:ext uri="{28A0092B-C50C-407E-A947-70E740481C1C}">
                <a14:useLocalDpi xmlns:a14="http://schemas.microsoft.com/office/drawing/2010/main" xmlns="" val="0"/>
              </a:ext>
            </a:extLst>
          </a:blip>
          <a:srcRect/>
          <a:stretch>
            <a:fillRect/>
          </a:stretch>
        </p:blipFill>
        <p:spPr bwMode="auto">
          <a:xfrm>
            <a:off x="695654" y="2713586"/>
            <a:ext cx="571500" cy="535781"/>
          </a:xfrm>
          <a:prstGeom prst="rect">
            <a:avLst/>
          </a:prstGeom>
          <a:noFill/>
          <a:extLst>
            <a:ext uri="{909E8E84-426E-40DD-AFC4-6F175D3DCCD1}">
              <a14:hiddenFill xmlns:a14="http://schemas.microsoft.com/office/drawing/2010/main" xmlns="">
                <a:solidFill>
                  <a:srgbClr val="FFFFFF"/>
                </a:solidFill>
              </a14:hiddenFill>
            </a:ext>
          </a:extLst>
        </p:spPr>
      </p:pic>
      <p:pic>
        <p:nvPicPr>
          <p:cNvPr id="93" name="図 92"/>
          <p:cNvPicPr>
            <a:picLocks noChangeAspect="1"/>
          </p:cNvPicPr>
          <p:nvPr/>
        </p:nvPicPr>
        <p:blipFill>
          <a:blip r:embed="rId17" cstate="email">
            <a:extLst>
              <a:ext uri="{28A0092B-C50C-407E-A947-70E740481C1C}">
                <a14:useLocalDpi xmlns:a14="http://schemas.microsoft.com/office/drawing/2010/main" xmlns="" val="0"/>
              </a:ext>
            </a:extLst>
          </a:blip>
          <a:stretch>
            <a:fillRect/>
          </a:stretch>
        </p:blipFill>
        <p:spPr>
          <a:xfrm flipH="1">
            <a:off x="755624" y="4734145"/>
            <a:ext cx="1006792" cy="760095"/>
          </a:xfrm>
          <a:prstGeom prst="rect">
            <a:avLst/>
          </a:prstGeom>
        </p:spPr>
      </p:pic>
      <p:pic>
        <p:nvPicPr>
          <p:cNvPr id="94" name="図 93"/>
          <p:cNvPicPr>
            <a:picLocks noChangeAspect="1"/>
          </p:cNvPicPr>
          <p:nvPr/>
        </p:nvPicPr>
        <p:blipFill>
          <a:blip r:embed="rId17" cstate="email">
            <a:extLst>
              <a:ext uri="{28A0092B-C50C-407E-A947-70E740481C1C}">
                <a14:useLocalDpi xmlns:a14="http://schemas.microsoft.com/office/drawing/2010/main" xmlns="" val="0"/>
              </a:ext>
            </a:extLst>
          </a:blip>
          <a:stretch>
            <a:fillRect/>
          </a:stretch>
        </p:blipFill>
        <p:spPr>
          <a:xfrm flipH="1">
            <a:off x="200345" y="4740978"/>
            <a:ext cx="1006792" cy="760095"/>
          </a:xfrm>
          <a:prstGeom prst="rect">
            <a:avLst/>
          </a:prstGeom>
        </p:spPr>
      </p:pic>
      <p:sp>
        <p:nvSpPr>
          <p:cNvPr id="95" name="テキスト ボックス 94"/>
          <p:cNvSpPr txBox="1"/>
          <p:nvPr/>
        </p:nvSpPr>
        <p:spPr>
          <a:xfrm>
            <a:off x="96849" y="1853825"/>
            <a:ext cx="2398751" cy="584775"/>
          </a:xfrm>
          <a:prstGeom prst="rect">
            <a:avLst/>
          </a:prstGeom>
          <a:noFill/>
        </p:spPr>
        <p:txBody>
          <a:bodyPr wrap="square" rtlCol="0">
            <a:spAutoFit/>
          </a:bodyPr>
          <a:lstStyle/>
          <a:p>
            <a:pPr algn="ctr"/>
            <a:r>
              <a:rPr lang="en-US" altLang="ja-JP" sz="1600" dirty="0">
                <a:solidFill>
                  <a:schemeClr val="tx1">
                    <a:lumMod val="65000"/>
                    <a:lumOff val="35000"/>
                  </a:schemeClr>
                </a:solidFill>
                <a:latin typeface="+mn-lt"/>
                <a:ea typeface="+mn-ea"/>
              </a:rPr>
              <a:t>Provide evacuation center, food and energy</a:t>
            </a:r>
            <a:endParaRPr kumimoji="1" lang="ja-JP" altLang="en-US" sz="1600" dirty="0">
              <a:solidFill>
                <a:schemeClr val="tx1">
                  <a:lumMod val="65000"/>
                  <a:lumOff val="35000"/>
                </a:schemeClr>
              </a:solidFill>
              <a:latin typeface="+mn-lt"/>
              <a:ea typeface="+mn-ea"/>
            </a:endParaRPr>
          </a:p>
        </p:txBody>
      </p:sp>
      <p:sp>
        <p:nvSpPr>
          <p:cNvPr id="96" name="テキスト ボックス 95"/>
          <p:cNvSpPr txBox="1"/>
          <p:nvPr/>
        </p:nvSpPr>
        <p:spPr>
          <a:xfrm>
            <a:off x="65330" y="5589240"/>
            <a:ext cx="2398751" cy="584775"/>
          </a:xfrm>
          <a:prstGeom prst="rect">
            <a:avLst/>
          </a:prstGeom>
          <a:noFill/>
        </p:spPr>
        <p:txBody>
          <a:bodyPr wrap="square" rtlCol="0">
            <a:spAutoFit/>
          </a:bodyPr>
          <a:lstStyle/>
          <a:p>
            <a:pPr algn="ctr"/>
            <a:r>
              <a:rPr lang="en-US" altLang="ja-JP" sz="1600" dirty="0">
                <a:solidFill>
                  <a:schemeClr val="tx1">
                    <a:lumMod val="65000"/>
                    <a:lumOff val="35000"/>
                  </a:schemeClr>
                </a:solidFill>
                <a:latin typeface="+mn-lt"/>
                <a:ea typeface="+mn-ea"/>
              </a:rPr>
              <a:t>Deploy temporary trailer houses in parking lot</a:t>
            </a:r>
            <a:endParaRPr kumimoji="1" lang="ja-JP" altLang="en-US" sz="1600" dirty="0">
              <a:solidFill>
                <a:schemeClr val="tx1">
                  <a:lumMod val="65000"/>
                  <a:lumOff val="35000"/>
                </a:schemeClr>
              </a:solidFill>
              <a:latin typeface="+mn-lt"/>
              <a:ea typeface="+mn-ea"/>
            </a:endParaRPr>
          </a:p>
        </p:txBody>
      </p:sp>
      <p:pic>
        <p:nvPicPr>
          <p:cNvPr id="8" name="Picture 2" descr="交通標識のSTOPのアイコン素材"/>
          <p:cNvPicPr>
            <a:picLocks noChangeAspect="1" noChangeArrowheads="1"/>
          </p:cNvPicPr>
          <p:nvPr/>
        </p:nvPicPr>
        <p:blipFill>
          <a:blip r:embed="rId18">
            <a:extLst>
              <a:ext uri="{28A0092B-C50C-407E-A947-70E740481C1C}">
                <a14:useLocalDpi xmlns:a14="http://schemas.microsoft.com/office/drawing/2010/main" xmlns="" val="0"/>
              </a:ext>
            </a:extLst>
          </a:blip>
          <a:srcRect/>
          <a:stretch>
            <a:fillRect/>
          </a:stretch>
        </p:blipFill>
        <p:spPr bwMode="auto">
          <a:xfrm>
            <a:off x="7305392" y="1929537"/>
            <a:ext cx="734378" cy="734378"/>
          </a:xfrm>
          <a:prstGeom prst="rect">
            <a:avLst/>
          </a:prstGeom>
          <a:noFill/>
          <a:extLst>
            <a:ext uri="{909E8E84-426E-40DD-AFC4-6F175D3DCCD1}">
              <a14:hiddenFill xmlns:a14="http://schemas.microsoft.com/office/drawing/2010/main" xmlns="">
                <a:solidFill>
                  <a:srgbClr val="FFFFFF"/>
                </a:solidFill>
              </a14:hiddenFill>
            </a:ext>
          </a:extLst>
        </p:spPr>
      </p:pic>
      <p:sp>
        <p:nvSpPr>
          <p:cNvPr id="98" name="テキスト ボックス 97"/>
          <p:cNvSpPr txBox="1"/>
          <p:nvPr/>
        </p:nvSpPr>
        <p:spPr>
          <a:xfrm>
            <a:off x="8555451" y="2034135"/>
            <a:ext cx="2986154" cy="584775"/>
          </a:xfrm>
          <a:prstGeom prst="rect">
            <a:avLst/>
          </a:prstGeom>
          <a:noFill/>
        </p:spPr>
        <p:txBody>
          <a:bodyPr wrap="square" rtlCol="0">
            <a:spAutoFit/>
          </a:bodyPr>
          <a:lstStyle/>
          <a:p>
            <a:pPr algn="ctr"/>
            <a:r>
              <a:rPr lang="en-US" altLang="ja-JP" sz="1600" dirty="0">
                <a:solidFill>
                  <a:schemeClr val="tx1">
                    <a:lumMod val="65000"/>
                    <a:lumOff val="35000"/>
                  </a:schemeClr>
                </a:solidFill>
                <a:latin typeface="+mn-lt"/>
                <a:ea typeface="+mn-ea"/>
              </a:rPr>
              <a:t>Electricity can be self-sufficient even if the system power stops</a:t>
            </a:r>
            <a:endParaRPr kumimoji="1" lang="ja-JP" altLang="en-US" sz="1600" dirty="0">
              <a:solidFill>
                <a:schemeClr val="tx1">
                  <a:lumMod val="65000"/>
                  <a:lumOff val="35000"/>
                </a:schemeClr>
              </a:solidFill>
              <a:latin typeface="+mn-lt"/>
              <a:ea typeface="+mn-ea"/>
            </a:endParaRPr>
          </a:p>
        </p:txBody>
      </p:sp>
      <p:sp>
        <p:nvSpPr>
          <p:cNvPr id="101" name="テキスト ボックス 100"/>
          <p:cNvSpPr txBox="1"/>
          <p:nvPr/>
        </p:nvSpPr>
        <p:spPr>
          <a:xfrm>
            <a:off x="3293970" y="3654025"/>
            <a:ext cx="1226855" cy="830997"/>
          </a:xfrm>
          <a:prstGeom prst="rect">
            <a:avLst/>
          </a:prstGeom>
          <a:noFill/>
        </p:spPr>
        <p:txBody>
          <a:bodyPr wrap="square" rtlCol="0">
            <a:spAutoFit/>
          </a:bodyPr>
          <a:lstStyle/>
          <a:p>
            <a:pPr algn="ctr"/>
            <a:r>
              <a:rPr kumimoji="1" lang="en-US" altLang="ja-JP" sz="2400" dirty="0" smtClean="0">
                <a:solidFill>
                  <a:schemeClr val="bg1"/>
                </a:solidFill>
                <a:effectLst>
                  <a:glow rad="101600">
                    <a:schemeClr val="tx1"/>
                  </a:glow>
                  <a:outerShdw blurRad="38100" dist="38100" dir="2700000" algn="tl">
                    <a:srgbClr val="000000">
                      <a:alpha val="43137"/>
                    </a:srgbClr>
                  </a:outerShdw>
                </a:effectLst>
                <a:latin typeface="+mn-lt"/>
                <a:ea typeface="+mn-ea"/>
              </a:rPr>
              <a:t>Data</a:t>
            </a:r>
            <a:br>
              <a:rPr kumimoji="1" lang="en-US" altLang="ja-JP" sz="2400" dirty="0" smtClean="0">
                <a:solidFill>
                  <a:schemeClr val="bg1"/>
                </a:solidFill>
                <a:effectLst>
                  <a:glow rad="101600">
                    <a:schemeClr val="tx1"/>
                  </a:glow>
                  <a:outerShdw blurRad="38100" dist="38100" dir="2700000" algn="tl">
                    <a:srgbClr val="000000">
                      <a:alpha val="43137"/>
                    </a:srgbClr>
                  </a:outerShdw>
                </a:effectLst>
                <a:latin typeface="+mn-lt"/>
                <a:ea typeface="+mn-ea"/>
              </a:rPr>
            </a:br>
            <a:r>
              <a:rPr kumimoji="1" lang="en-US" altLang="ja-JP" sz="2400" dirty="0" smtClean="0">
                <a:solidFill>
                  <a:schemeClr val="bg1"/>
                </a:solidFill>
                <a:effectLst>
                  <a:glow rad="101600">
                    <a:schemeClr val="tx1"/>
                  </a:glow>
                  <a:outerShdw blurRad="38100" dist="38100" dir="2700000" algn="tl">
                    <a:srgbClr val="000000">
                      <a:alpha val="43137"/>
                    </a:srgbClr>
                  </a:outerShdw>
                </a:effectLst>
                <a:latin typeface="+mn-lt"/>
                <a:ea typeface="+mn-ea"/>
              </a:rPr>
              <a:t>Center</a:t>
            </a:r>
            <a:endParaRPr kumimoji="1" lang="ja-JP" altLang="en-US" sz="2400" dirty="0">
              <a:solidFill>
                <a:schemeClr val="bg1"/>
              </a:solidFill>
              <a:effectLst>
                <a:glow rad="101600">
                  <a:schemeClr val="tx1"/>
                </a:glow>
                <a:outerShdw blurRad="38100" dist="38100" dir="2700000" algn="tl">
                  <a:srgbClr val="000000">
                    <a:alpha val="43137"/>
                  </a:srgbClr>
                </a:outerShdw>
              </a:effectLst>
              <a:latin typeface="+mn-lt"/>
              <a:ea typeface="+mn-ea"/>
            </a:endParaRPr>
          </a:p>
        </p:txBody>
      </p:sp>
      <p:sp>
        <p:nvSpPr>
          <p:cNvPr id="102" name="テキスト ボックス 101"/>
          <p:cNvSpPr txBox="1"/>
          <p:nvPr/>
        </p:nvSpPr>
        <p:spPr>
          <a:xfrm>
            <a:off x="2540605" y="1673805"/>
            <a:ext cx="2782688" cy="584775"/>
          </a:xfrm>
          <a:prstGeom prst="rect">
            <a:avLst/>
          </a:prstGeom>
          <a:noFill/>
        </p:spPr>
        <p:txBody>
          <a:bodyPr wrap="square" rtlCol="0">
            <a:spAutoFit/>
          </a:bodyPr>
          <a:lstStyle/>
          <a:p>
            <a:pPr algn="ctr"/>
            <a:r>
              <a:rPr lang="en-US" altLang="ja-JP" sz="1600" dirty="0">
                <a:solidFill>
                  <a:schemeClr val="tx1">
                    <a:lumMod val="65000"/>
                    <a:lumOff val="35000"/>
                  </a:schemeClr>
                </a:solidFill>
                <a:latin typeface="+mn-lt"/>
                <a:ea typeface="+mn-ea"/>
              </a:rPr>
              <a:t>Provide a data center function as a shelter of data</a:t>
            </a:r>
            <a:endParaRPr kumimoji="1" lang="ja-JP" altLang="en-US" sz="1600" dirty="0">
              <a:solidFill>
                <a:schemeClr val="tx1">
                  <a:lumMod val="65000"/>
                  <a:lumOff val="35000"/>
                </a:schemeClr>
              </a:solidFill>
              <a:latin typeface="+mn-lt"/>
              <a:ea typeface="+mn-ea"/>
            </a:endParaRPr>
          </a:p>
        </p:txBody>
      </p:sp>
      <p:sp>
        <p:nvSpPr>
          <p:cNvPr id="103" name="正方形/長方形 102"/>
          <p:cNvSpPr/>
          <p:nvPr/>
        </p:nvSpPr>
        <p:spPr>
          <a:xfrm>
            <a:off x="95625" y="6166330"/>
            <a:ext cx="1443024" cy="215444"/>
          </a:xfrm>
          <a:prstGeom prst="rect">
            <a:avLst/>
          </a:prstGeom>
        </p:spPr>
        <p:txBody>
          <a:bodyPr wrap="none">
            <a:spAutoFit/>
          </a:bodyPr>
          <a:lstStyle/>
          <a:p>
            <a:r>
              <a:rPr lang="en-US" altLang="ja-JP" sz="800" dirty="0">
                <a:solidFill>
                  <a:schemeClr val="bg1">
                    <a:lumMod val="50000"/>
                  </a:schemeClr>
                </a:solidFill>
              </a:rPr>
              <a:t>http://ev.nissan.co.jp/LEAF/</a:t>
            </a:r>
            <a:endParaRPr lang="ja-JP" altLang="en-US" sz="800" dirty="0">
              <a:solidFill>
                <a:schemeClr val="bg1">
                  <a:lumMod val="50000"/>
                </a:schemeClr>
              </a:solidFill>
            </a:endParaRPr>
          </a:p>
        </p:txBody>
      </p:sp>
      <p:sp>
        <p:nvSpPr>
          <p:cNvPr id="71" name="フローチャート: 処理 70"/>
          <p:cNvSpPr/>
          <p:nvPr/>
        </p:nvSpPr>
        <p:spPr>
          <a:xfrm>
            <a:off x="7666440" y="2933946"/>
            <a:ext cx="468688" cy="270030"/>
          </a:xfrm>
          <a:prstGeom prst="flowChartProcess">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kumimoji="1" lang="en-US" altLang="ja-JP" sz="1200" dirty="0" smtClean="0">
                <a:effectLst>
                  <a:outerShdw blurRad="38100" dist="38100" dir="2700000" algn="tl">
                    <a:srgbClr val="000000">
                      <a:alpha val="43137"/>
                    </a:srgbClr>
                  </a:outerShdw>
                </a:effectLst>
              </a:rPr>
              <a:t>DC</a:t>
            </a:r>
            <a:endParaRPr kumimoji="1" lang="ja-JP" altLang="en-US" sz="1200" dirty="0">
              <a:effectLst>
                <a:outerShdw blurRad="38100" dist="38100" dir="2700000" algn="tl">
                  <a:srgbClr val="000000">
                    <a:alpha val="43137"/>
                  </a:srgbClr>
                </a:outerShdw>
              </a:effectLst>
            </a:endParaRPr>
          </a:p>
        </p:txBody>
      </p:sp>
      <p:sp>
        <p:nvSpPr>
          <p:cNvPr id="76" name="ホームベース 75"/>
          <p:cNvSpPr/>
          <p:nvPr/>
        </p:nvSpPr>
        <p:spPr>
          <a:xfrm>
            <a:off x="7242757" y="2933945"/>
            <a:ext cx="495055" cy="270031"/>
          </a:xfrm>
          <a:prstGeom prst="homePlate">
            <a:avLst>
              <a:gd name="adj" fmla="val 3053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smtClean="0">
                <a:effectLst>
                  <a:outerShdw blurRad="38100" dist="38100" dir="2700000" algn="tl">
                    <a:srgbClr val="000000">
                      <a:alpha val="43137"/>
                    </a:srgbClr>
                  </a:outerShdw>
                </a:effectLst>
              </a:rPr>
              <a:t>AC</a:t>
            </a:r>
            <a:endParaRPr kumimoji="1" lang="ja-JP" altLang="en-US" sz="1200" dirty="0">
              <a:effectLst>
                <a:outerShdw blurRad="38100" dist="38100" dir="2700000" algn="tl">
                  <a:srgbClr val="000000">
                    <a:alpha val="43137"/>
                  </a:srgbClr>
                </a:outerShdw>
              </a:effectLst>
            </a:endParaRPr>
          </a:p>
        </p:txBody>
      </p:sp>
      <p:sp>
        <p:nvSpPr>
          <p:cNvPr id="77" name="角丸四角形 76"/>
          <p:cNvSpPr/>
          <p:nvPr/>
        </p:nvSpPr>
        <p:spPr>
          <a:xfrm>
            <a:off x="9606391" y="2720658"/>
            <a:ext cx="2267393" cy="1203397"/>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5" name="角丸四角形 84"/>
          <p:cNvSpPr/>
          <p:nvPr/>
        </p:nvSpPr>
        <p:spPr>
          <a:xfrm>
            <a:off x="9606391" y="4097801"/>
            <a:ext cx="2267393" cy="2031499"/>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1" name="図 90"/>
          <p:cNvPicPr>
            <a:picLocks noChangeAspect="1"/>
          </p:cNvPicPr>
          <p:nvPr/>
        </p:nvPicPr>
        <p:blipFill>
          <a:blip r:embed="rId17" cstate="email">
            <a:extLst>
              <a:ext uri="{28A0092B-C50C-407E-A947-70E740481C1C}">
                <a14:useLocalDpi xmlns:a14="http://schemas.microsoft.com/office/drawing/2010/main" xmlns="" val="0"/>
              </a:ext>
            </a:extLst>
          </a:blip>
          <a:stretch>
            <a:fillRect/>
          </a:stretch>
        </p:blipFill>
        <p:spPr>
          <a:xfrm flipH="1">
            <a:off x="10866530" y="4239090"/>
            <a:ext cx="719138" cy="542925"/>
          </a:xfrm>
          <a:prstGeom prst="rect">
            <a:avLst/>
          </a:prstGeom>
        </p:spPr>
      </p:pic>
      <p:pic>
        <p:nvPicPr>
          <p:cNvPr id="97" name="Picture 4" descr="ビルの町並み・オフィス街のイラスト"/>
          <p:cNvPicPr>
            <a:picLocks noChangeAspect="1" noChangeArrowheads="1"/>
          </p:cNvPicPr>
          <p:nvPr/>
        </p:nvPicPr>
        <p:blipFill>
          <a:blip r:embed="rId19">
            <a:extLst>
              <a:ext uri="{28A0092B-C50C-407E-A947-70E740481C1C}">
                <a14:useLocalDpi xmlns:a14="http://schemas.microsoft.com/office/drawing/2010/main" xmlns="" val="0"/>
              </a:ext>
            </a:extLst>
          </a:blip>
          <a:srcRect/>
          <a:stretch>
            <a:fillRect/>
          </a:stretch>
        </p:blipFill>
        <p:spPr bwMode="auto">
          <a:xfrm>
            <a:off x="10769125" y="2912900"/>
            <a:ext cx="952500" cy="850106"/>
          </a:xfrm>
          <a:prstGeom prst="rect">
            <a:avLst/>
          </a:prstGeom>
          <a:noFill/>
          <a:extLst>
            <a:ext uri="{909E8E84-426E-40DD-AFC4-6F175D3DCCD1}">
              <a14:hiddenFill xmlns:a14="http://schemas.microsoft.com/office/drawing/2010/main" xmlns="">
                <a:solidFill>
                  <a:srgbClr val="FFFFFF"/>
                </a:solidFill>
              </a14:hiddenFill>
            </a:ext>
          </a:extLst>
        </p:spPr>
      </p:pic>
      <p:pic>
        <p:nvPicPr>
          <p:cNvPr id="99" name="図 98"/>
          <p:cNvPicPr>
            <a:picLocks noChangeAspect="1"/>
          </p:cNvPicPr>
          <p:nvPr/>
        </p:nvPicPr>
        <p:blipFill>
          <a:blip r:embed="rId17" cstate="email">
            <a:extLst>
              <a:ext uri="{28A0092B-C50C-407E-A947-70E740481C1C}">
                <a14:useLocalDpi xmlns:a14="http://schemas.microsoft.com/office/drawing/2010/main" xmlns="" val="0"/>
              </a:ext>
            </a:extLst>
          </a:blip>
          <a:stretch>
            <a:fillRect/>
          </a:stretch>
        </p:blipFill>
        <p:spPr>
          <a:xfrm flipH="1">
            <a:off x="10866530" y="4823317"/>
            <a:ext cx="719138" cy="542925"/>
          </a:xfrm>
          <a:prstGeom prst="rect">
            <a:avLst/>
          </a:prstGeom>
        </p:spPr>
      </p:pic>
      <p:pic>
        <p:nvPicPr>
          <p:cNvPr id="100" name="図 99"/>
          <p:cNvPicPr>
            <a:picLocks noChangeAspect="1"/>
          </p:cNvPicPr>
          <p:nvPr/>
        </p:nvPicPr>
        <p:blipFill>
          <a:blip r:embed="rId17" cstate="email">
            <a:extLst>
              <a:ext uri="{28A0092B-C50C-407E-A947-70E740481C1C}">
                <a14:useLocalDpi xmlns:a14="http://schemas.microsoft.com/office/drawing/2010/main" xmlns="" val="0"/>
              </a:ext>
            </a:extLst>
          </a:blip>
          <a:stretch>
            <a:fillRect/>
          </a:stretch>
        </p:blipFill>
        <p:spPr>
          <a:xfrm flipH="1">
            <a:off x="10866530" y="5425438"/>
            <a:ext cx="719138" cy="542925"/>
          </a:xfrm>
          <a:prstGeom prst="rect">
            <a:avLst/>
          </a:prstGeom>
        </p:spPr>
      </p:pic>
      <p:sp>
        <p:nvSpPr>
          <p:cNvPr id="104" name="フローチャート: 処理 103"/>
          <p:cNvSpPr/>
          <p:nvPr/>
        </p:nvSpPr>
        <p:spPr>
          <a:xfrm>
            <a:off x="10217822" y="3248980"/>
            <a:ext cx="468688" cy="27003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smtClean="0">
                <a:effectLst>
                  <a:outerShdw blurRad="38100" dist="38100" dir="2700000" algn="tl">
                    <a:srgbClr val="000000">
                      <a:alpha val="43137"/>
                    </a:srgbClr>
                  </a:outerShdw>
                </a:effectLst>
              </a:rPr>
              <a:t>AC</a:t>
            </a:r>
            <a:endParaRPr kumimoji="1" lang="ja-JP" altLang="en-US" sz="1200" dirty="0">
              <a:effectLst>
                <a:outerShdw blurRad="38100" dist="38100" dir="2700000" algn="tl">
                  <a:srgbClr val="000000">
                    <a:alpha val="43137"/>
                  </a:srgbClr>
                </a:outerShdw>
              </a:effectLst>
            </a:endParaRPr>
          </a:p>
        </p:txBody>
      </p:sp>
      <p:sp>
        <p:nvSpPr>
          <p:cNvPr id="105" name="ホームベース 104"/>
          <p:cNvSpPr/>
          <p:nvPr/>
        </p:nvSpPr>
        <p:spPr>
          <a:xfrm>
            <a:off x="9794139" y="3248979"/>
            <a:ext cx="495055" cy="270031"/>
          </a:xfrm>
          <a:prstGeom prst="homePlate">
            <a:avLst>
              <a:gd name="adj" fmla="val 30538"/>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kumimoji="1" lang="en-US" altLang="ja-JP" sz="1200" dirty="0" smtClean="0">
                <a:effectLst>
                  <a:outerShdw blurRad="38100" dist="38100" dir="2700000" algn="tl">
                    <a:srgbClr val="000000">
                      <a:alpha val="43137"/>
                    </a:srgbClr>
                  </a:outerShdw>
                </a:effectLst>
              </a:rPr>
              <a:t>DC</a:t>
            </a:r>
            <a:endParaRPr kumimoji="1" lang="ja-JP" altLang="en-US" sz="1200" dirty="0">
              <a:effectLst>
                <a:outerShdw blurRad="38100" dist="38100" dir="2700000" algn="tl">
                  <a:srgbClr val="000000">
                    <a:alpha val="43137"/>
                  </a:srgbClr>
                </a:outerShdw>
              </a:effectLst>
            </a:endParaRPr>
          </a:p>
        </p:txBody>
      </p:sp>
      <p:sp>
        <p:nvSpPr>
          <p:cNvPr id="106" name="フローチャート: 処理 105"/>
          <p:cNvSpPr/>
          <p:nvPr/>
        </p:nvSpPr>
        <p:spPr>
          <a:xfrm>
            <a:off x="10217822" y="4419110"/>
            <a:ext cx="468688" cy="27003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smtClean="0">
                <a:effectLst>
                  <a:outerShdw blurRad="38100" dist="38100" dir="2700000" algn="tl">
                    <a:srgbClr val="000000">
                      <a:alpha val="43137"/>
                    </a:srgbClr>
                  </a:outerShdw>
                </a:effectLst>
              </a:rPr>
              <a:t>AC</a:t>
            </a:r>
            <a:endParaRPr kumimoji="1" lang="ja-JP" altLang="en-US" sz="1200" dirty="0">
              <a:effectLst>
                <a:outerShdw blurRad="38100" dist="38100" dir="2700000" algn="tl">
                  <a:srgbClr val="000000">
                    <a:alpha val="43137"/>
                  </a:srgbClr>
                </a:outerShdw>
              </a:effectLst>
            </a:endParaRPr>
          </a:p>
        </p:txBody>
      </p:sp>
      <p:sp>
        <p:nvSpPr>
          <p:cNvPr id="107" name="ホームベース 106"/>
          <p:cNvSpPr/>
          <p:nvPr/>
        </p:nvSpPr>
        <p:spPr>
          <a:xfrm>
            <a:off x="9794139" y="4419109"/>
            <a:ext cx="495055" cy="270031"/>
          </a:xfrm>
          <a:prstGeom prst="homePlate">
            <a:avLst>
              <a:gd name="adj" fmla="val 30538"/>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kumimoji="1" lang="en-US" altLang="ja-JP" sz="1200" dirty="0" smtClean="0">
                <a:effectLst>
                  <a:outerShdw blurRad="38100" dist="38100" dir="2700000" algn="tl">
                    <a:srgbClr val="000000">
                      <a:alpha val="43137"/>
                    </a:srgbClr>
                  </a:outerShdw>
                </a:effectLst>
              </a:rPr>
              <a:t>DC</a:t>
            </a:r>
            <a:endParaRPr kumimoji="1" lang="ja-JP" altLang="en-US" sz="1200" dirty="0">
              <a:effectLst>
                <a:outerShdw blurRad="38100" dist="38100" dir="2700000" algn="tl">
                  <a:srgbClr val="000000">
                    <a:alpha val="43137"/>
                  </a:srgbClr>
                </a:outerShdw>
              </a:effectLst>
            </a:endParaRPr>
          </a:p>
        </p:txBody>
      </p:sp>
      <p:sp>
        <p:nvSpPr>
          <p:cNvPr id="108" name="フローチャート: 処理 107"/>
          <p:cNvSpPr/>
          <p:nvPr/>
        </p:nvSpPr>
        <p:spPr>
          <a:xfrm>
            <a:off x="10217822" y="4996590"/>
            <a:ext cx="468688" cy="27003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smtClean="0">
                <a:effectLst>
                  <a:outerShdw blurRad="38100" dist="38100" dir="2700000" algn="tl">
                    <a:srgbClr val="000000">
                      <a:alpha val="43137"/>
                    </a:srgbClr>
                  </a:outerShdw>
                </a:effectLst>
              </a:rPr>
              <a:t>AC</a:t>
            </a:r>
            <a:endParaRPr kumimoji="1" lang="ja-JP" altLang="en-US" sz="1200" dirty="0">
              <a:effectLst>
                <a:outerShdw blurRad="38100" dist="38100" dir="2700000" algn="tl">
                  <a:srgbClr val="000000">
                    <a:alpha val="43137"/>
                  </a:srgbClr>
                </a:outerShdw>
              </a:effectLst>
            </a:endParaRPr>
          </a:p>
        </p:txBody>
      </p:sp>
      <p:sp>
        <p:nvSpPr>
          <p:cNvPr id="109" name="ホームベース 108"/>
          <p:cNvSpPr/>
          <p:nvPr/>
        </p:nvSpPr>
        <p:spPr>
          <a:xfrm>
            <a:off x="9794139" y="4996589"/>
            <a:ext cx="495055" cy="270031"/>
          </a:xfrm>
          <a:prstGeom prst="homePlate">
            <a:avLst>
              <a:gd name="adj" fmla="val 30538"/>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kumimoji="1" lang="en-US" altLang="ja-JP" sz="1200" dirty="0" smtClean="0">
                <a:effectLst>
                  <a:outerShdw blurRad="38100" dist="38100" dir="2700000" algn="tl">
                    <a:srgbClr val="000000">
                      <a:alpha val="43137"/>
                    </a:srgbClr>
                  </a:outerShdw>
                </a:effectLst>
              </a:rPr>
              <a:t>DC</a:t>
            </a:r>
            <a:endParaRPr kumimoji="1" lang="ja-JP" altLang="en-US" sz="1200" dirty="0">
              <a:effectLst>
                <a:outerShdw blurRad="38100" dist="38100" dir="2700000" algn="tl">
                  <a:srgbClr val="000000">
                    <a:alpha val="43137"/>
                  </a:srgbClr>
                </a:outerShdw>
              </a:effectLst>
            </a:endParaRPr>
          </a:p>
        </p:txBody>
      </p:sp>
      <p:sp>
        <p:nvSpPr>
          <p:cNvPr id="110" name="フローチャート: 処理 109"/>
          <p:cNvSpPr/>
          <p:nvPr/>
        </p:nvSpPr>
        <p:spPr>
          <a:xfrm>
            <a:off x="10217822" y="5589240"/>
            <a:ext cx="468688" cy="27003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smtClean="0">
                <a:effectLst>
                  <a:outerShdw blurRad="38100" dist="38100" dir="2700000" algn="tl">
                    <a:srgbClr val="000000">
                      <a:alpha val="43137"/>
                    </a:srgbClr>
                  </a:outerShdw>
                </a:effectLst>
              </a:rPr>
              <a:t>AC</a:t>
            </a:r>
            <a:endParaRPr kumimoji="1" lang="ja-JP" altLang="en-US" sz="1200" dirty="0">
              <a:effectLst>
                <a:outerShdw blurRad="38100" dist="38100" dir="2700000" algn="tl">
                  <a:srgbClr val="000000">
                    <a:alpha val="43137"/>
                  </a:srgbClr>
                </a:outerShdw>
              </a:effectLst>
            </a:endParaRPr>
          </a:p>
        </p:txBody>
      </p:sp>
      <p:sp>
        <p:nvSpPr>
          <p:cNvPr id="111" name="ホームベース 110"/>
          <p:cNvSpPr/>
          <p:nvPr/>
        </p:nvSpPr>
        <p:spPr>
          <a:xfrm>
            <a:off x="9794139" y="5589239"/>
            <a:ext cx="495055" cy="270031"/>
          </a:xfrm>
          <a:prstGeom prst="homePlate">
            <a:avLst>
              <a:gd name="adj" fmla="val 30538"/>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kumimoji="1" lang="en-US" altLang="ja-JP" sz="1200" dirty="0" smtClean="0">
                <a:effectLst>
                  <a:outerShdw blurRad="38100" dist="38100" dir="2700000" algn="tl">
                    <a:srgbClr val="000000">
                      <a:alpha val="43137"/>
                    </a:srgbClr>
                  </a:outerShdw>
                </a:effectLst>
              </a:rPr>
              <a:t>DC</a:t>
            </a:r>
            <a:endParaRPr kumimoji="1" lang="ja-JP" altLang="en-US" sz="1200" dirty="0">
              <a:effectLst>
                <a:outerShdw blurRad="38100" dist="38100" dir="2700000" algn="tl">
                  <a:srgbClr val="000000">
                    <a:alpha val="43137"/>
                  </a:srgbClr>
                </a:outerShdw>
              </a:effectLst>
            </a:endParaRPr>
          </a:p>
        </p:txBody>
      </p:sp>
      <p:pic>
        <p:nvPicPr>
          <p:cNvPr id="112" name="Picture 12" descr="電力のマーク"/>
          <p:cNvPicPr>
            <a:picLocks noChangeAspect="1" noChangeArrowheads="1"/>
          </p:cNvPicPr>
          <p:nvPr/>
        </p:nvPicPr>
        <p:blipFill>
          <a:blip r:embed="rId6">
            <a:duotone>
              <a:prstClr val="black"/>
              <a:schemeClr val="accent1">
                <a:tint val="45000"/>
                <a:satMod val="400000"/>
              </a:schemeClr>
            </a:duotone>
            <a:extLst>
              <a:ext uri="{28A0092B-C50C-407E-A947-70E740481C1C}">
                <a14:useLocalDpi xmlns:a14="http://schemas.microsoft.com/office/drawing/2010/main" xmlns="" val="0"/>
              </a:ext>
            </a:extLst>
          </a:blip>
          <a:srcRect/>
          <a:stretch>
            <a:fillRect/>
          </a:stretch>
        </p:blipFill>
        <p:spPr bwMode="auto">
          <a:xfrm>
            <a:off x="10735694" y="4236304"/>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113" name="Picture 12" descr="電力のマーク"/>
          <p:cNvPicPr>
            <a:picLocks noChangeAspect="1" noChangeArrowheads="1"/>
          </p:cNvPicPr>
          <p:nvPr/>
        </p:nvPicPr>
        <p:blipFill>
          <a:blip r:embed="rId6">
            <a:duotone>
              <a:prstClr val="black"/>
              <a:schemeClr val="accent1">
                <a:tint val="45000"/>
                <a:satMod val="400000"/>
              </a:schemeClr>
            </a:duotone>
            <a:extLst>
              <a:ext uri="{28A0092B-C50C-407E-A947-70E740481C1C}">
                <a14:useLocalDpi xmlns:a14="http://schemas.microsoft.com/office/drawing/2010/main" xmlns="" val="0"/>
              </a:ext>
            </a:extLst>
          </a:blip>
          <a:srcRect/>
          <a:stretch>
            <a:fillRect/>
          </a:stretch>
        </p:blipFill>
        <p:spPr bwMode="auto">
          <a:xfrm>
            <a:off x="10735694" y="4824155"/>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114" name="Picture 12" descr="電力のマーク"/>
          <p:cNvPicPr>
            <a:picLocks noChangeAspect="1" noChangeArrowheads="1"/>
          </p:cNvPicPr>
          <p:nvPr/>
        </p:nvPicPr>
        <p:blipFill>
          <a:blip r:embed="rId6">
            <a:duotone>
              <a:prstClr val="black"/>
              <a:schemeClr val="accent1">
                <a:tint val="45000"/>
                <a:satMod val="400000"/>
              </a:schemeClr>
            </a:duotone>
            <a:extLst>
              <a:ext uri="{28A0092B-C50C-407E-A947-70E740481C1C}">
                <a14:useLocalDpi xmlns:a14="http://schemas.microsoft.com/office/drawing/2010/main" xmlns="" val="0"/>
              </a:ext>
            </a:extLst>
          </a:blip>
          <a:srcRect/>
          <a:stretch>
            <a:fillRect/>
          </a:stretch>
        </p:blipFill>
        <p:spPr bwMode="auto">
          <a:xfrm>
            <a:off x="10735694" y="5425438"/>
            <a:ext cx="381000" cy="381000"/>
          </a:xfrm>
          <a:prstGeom prst="rect">
            <a:avLst/>
          </a:prstGeom>
          <a:noFill/>
          <a:extLst>
            <a:ext uri="{909E8E84-426E-40DD-AFC4-6F175D3DCCD1}">
              <a14:hiddenFill xmlns:a14="http://schemas.microsoft.com/office/drawing/2010/main" xmlns="">
                <a:solidFill>
                  <a:srgbClr val="FFFFFF"/>
                </a:solidFill>
              </a14:hiddenFill>
            </a:ext>
          </a:extLst>
        </p:spPr>
      </p:pic>
      <p:pic>
        <p:nvPicPr>
          <p:cNvPr id="115" name="Picture 12" descr="電力のマーク"/>
          <p:cNvPicPr>
            <a:picLocks noChangeAspect="1" noChangeArrowheads="1"/>
          </p:cNvPicPr>
          <p:nvPr/>
        </p:nvPicPr>
        <p:blipFill>
          <a:blip r:embed="rId6">
            <a:duotone>
              <a:prstClr val="black"/>
              <a:schemeClr val="accent1">
                <a:tint val="45000"/>
                <a:satMod val="400000"/>
              </a:schemeClr>
            </a:duotone>
            <a:extLst>
              <a:ext uri="{28A0092B-C50C-407E-A947-70E740481C1C}">
                <a14:useLocalDpi xmlns:a14="http://schemas.microsoft.com/office/drawing/2010/main" xmlns="" val="0"/>
              </a:ext>
            </a:extLst>
          </a:blip>
          <a:srcRect/>
          <a:stretch>
            <a:fillRect/>
          </a:stretch>
        </p:blipFill>
        <p:spPr bwMode="auto">
          <a:xfrm>
            <a:off x="10735694" y="2912900"/>
            <a:ext cx="381000" cy="381000"/>
          </a:xfrm>
          <a:prstGeom prst="rect">
            <a:avLst/>
          </a:prstGeom>
          <a:noFill/>
          <a:extLst>
            <a:ext uri="{909E8E84-426E-40DD-AFC4-6F175D3DCCD1}">
              <a14:hiddenFill xmlns:a14="http://schemas.microsoft.com/office/drawing/2010/main" xmlns="">
                <a:solidFill>
                  <a:srgbClr val="FFFFFF"/>
                </a:solidFill>
              </a14:hiddenFill>
            </a:ext>
          </a:extLst>
        </p:spPr>
      </p:pic>
      <p:sp>
        <p:nvSpPr>
          <p:cNvPr id="87" name="テキスト ボックス 86"/>
          <p:cNvSpPr txBox="1"/>
          <p:nvPr/>
        </p:nvSpPr>
        <p:spPr>
          <a:xfrm>
            <a:off x="6909175" y="3903148"/>
            <a:ext cx="1599220" cy="923330"/>
          </a:xfrm>
          <a:prstGeom prst="rect">
            <a:avLst/>
          </a:prstGeom>
          <a:noFill/>
        </p:spPr>
        <p:txBody>
          <a:bodyPr wrap="square" rtlCol="0">
            <a:spAutoFit/>
          </a:bodyPr>
          <a:lstStyle/>
          <a:p>
            <a:pPr algn="ctr"/>
            <a:r>
              <a:rPr lang="en-US" altLang="ja-JP" dirty="0" smtClean="0">
                <a:solidFill>
                  <a:schemeClr val="tx1">
                    <a:lumMod val="65000"/>
                    <a:lumOff val="35000"/>
                  </a:schemeClr>
                </a:solidFill>
                <a:latin typeface="+mn-lt"/>
                <a:ea typeface="+mn-ea"/>
              </a:rPr>
              <a:t>DC</a:t>
            </a:r>
          </a:p>
          <a:p>
            <a:pPr algn="ctr"/>
            <a:r>
              <a:rPr lang="en-US" altLang="ja-JP" dirty="0">
                <a:solidFill>
                  <a:schemeClr val="tx1">
                    <a:lumMod val="65000"/>
                    <a:lumOff val="35000"/>
                  </a:schemeClr>
                </a:solidFill>
                <a:latin typeface="+mn-lt"/>
                <a:ea typeface="+mn-ea"/>
              </a:rPr>
              <a:t>d</a:t>
            </a:r>
            <a:r>
              <a:rPr kumimoji="1" lang="en-US" altLang="ja-JP" dirty="0" smtClean="0">
                <a:solidFill>
                  <a:schemeClr val="tx1">
                    <a:lumMod val="65000"/>
                    <a:lumOff val="35000"/>
                  </a:schemeClr>
                </a:solidFill>
                <a:latin typeface="+mn-lt"/>
                <a:ea typeface="+mn-ea"/>
              </a:rPr>
              <a:t>istribution</a:t>
            </a:r>
            <a:br>
              <a:rPr kumimoji="1" lang="en-US" altLang="ja-JP" dirty="0" smtClean="0">
                <a:solidFill>
                  <a:schemeClr val="tx1">
                    <a:lumMod val="65000"/>
                    <a:lumOff val="35000"/>
                  </a:schemeClr>
                </a:solidFill>
                <a:latin typeface="+mn-lt"/>
                <a:ea typeface="+mn-ea"/>
              </a:rPr>
            </a:br>
            <a:r>
              <a:rPr kumimoji="1" lang="en-US" altLang="ja-JP" dirty="0" smtClean="0">
                <a:solidFill>
                  <a:schemeClr val="tx1">
                    <a:lumMod val="65000"/>
                    <a:lumOff val="35000"/>
                  </a:schemeClr>
                </a:solidFill>
                <a:latin typeface="+mn-lt"/>
                <a:ea typeface="+mn-ea"/>
              </a:rPr>
              <a:t>network</a:t>
            </a:r>
            <a:endParaRPr kumimoji="1" lang="ja-JP" altLang="en-US" dirty="0">
              <a:solidFill>
                <a:schemeClr val="tx1">
                  <a:lumMod val="65000"/>
                  <a:lumOff val="35000"/>
                </a:schemeClr>
              </a:solidFill>
              <a:latin typeface="+mn-lt"/>
              <a:ea typeface="+mn-ea"/>
            </a:endParaRPr>
          </a:p>
        </p:txBody>
      </p:sp>
      <p:sp>
        <p:nvSpPr>
          <p:cNvPr id="89" name="テキスト ボックス 88"/>
          <p:cNvSpPr txBox="1"/>
          <p:nvPr/>
        </p:nvSpPr>
        <p:spPr>
          <a:xfrm>
            <a:off x="1852999" y="2294583"/>
            <a:ext cx="4028519" cy="369332"/>
          </a:xfrm>
          <a:prstGeom prst="rect">
            <a:avLst/>
          </a:prstGeom>
          <a:noFill/>
        </p:spPr>
        <p:txBody>
          <a:bodyPr wrap="square" rtlCol="0">
            <a:spAutoFit/>
          </a:bodyPr>
          <a:lstStyle/>
          <a:p>
            <a:pPr algn="ctr"/>
            <a:r>
              <a:rPr lang="en-US" altLang="ja-JP" dirty="0">
                <a:solidFill>
                  <a:schemeClr val="accent1"/>
                </a:solidFill>
              </a:rPr>
              <a:t>Power generation equipment</a:t>
            </a:r>
          </a:p>
        </p:txBody>
      </p:sp>
      <p:sp>
        <p:nvSpPr>
          <p:cNvPr id="90" name="テキスト ボックス 89"/>
          <p:cNvSpPr txBox="1"/>
          <p:nvPr/>
        </p:nvSpPr>
        <p:spPr>
          <a:xfrm>
            <a:off x="2144960" y="5572979"/>
            <a:ext cx="3668479" cy="369332"/>
          </a:xfrm>
          <a:prstGeom prst="rect">
            <a:avLst/>
          </a:prstGeom>
          <a:noFill/>
        </p:spPr>
        <p:txBody>
          <a:bodyPr wrap="square" rtlCol="0">
            <a:spAutoFit/>
          </a:bodyPr>
          <a:lstStyle/>
          <a:p>
            <a:pPr algn="ctr"/>
            <a:r>
              <a:rPr lang="en-US" altLang="ja-JP" dirty="0">
                <a:solidFill>
                  <a:schemeClr val="accent1"/>
                </a:solidFill>
              </a:rPr>
              <a:t>Energy storage equipment</a:t>
            </a:r>
          </a:p>
        </p:txBody>
      </p:sp>
    </p:spTree>
    <p:extLst>
      <p:ext uri="{BB962C8B-B14F-4D97-AF65-F5344CB8AC3E}">
        <p14:creationId xmlns:p14="http://schemas.microsoft.com/office/powerpoint/2010/main" xmlns="" val="29143629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5390" y="8620"/>
            <a:ext cx="10972800" cy="1755194"/>
          </a:xfrm>
        </p:spPr>
        <p:txBody>
          <a:bodyPr>
            <a:normAutofit/>
          </a:bodyPr>
          <a:lstStyle/>
          <a:p>
            <a:r>
              <a:rPr kumimoji="1" lang="ja-JP" altLang="en-US" b="1" dirty="0" smtClean="0">
                <a:solidFill>
                  <a:srgbClr val="0070C0"/>
                </a:solidFill>
              </a:rPr>
              <a:t>経産省 資源エネルギー庁 </a:t>
            </a:r>
            <a:r>
              <a:rPr kumimoji="1" lang="en-US" altLang="ja-JP" b="1" dirty="0" smtClean="0">
                <a:solidFill>
                  <a:srgbClr val="0070C0"/>
                </a:solidFill>
              </a:rPr>
              <a:t>:</a:t>
            </a:r>
            <a:br>
              <a:rPr kumimoji="1" lang="en-US" altLang="ja-JP" b="1" dirty="0" smtClean="0">
                <a:solidFill>
                  <a:srgbClr val="0070C0"/>
                </a:solidFill>
              </a:rPr>
            </a:br>
            <a:r>
              <a:rPr kumimoji="1" lang="ja-JP" altLang="en-US" b="1" dirty="0" smtClean="0">
                <a:solidFill>
                  <a:srgbClr val="0070C0"/>
                </a:solidFill>
              </a:rPr>
              <a:t>   </a:t>
            </a:r>
            <a:r>
              <a:rPr kumimoji="1" lang="en-US" altLang="ja-JP" b="1" dirty="0" smtClean="0">
                <a:solidFill>
                  <a:srgbClr val="0070C0"/>
                </a:solidFill>
              </a:rPr>
              <a:t>『</a:t>
            </a:r>
            <a:r>
              <a:rPr lang="ja-JP" altLang="en-US" b="1" dirty="0" smtClean="0">
                <a:solidFill>
                  <a:srgbClr val="0070C0"/>
                </a:solidFill>
              </a:rPr>
              <a:t>省エネルギー小委員会</a:t>
            </a:r>
            <a:r>
              <a:rPr lang="en-US" altLang="ja-JP" b="1" dirty="0" smtClean="0">
                <a:solidFill>
                  <a:srgbClr val="0070C0"/>
                </a:solidFill>
              </a:rPr>
              <a:t>』</a:t>
            </a:r>
            <a:r>
              <a:rPr lang="ja-JP" altLang="en-US" b="1" dirty="0" smtClean="0">
                <a:solidFill>
                  <a:srgbClr val="0070C0"/>
                </a:solidFill>
              </a:rPr>
              <a:t> </a:t>
            </a:r>
            <a:r>
              <a:rPr lang="en-US" altLang="ja-JP" b="1" dirty="0" smtClean="0">
                <a:solidFill>
                  <a:srgbClr val="0070C0"/>
                </a:solidFill>
              </a:rPr>
              <a:t>2017</a:t>
            </a:r>
            <a:r>
              <a:rPr lang="ja-JP" altLang="en-US" b="1" dirty="0" smtClean="0">
                <a:solidFill>
                  <a:srgbClr val="0070C0"/>
                </a:solidFill>
              </a:rPr>
              <a:t>年</a:t>
            </a:r>
            <a:r>
              <a:rPr lang="en-US" altLang="ja-JP" b="1" dirty="0" smtClean="0">
                <a:solidFill>
                  <a:srgbClr val="0070C0"/>
                </a:solidFill>
              </a:rPr>
              <a:t>5</a:t>
            </a:r>
            <a:r>
              <a:rPr lang="ja-JP" altLang="en-US" b="1" dirty="0" smtClean="0">
                <a:solidFill>
                  <a:srgbClr val="0070C0"/>
                </a:solidFill>
              </a:rPr>
              <a:t>月～</a:t>
            </a:r>
            <a:r>
              <a:rPr lang="en-US" altLang="ja-JP" b="1" dirty="0" smtClean="0">
                <a:solidFill>
                  <a:srgbClr val="0070C0"/>
                </a:solidFill>
              </a:rPr>
              <a:t>8</a:t>
            </a:r>
            <a:r>
              <a:rPr lang="ja-JP" altLang="en-US" b="1" dirty="0" smtClean="0">
                <a:solidFill>
                  <a:srgbClr val="0070C0"/>
                </a:solidFill>
              </a:rPr>
              <a:t>月</a:t>
            </a:r>
            <a:endParaRPr kumimoji="1" lang="ja-JP" altLang="en-US" b="1" dirty="0">
              <a:solidFill>
                <a:srgbClr val="0070C0"/>
              </a:solidFill>
            </a:endParaRPr>
          </a:p>
        </p:txBody>
      </p:sp>
      <p:sp>
        <p:nvSpPr>
          <p:cNvPr id="3" name="コンテンツ プレースホルダ 2"/>
          <p:cNvSpPr>
            <a:spLocks noGrp="1"/>
          </p:cNvSpPr>
          <p:nvPr>
            <p:ph idx="1"/>
          </p:nvPr>
        </p:nvSpPr>
        <p:spPr>
          <a:xfrm>
            <a:off x="65330" y="1673805"/>
            <a:ext cx="12007771" cy="5139190"/>
          </a:xfrm>
          <a:solidFill>
            <a:schemeClr val="accent5">
              <a:lumMod val="20000"/>
              <a:lumOff val="80000"/>
            </a:schemeClr>
          </a:solidFill>
          <a:ln>
            <a:solidFill>
              <a:schemeClr val="accent1"/>
            </a:solidFill>
          </a:ln>
        </p:spPr>
        <p:txBody>
          <a:bodyPr/>
          <a:lstStyle/>
          <a:p>
            <a:pPr>
              <a:buClr>
                <a:srgbClr val="C00000"/>
              </a:buClr>
              <a:buFont typeface="Wingdings" pitchFamily="2" charset="2"/>
              <a:buChar char="l"/>
            </a:pPr>
            <a:r>
              <a:rPr lang="ja-JP" altLang="en-US" sz="3600" dirty="0" smtClean="0">
                <a:solidFill>
                  <a:srgbClr val="002060"/>
                </a:solidFill>
              </a:rPr>
              <a:t> 意見取りまとめ</a:t>
            </a:r>
            <a:r>
              <a:rPr lang="en-US" altLang="ja-JP" sz="2400" dirty="0" smtClean="0">
                <a:solidFill>
                  <a:srgbClr val="002060"/>
                </a:solidFill>
              </a:rPr>
              <a:t>http://www.meti.go.jp/committee/sougouenergy/shoene_shinene/sho_ene/pdf/170804_iken.pdf</a:t>
            </a:r>
            <a:endParaRPr lang="en-US" altLang="ja-JP" sz="3600" dirty="0" smtClean="0">
              <a:solidFill>
                <a:srgbClr val="002060"/>
              </a:solidFill>
            </a:endParaRPr>
          </a:p>
          <a:p>
            <a:pPr>
              <a:buClr>
                <a:srgbClr val="C00000"/>
              </a:buClr>
              <a:buFont typeface="Wingdings" pitchFamily="2" charset="2"/>
              <a:buChar char="l"/>
            </a:pPr>
            <a:r>
              <a:rPr lang="ja-JP" altLang="en-US" dirty="0" smtClean="0">
                <a:solidFill>
                  <a:srgbClr val="002060"/>
                </a:solidFill>
              </a:rPr>
              <a:t>江崎の提案  </a:t>
            </a:r>
          </a:p>
          <a:p>
            <a:pPr marL="1143000" lvl="1" indent="-742950">
              <a:buClr>
                <a:srgbClr val="002060"/>
              </a:buClr>
              <a:buFont typeface="+mj-lt"/>
              <a:buAutoNum type="arabicPeriod"/>
            </a:pPr>
            <a:r>
              <a:rPr lang="ja-JP" altLang="en-US" dirty="0" smtClean="0">
                <a:solidFill>
                  <a:srgbClr val="002060"/>
                </a:solidFill>
              </a:rPr>
              <a:t>相互接続性の確保 （物理面 と 情報面 の両面</a:t>
            </a:r>
            <a:r>
              <a:rPr lang="en-US" altLang="ja-JP" dirty="0" smtClean="0">
                <a:solidFill>
                  <a:srgbClr val="002060"/>
                </a:solidFill>
              </a:rPr>
              <a:t>)</a:t>
            </a:r>
            <a:r>
              <a:rPr lang="ja-JP" altLang="en-US" dirty="0" smtClean="0">
                <a:solidFill>
                  <a:srgbClr val="002060"/>
                </a:solidFill>
              </a:rPr>
              <a:t> </a:t>
            </a:r>
            <a:endParaRPr lang="en-US" altLang="ja-JP" dirty="0" smtClean="0">
              <a:solidFill>
                <a:srgbClr val="002060"/>
              </a:solidFill>
            </a:endParaRPr>
          </a:p>
          <a:p>
            <a:pPr marL="1143000" lvl="1" indent="-742950">
              <a:buClr>
                <a:srgbClr val="002060"/>
              </a:buClr>
              <a:buFont typeface="+mj-lt"/>
              <a:buAutoNum type="arabicPeriod"/>
            </a:pPr>
            <a:r>
              <a:rPr lang="ja-JP" altLang="en-US" dirty="0" smtClean="0">
                <a:solidFill>
                  <a:srgbClr val="002060"/>
                </a:solidFill>
              </a:rPr>
              <a:t>サイバー・セキュリティーの重要性</a:t>
            </a:r>
            <a:r>
              <a:rPr lang="en-US" altLang="ja-JP" dirty="0" smtClean="0">
                <a:solidFill>
                  <a:srgbClr val="002060"/>
                </a:solidFill>
              </a:rPr>
              <a:t>(Security-by-Design)</a:t>
            </a:r>
          </a:p>
          <a:p>
            <a:pPr marL="365125" indent="-365125">
              <a:buClr>
                <a:srgbClr val="C00000"/>
              </a:buClr>
              <a:buFont typeface="Wingdings" pitchFamily="2" charset="2"/>
              <a:buChar char="l"/>
            </a:pPr>
            <a:r>
              <a:rPr lang="ja-JP" altLang="en-US" dirty="0" smtClean="0">
                <a:solidFill>
                  <a:srgbClr val="002060"/>
                </a:solidFill>
              </a:rPr>
              <a:t>ポイント   </a:t>
            </a:r>
            <a:endParaRPr lang="en-US" altLang="ja-JP" dirty="0" smtClean="0">
              <a:solidFill>
                <a:srgbClr val="002060"/>
              </a:solidFill>
            </a:endParaRPr>
          </a:p>
          <a:p>
            <a:pPr marL="1143000" lvl="1" indent="-742950">
              <a:buClr>
                <a:srgbClr val="002060"/>
              </a:buClr>
              <a:buFont typeface="+mj-lt"/>
              <a:buAutoNum type="arabicPeriod"/>
            </a:pPr>
            <a:r>
              <a:rPr lang="ja-JP" altLang="en-US" dirty="0" smtClean="0">
                <a:solidFill>
                  <a:srgbClr val="002060"/>
                </a:solidFill>
              </a:rPr>
              <a:t> </a:t>
            </a:r>
            <a:r>
              <a:rPr lang="ja-JP" altLang="en-US" b="1" dirty="0" smtClean="0">
                <a:solidFill>
                  <a:srgbClr val="FF0000"/>
                </a:solidFill>
              </a:rPr>
              <a:t>複数事業所の連携</a:t>
            </a:r>
            <a:r>
              <a:rPr lang="ja-JP" altLang="en-US" dirty="0" smtClean="0">
                <a:solidFill>
                  <a:srgbClr val="002060"/>
                </a:solidFill>
              </a:rPr>
              <a:t>による省エネの実現  </a:t>
            </a:r>
            <a:endParaRPr lang="en-US" altLang="ja-JP" dirty="0" smtClean="0">
              <a:solidFill>
                <a:srgbClr val="002060"/>
              </a:solidFill>
            </a:endParaRPr>
          </a:p>
          <a:p>
            <a:pPr marL="1143000" lvl="1" indent="-742950">
              <a:buClr>
                <a:srgbClr val="002060"/>
              </a:buClr>
              <a:buFont typeface="+mj-lt"/>
              <a:buAutoNum type="arabicPeriod"/>
            </a:pPr>
            <a:r>
              <a:rPr lang="ja-JP" altLang="en-US" dirty="0" smtClean="0">
                <a:solidFill>
                  <a:srgbClr val="002060"/>
                </a:solidFill>
              </a:rPr>
              <a:t> </a:t>
            </a:r>
            <a:r>
              <a:rPr lang="ja-JP" altLang="en-US" b="1" dirty="0" smtClean="0">
                <a:solidFill>
                  <a:srgbClr val="FF0000"/>
                </a:solidFill>
              </a:rPr>
              <a:t>「上げ</a:t>
            </a:r>
            <a:r>
              <a:rPr lang="en-US" altLang="ja-JP" b="1" dirty="0" smtClean="0">
                <a:solidFill>
                  <a:srgbClr val="FF0000"/>
                </a:solidFill>
              </a:rPr>
              <a:t>DR</a:t>
            </a:r>
            <a:r>
              <a:rPr lang="ja-JP" altLang="en-US" b="1" dirty="0" smtClean="0">
                <a:solidFill>
                  <a:srgbClr val="FF0000"/>
                </a:solidFill>
              </a:rPr>
              <a:t>」</a:t>
            </a:r>
            <a:r>
              <a:rPr lang="ja-JP" altLang="en-US" dirty="0" smtClean="0">
                <a:solidFill>
                  <a:srgbClr val="002060"/>
                </a:solidFill>
              </a:rPr>
              <a:t>・・・・昼間の再生可能エネルギーの利用先優遇</a:t>
            </a:r>
            <a:endParaRPr lang="en-US" altLang="ja-JP" dirty="0" smtClean="0">
              <a:solidFill>
                <a:srgbClr val="002060"/>
              </a:solidFill>
            </a:endParaRPr>
          </a:p>
          <a:p>
            <a:pPr marL="1143000" lvl="1" indent="-742950">
              <a:buClr>
                <a:srgbClr val="002060"/>
              </a:buClr>
              <a:buFont typeface="+mj-lt"/>
              <a:buAutoNum type="arabicPeriod"/>
            </a:pPr>
            <a:r>
              <a:rPr lang="en-US" altLang="ja-JP" dirty="0" smtClean="0">
                <a:solidFill>
                  <a:srgbClr val="002060"/>
                </a:solidFill>
              </a:rPr>
              <a:t>ZEH </a:t>
            </a:r>
            <a:r>
              <a:rPr lang="en-US" altLang="ja-JP" sz="2400" dirty="0" smtClean="0">
                <a:solidFill>
                  <a:srgbClr val="002060"/>
                </a:solidFill>
              </a:rPr>
              <a:t>(Zero Energy House), </a:t>
            </a:r>
            <a:r>
              <a:rPr lang="en-US" altLang="ja-JP" b="1" dirty="0" smtClean="0">
                <a:solidFill>
                  <a:srgbClr val="FF0000"/>
                </a:solidFill>
              </a:rPr>
              <a:t>ZEC </a:t>
            </a:r>
            <a:r>
              <a:rPr lang="en-US" altLang="ja-JP" sz="2400" b="1" dirty="0" smtClean="0">
                <a:solidFill>
                  <a:srgbClr val="FF0000"/>
                </a:solidFill>
              </a:rPr>
              <a:t>(Zero Energy Campus/Community)</a:t>
            </a:r>
            <a:r>
              <a:rPr lang="ja-JP" altLang="en-US" sz="2400" b="1" dirty="0" smtClean="0">
                <a:solidFill>
                  <a:srgbClr val="FF0000"/>
                </a:solidFill>
              </a:rPr>
              <a:t> </a:t>
            </a:r>
            <a:endParaRPr lang="ja-JP" altLang="en-US" sz="3600" b="1" dirty="0" smtClean="0">
              <a:solidFill>
                <a:srgbClr val="FF0000"/>
              </a:solidFill>
            </a:endParaRPr>
          </a:p>
        </p:txBody>
      </p:sp>
      <p:sp>
        <p:nvSpPr>
          <p:cNvPr id="5" name="スライド番号プレースホルダ 4"/>
          <p:cNvSpPr>
            <a:spLocks noGrp="1"/>
          </p:cNvSpPr>
          <p:nvPr>
            <p:ph type="sldNum" sz="quarter" idx="11"/>
          </p:nvPr>
        </p:nvSpPr>
        <p:spPr/>
        <p:txBody>
          <a:bodyPr/>
          <a:lstStyle/>
          <a:p>
            <a:pPr>
              <a:defRPr/>
            </a:pPr>
            <a:r>
              <a:rPr lang="en-US" altLang="ja-JP" smtClean="0"/>
              <a:t> </a:t>
            </a:r>
            <a:fld id="{C7A8D761-FFC1-4DD1-8AFC-C2F9987AB0BB}" type="slidenum">
              <a:rPr lang="ja-JP" altLang="en-US" smtClean="0">
                <a:ea typeface="Arial Unicode MS" pitchFamily="50" charset="-128"/>
              </a:rPr>
              <a:pPr>
                <a:defRPr/>
              </a:pPr>
              <a:t>12</a:t>
            </a:fld>
            <a:endParaRPr lang="ja-JP" altLang="en-US" dirty="0">
              <a:ea typeface="Arial Unicode MS" pitchFamily="50" charset="-12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endParaRPr kumimoji="1" lang="ja-JP" altLang="en-US"/>
          </a:p>
        </p:txBody>
      </p:sp>
      <p:pic>
        <p:nvPicPr>
          <p:cNvPr id="72706" name="Picture 2"/>
          <p:cNvPicPr>
            <a:picLocks noChangeAspect="1" noChangeArrowheads="1"/>
          </p:cNvPicPr>
          <p:nvPr/>
        </p:nvPicPr>
        <p:blipFill>
          <a:blip r:embed="rId2" cstate="print"/>
          <a:srcRect/>
          <a:stretch>
            <a:fillRect/>
          </a:stretch>
        </p:blipFill>
        <p:spPr bwMode="auto">
          <a:xfrm>
            <a:off x="335365" y="260649"/>
            <a:ext cx="7747580" cy="5897787"/>
          </a:xfrm>
          <a:prstGeom prst="rect">
            <a:avLst/>
          </a:prstGeom>
          <a:noFill/>
          <a:ln w="9525">
            <a:noFill/>
            <a:miter lim="800000"/>
            <a:headEnd/>
            <a:tailEnd/>
          </a:ln>
        </p:spPr>
      </p:pic>
      <p:pic>
        <p:nvPicPr>
          <p:cNvPr id="72708" name="Picture 4" descr="http://inventsolitude.sakura.ne.jp/images/201205/201205031.GIF"/>
          <p:cNvPicPr>
            <a:picLocks noChangeAspect="1" noChangeArrowheads="1"/>
          </p:cNvPicPr>
          <p:nvPr/>
        </p:nvPicPr>
        <p:blipFill>
          <a:blip r:embed="rId3" cstate="print"/>
          <a:srcRect/>
          <a:stretch>
            <a:fillRect/>
          </a:stretch>
        </p:blipFill>
        <p:spPr bwMode="auto">
          <a:xfrm>
            <a:off x="7332205" y="188640"/>
            <a:ext cx="4536504" cy="3456384"/>
          </a:xfrm>
          <a:prstGeom prst="rect">
            <a:avLst/>
          </a:prstGeom>
          <a:noFill/>
          <a:ln>
            <a:solidFill>
              <a:schemeClr val="tx1"/>
            </a:solidFill>
          </a:ln>
        </p:spPr>
      </p:pic>
      <p:sp>
        <p:nvSpPr>
          <p:cNvPr id="3" name="コンテンツ プレースホルダ 2"/>
          <p:cNvSpPr>
            <a:spLocks noGrp="1"/>
          </p:cNvSpPr>
          <p:nvPr>
            <p:ph idx="1"/>
          </p:nvPr>
        </p:nvSpPr>
        <p:spPr>
          <a:xfrm>
            <a:off x="6960096" y="3113965"/>
            <a:ext cx="5231904" cy="3528392"/>
          </a:xfrm>
          <a:solidFill>
            <a:srgbClr val="FFFF00"/>
          </a:solidFill>
          <a:ln>
            <a:solidFill>
              <a:schemeClr val="accent2"/>
            </a:solidFill>
          </a:ln>
        </p:spPr>
        <p:txBody>
          <a:bodyPr>
            <a:noAutofit/>
          </a:bodyPr>
          <a:lstStyle/>
          <a:p>
            <a:pPr>
              <a:buNone/>
            </a:pPr>
            <a:r>
              <a:rPr lang="en-US" altLang="ja-JP" sz="2400" dirty="0" smtClean="0">
                <a:solidFill>
                  <a:srgbClr val="002060"/>
                </a:solidFill>
              </a:rPr>
              <a:t>&lt;Co-Location&gt; </a:t>
            </a:r>
          </a:p>
          <a:p>
            <a:pPr>
              <a:buFont typeface="Wingdings" pitchFamily="2" charset="2"/>
              <a:buChar char="ü"/>
            </a:pPr>
            <a:r>
              <a:rPr lang="ja-JP" altLang="en-US" sz="2400" dirty="0" smtClean="0">
                <a:solidFill>
                  <a:srgbClr val="002060"/>
                </a:solidFill>
              </a:rPr>
              <a:t>植物工場 ＋ 発電設備</a:t>
            </a:r>
            <a:endParaRPr lang="en-US" altLang="ja-JP" sz="2400" dirty="0" smtClean="0">
              <a:solidFill>
                <a:srgbClr val="002060"/>
              </a:solidFill>
            </a:endParaRPr>
          </a:p>
          <a:p>
            <a:pPr>
              <a:buFont typeface="Wingdings" pitchFamily="2" charset="2"/>
              <a:buChar char="ü"/>
            </a:pPr>
            <a:r>
              <a:rPr lang="ja-JP" altLang="en-US" sz="2400" dirty="0" smtClean="0">
                <a:solidFill>
                  <a:srgbClr val="002060"/>
                </a:solidFill>
              </a:rPr>
              <a:t>水素 ： 製造＋貯蔵</a:t>
            </a:r>
            <a:endParaRPr lang="en-US" altLang="ja-JP" sz="2400" dirty="0" smtClean="0">
              <a:solidFill>
                <a:srgbClr val="002060"/>
              </a:solidFill>
            </a:endParaRPr>
          </a:p>
          <a:p>
            <a:pPr>
              <a:buFont typeface="Wingdings" pitchFamily="2" charset="2"/>
              <a:buChar char="ü"/>
            </a:pPr>
            <a:r>
              <a:rPr lang="ja-JP" altLang="en-US" sz="2400" dirty="0" smtClean="0">
                <a:solidFill>
                  <a:srgbClr val="002060"/>
                </a:solidFill>
              </a:rPr>
              <a:t>データセンター： 情報ハブ</a:t>
            </a:r>
            <a:endParaRPr lang="en-US" altLang="ja-JP" sz="2400" dirty="0" smtClean="0">
              <a:solidFill>
                <a:srgbClr val="002060"/>
              </a:solidFill>
            </a:endParaRPr>
          </a:p>
          <a:p>
            <a:pPr>
              <a:buFont typeface="Wingdings" pitchFamily="2" charset="2"/>
              <a:buChar char="ü"/>
            </a:pPr>
            <a:r>
              <a:rPr lang="ja-JP" altLang="en-US" sz="2400" b="1" dirty="0" smtClean="0">
                <a:solidFill>
                  <a:srgbClr val="FF0000"/>
                </a:solidFill>
              </a:rPr>
              <a:t>病院</a:t>
            </a:r>
            <a:endParaRPr lang="en-US" altLang="ja-JP" sz="2400" b="1" dirty="0" smtClean="0">
              <a:solidFill>
                <a:srgbClr val="FF0000"/>
              </a:solidFill>
            </a:endParaRPr>
          </a:p>
          <a:p>
            <a:pPr>
              <a:buFont typeface="Wingdings" pitchFamily="2" charset="2"/>
              <a:buChar char="ü"/>
            </a:pPr>
            <a:r>
              <a:rPr lang="ja-JP" altLang="en-US" sz="2400" b="1" dirty="0" smtClean="0">
                <a:solidFill>
                  <a:srgbClr val="FF0000"/>
                </a:solidFill>
              </a:rPr>
              <a:t>養護施設、高齢者施設</a:t>
            </a:r>
            <a:endParaRPr lang="en-US" altLang="ja-JP" sz="2400" b="1" dirty="0" smtClean="0">
              <a:solidFill>
                <a:srgbClr val="FF0000"/>
              </a:solidFill>
            </a:endParaRPr>
          </a:p>
          <a:p>
            <a:pPr>
              <a:buFont typeface="Wingdings" pitchFamily="2" charset="2"/>
              <a:buChar char="ü"/>
            </a:pPr>
            <a:r>
              <a:rPr lang="ja-JP" altLang="en-US" sz="2400" b="1" dirty="0" smtClean="0">
                <a:solidFill>
                  <a:srgbClr val="FF0000"/>
                </a:solidFill>
              </a:rPr>
              <a:t>ショッピングモール</a:t>
            </a:r>
            <a:endParaRPr lang="en-US" altLang="ja-JP" sz="2400" b="1" dirty="0" smtClean="0">
              <a:solidFill>
                <a:srgbClr val="FF0000"/>
              </a:solidFill>
            </a:endParaRPr>
          </a:p>
          <a:p>
            <a:pPr>
              <a:buFont typeface="Wingdings" pitchFamily="2" charset="2"/>
              <a:buChar char="ü"/>
            </a:pPr>
            <a:r>
              <a:rPr lang="ja-JP" altLang="en-US" sz="2400" b="1" dirty="0" smtClean="0">
                <a:solidFill>
                  <a:schemeClr val="accent6">
                    <a:lumMod val="50000"/>
                  </a:schemeClr>
                </a:solidFill>
              </a:rPr>
              <a:t>災害時 避難所 </a:t>
            </a:r>
            <a:endParaRPr lang="ja-JP" altLang="en-US" sz="2400" b="1" dirty="0">
              <a:solidFill>
                <a:schemeClr val="accent6">
                  <a:lumMod val="50000"/>
                </a:schemeClr>
              </a:solidFill>
            </a:endParaRPr>
          </a:p>
        </p:txBody>
      </p:sp>
      <p:sp>
        <p:nvSpPr>
          <p:cNvPr id="6" name="下リボン 5"/>
          <p:cNvSpPr/>
          <p:nvPr/>
        </p:nvSpPr>
        <p:spPr>
          <a:xfrm>
            <a:off x="515380" y="274639"/>
            <a:ext cx="9913169" cy="2424269"/>
          </a:xfrm>
          <a:prstGeom prst="ribbon">
            <a:avLst>
              <a:gd name="adj1" fmla="val 16667"/>
              <a:gd name="adj2" fmla="val 75000"/>
            </a:avLst>
          </a:prstGeom>
          <a:solidFill>
            <a:srgbClr val="002060"/>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ja-JP" altLang="en-US" sz="3700" dirty="0" smtClean="0"/>
              <a:t>戦略的な</a:t>
            </a:r>
            <a:r>
              <a:rPr lang="en-US" altLang="ja-JP" sz="3700" dirty="0" smtClean="0"/>
              <a:t> </a:t>
            </a:r>
            <a:r>
              <a:rPr lang="en-US" altLang="ja-JP" sz="4800" dirty="0" smtClean="0">
                <a:solidFill>
                  <a:srgbClr val="FFFF00"/>
                </a:solidFill>
              </a:rPr>
              <a:t>”Collocation”</a:t>
            </a:r>
            <a:r>
              <a:rPr lang="en-US" altLang="ja-JP" sz="3700" dirty="0" smtClean="0">
                <a:solidFill>
                  <a:srgbClr val="FFFF00"/>
                </a:solidFill>
              </a:rPr>
              <a:t> </a:t>
            </a:r>
          </a:p>
          <a:p>
            <a:pPr algn="l"/>
            <a:r>
              <a:rPr lang="en-US" altLang="ja-JP" sz="3700" dirty="0" smtClean="0"/>
              <a:t> 1. One-asset for Multiple-use</a:t>
            </a:r>
          </a:p>
          <a:p>
            <a:pPr algn="l"/>
            <a:r>
              <a:rPr lang="en-US" altLang="ja-JP" sz="3700" dirty="0" smtClean="0"/>
              <a:t> 2. Compact &amp; Networking </a:t>
            </a:r>
            <a:endParaRPr lang="ja-JP" altLang="en-US" sz="3700" dirty="0"/>
          </a:p>
        </p:txBody>
      </p:sp>
      <p:grpSp>
        <p:nvGrpSpPr>
          <p:cNvPr id="4" name="グループ化 11"/>
          <p:cNvGrpSpPr/>
          <p:nvPr/>
        </p:nvGrpSpPr>
        <p:grpSpPr>
          <a:xfrm>
            <a:off x="3119670" y="3609020"/>
            <a:ext cx="3936437" cy="1260140"/>
            <a:chOff x="2339752" y="2634757"/>
            <a:chExt cx="2952328" cy="945105"/>
          </a:xfrm>
        </p:grpSpPr>
        <p:sp>
          <p:nvSpPr>
            <p:cNvPr id="7" name="角丸四角形吹き出し 6"/>
            <p:cNvSpPr/>
            <p:nvPr/>
          </p:nvSpPr>
          <p:spPr>
            <a:xfrm>
              <a:off x="2339752" y="2634757"/>
              <a:ext cx="2376264" cy="513057"/>
            </a:xfrm>
            <a:prstGeom prst="wedgeRoundRectCallout">
              <a:avLst>
                <a:gd name="adj1" fmla="val 60595"/>
                <a:gd name="adj2" fmla="val 37969"/>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schemeClr val="accent6">
                      <a:lumMod val="50000"/>
                    </a:schemeClr>
                  </a:solidFill>
                </a:rPr>
                <a:t>エネルギー</a:t>
              </a:r>
              <a:r>
                <a:rPr lang="en-US" altLang="ja-JP" sz="2800" dirty="0" smtClean="0">
                  <a:solidFill>
                    <a:schemeClr val="accent6">
                      <a:lumMod val="50000"/>
                    </a:schemeClr>
                  </a:solidFill>
                </a:rPr>
                <a:t>&amp; </a:t>
              </a:r>
              <a:r>
                <a:rPr lang="ja-JP" altLang="en-US" sz="2800" dirty="0" smtClean="0">
                  <a:solidFill>
                    <a:schemeClr val="accent6">
                      <a:lumMod val="50000"/>
                    </a:schemeClr>
                  </a:solidFill>
                </a:rPr>
                <a:t>情報</a:t>
              </a:r>
              <a:endParaRPr lang="ja-JP" altLang="en-US" sz="2800" dirty="0">
                <a:solidFill>
                  <a:schemeClr val="accent6">
                    <a:lumMod val="50000"/>
                  </a:schemeClr>
                </a:solidFill>
              </a:endParaRPr>
            </a:p>
          </p:txBody>
        </p:sp>
        <p:sp>
          <p:nvSpPr>
            <p:cNvPr id="8" name="左中かっこ 7"/>
            <p:cNvSpPr/>
            <p:nvPr/>
          </p:nvSpPr>
          <p:spPr>
            <a:xfrm>
              <a:off x="4932040" y="2643758"/>
              <a:ext cx="360040" cy="936104"/>
            </a:xfrm>
            <a:prstGeom prst="leftBrace">
              <a:avLst/>
            </a:prstGeom>
            <a:ln w="76200">
              <a:solidFill>
                <a:srgbClr val="238D3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grpSp>
        <p:nvGrpSpPr>
          <p:cNvPr id="5" name="グループ化 12"/>
          <p:cNvGrpSpPr/>
          <p:nvPr/>
        </p:nvGrpSpPr>
        <p:grpSpPr>
          <a:xfrm>
            <a:off x="3152674" y="4959172"/>
            <a:ext cx="3888430" cy="1062121"/>
            <a:chOff x="2375757" y="3719376"/>
            <a:chExt cx="2916323" cy="796590"/>
          </a:xfrm>
        </p:grpSpPr>
        <p:sp>
          <p:nvSpPr>
            <p:cNvPr id="9" name="角丸四角形吹き出し 8"/>
            <p:cNvSpPr/>
            <p:nvPr/>
          </p:nvSpPr>
          <p:spPr>
            <a:xfrm>
              <a:off x="2375757" y="3719376"/>
              <a:ext cx="2376265" cy="443299"/>
            </a:xfrm>
            <a:prstGeom prst="wedgeRoundRectCallout">
              <a:avLst>
                <a:gd name="adj1" fmla="val 60595"/>
                <a:gd name="adj2" fmla="val 37969"/>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smtClean="0">
                  <a:solidFill>
                    <a:schemeClr val="accent6">
                      <a:lumMod val="50000"/>
                    </a:schemeClr>
                  </a:solidFill>
                </a:rPr>
                <a:t>家族 ＆ 娯楽</a:t>
              </a:r>
              <a:endParaRPr lang="ja-JP" altLang="en-US" sz="3200" dirty="0">
                <a:solidFill>
                  <a:schemeClr val="accent6">
                    <a:lumMod val="50000"/>
                  </a:schemeClr>
                </a:solidFill>
              </a:endParaRPr>
            </a:p>
          </p:txBody>
        </p:sp>
        <p:sp>
          <p:nvSpPr>
            <p:cNvPr id="10" name="左中かっこ 9"/>
            <p:cNvSpPr/>
            <p:nvPr/>
          </p:nvSpPr>
          <p:spPr>
            <a:xfrm>
              <a:off x="4932040" y="3795886"/>
              <a:ext cx="360040" cy="720080"/>
            </a:xfrm>
            <a:prstGeom prst="leftBrace">
              <a:avLst/>
            </a:prstGeom>
            <a:ln w="76200">
              <a:solidFill>
                <a:srgbClr val="238D3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
        <p:nvSpPr>
          <p:cNvPr id="11" name="角丸四角形吹き出し 10"/>
          <p:cNvSpPr/>
          <p:nvPr/>
        </p:nvSpPr>
        <p:spPr>
          <a:xfrm>
            <a:off x="3119669" y="6021289"/>
            <a:ext cx="3168352" cy="672075"/>
          </a:xfrm>
          <a:prstGeom prst="wedgeRoundRectCallout">
            <a:avLst>
              <a:gd name="adj1" fmla="val 69778"/>
              <a:gd name="adj2" fmla="val 13231"/>
              <a:gd name="adj3" fmla="val 16667"/>
            </a:avLst>
          </a:prstGeom>
          <a:solidFill>
            <a:srgbClr val="FFFF00"/>
          </a:solidFill>
          <a:ln w="38100"/>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ja-JP" altLang="en-US" sz="3200" dirty="0" smtClean="0">
                <a:solidFill>
                  <a:schemeClr val="accent6">
                    <a:lumMod val="50000"/>
                  </a:schemeClr>
                </a:solidFill>
              </a:rPr>
              <a:t>安心＆安全</a:t>
            </a:r>
            <a:endParaRPr lang="ja-JP" altLang="en-US" sz="3200" dirty="0">
              <a:solidFill>
                <a:schemeClr val="accent6">
                  <a:lumMod val="5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dissolve">
                                      <p:cBhvr>
                                        <p:cTn id="11" dur="500"/>
                                        <p:tgtEl>
                                          <p:spTgt spid="3">
                                            <p:bg/>
                                          </p:spTgt>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dissolve">
                                      <p:cBhvr>
                                        <p:cTn id="15" dur="500"/>
                                        <p:tgtEl>
                                          <p:spTgt spid="3">
                                            <p:txEl>
                                              <p:pRg st="0" end="0"/>
                                            </p:txEl>
                                          </p:spTgt>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dissolve">
                                      <p:cBhvr>
                                        <p:cTn id="19" dur="500"/>
                                        <p:tgtEl>
                                          <p:spTgt spid="3">
                                            <p:txEl>
                                              <p:pRg st="1" end="1"/>
                                            </p:txEl>
                                          </p:spTgt>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dissolve">
                                      <p:cBhvr>
                                        <p:cTn id="23" dur="500"/>
                                        <p:tgtEl>
                                          <p:spTgt spid="3">
                                            <p:txEl>
                                              <p:pRg st="2" end="2"/>
                                            </p:txEl>
                                          </p:spTgt>
                                        </p:tgtEl>
                                      </p:cBhvr>
                                    </p:animEffect>
                                  </p:childTnLst>
                                </p:cTn>
                              </p:par>
                            </p:childTnLst>
                          </p:cTn>
                        </p:par>
                        <p:par>
                          <p:cTn id="24" fill="hold">
                            <p:stCondLst>
                              <p:cond delay="2500"/>
                            </p:stCondLst>
                            <p:childTnLst>
                              <p:par>
                                <p:cTn id="25" presetID="9" presetClass="entr" presetSubtype="0" fill="hold" grpId="0"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dissolve">
                                      <p:cBhvr>
                                        <p:cTn id="27" dur="500"/>
                                        <p:tgtEl>
                                          <p:spTgt spid="3">
                                            <p:txEl>
                                              <p:pRg st="3" end="3"/>
                                            </p:txEl>
                                          </p:spTgt>
                                        </p:tgtEl>
                                      </p:cBhvr>
                                    </p:animEffect>
                                  </p:childTnLst>
                                </p:cTn>
                              </p:par>
                            </p:childTnLst>
                          </p:cTn>
                        </p:par>
                        <p:par>
                          <p:cTn id="28" fill="hold">
                            <p:stCondLst>
                              <p:cond delay="3000"/>
                            </p:stCondLst>
                            <p:childTnLst>
                              <p:par>
                                <p:cTn id="29" presetID="9" presetClass="entr" presetSubtype="0" fill="hold" grpId="0" nodeType="after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dissolve">
                                      <p:cBhvr>
                                        <p:cTn id="31" dur="500"/>
                                        <p:tgtEl>
                                          <p:spTgt spid="3">
                                            <p:txEl>
                                              <p:pRg st="4" end="4"/>
                                            </p:txEl>
                                          </p:spTgt>
                                        </p:tgtEl>
                                      </p:cBhvr>
                                    </p:animEffect>
                                  </p:childTnLst>
                                </p:cTn>
                              </p:par>
                            </p:childTnLst>
                          </p:cTn>
                        </p:par>
                        <p:par>
                          <p:cTn id="32" fill="hold">
                            <p:stCondLst>
                              <p:cond delay="3500"/>
                            </p:stCondLst>
                            <p:childTnLst>
                              <p:par>
                                <p:cTn id="33" presetID="9" presetClass="entr" presetSubtype="0" fill="hold" grpId="0" nodeType="after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dissolve">
                                      <p:cBhvr>
                                        <p:cTn id="35" dur="500"/>
                                        <p:tgtEl>
                                          <p:spTgt spid="3">
                                            <p:txEl>
                                              <p:pRg st="5" end="5"/>
                                            </p:txEl>
                                          </p:spTgt>
                                        </p:tgtEl>
                                      </p:cBhvr>
                                    </p:animEffect>
                                  </p:childTnLst>
                                </p:cTn>
                              </p:par>
                            </p:childTnLst>
                          </p:cTn>
                        </p:par>
                        <p:par>
                          <p:cTn id="36" fill="hold">
                            <p:stCondLst>
                              <p:cond delay="4000"/>
                            </p:stCondLst>
                            <p:childTnLst>
                              <p:par>
                                <p:cTn id="37" presetID="9" presetClass="entr" presetSubtype="0" fill="hold" grpId="0" nodeType="after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dissolve">
                                      <p:cBhvr>
                                        <p:cTn id="39" dur="500"/>
                                        <p:tgtEl>
                                          <p:spTgt spid="3">
                                            <p:txEl>
                                              <p:pRg st="6" end="6"/>
                                            </p:txEl>
                                          </p:spTgt>
                                        </p:tgtEl>
                                      </p:cBhvr>
                                    </p:animEffect>
                                  </p:childTnLst>
                                </p:cTn>
                              </p:par>
                            </p:childTnLst>
                          </p:cTn>
                        </p:par>
                        <p:par>
                          <p:cTn id="40" fill="hold">
                            <p:stCondLst>
                              <p:cond delay="4500"/>
                            </p:stCondLst>
                            <p:childTnLst>
                              <p:par>
                                <p:cTn id="41" presetID="9" presetClass="entr" presetSubtype="0" fill="hold" grpId="0" nodeType="after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Effect transition="in" filter="dissolve">
                                      <p:cBhvr>
                                        <p:cTn id="43" dur="500"/>
                                        <p:tgtEl>
                                          <p:spTgt spid="3">
                                            <p:txEl>
                                              <p:pRg st="7" end="7"/>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2" fill="hold" nodeType="click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right)">
                                      <p:cBhvr>
                                        <p:cTn id="48" dur="500"/>
                                        <p:tgtEl>
                                          <p:spTgt spid="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2" fill="hold" nodeType="click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right)">
                                      <p:cBhvr>
                                        <p:cTn id="53" dur="500"/>
                                        <p:tgtEl>
                                          <p:spTgt spid="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2" fill="hold" grpId="0" nodeType="click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right)">
                                      <p:cBhvr>
                                        <p:cTn id="5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21" name="直線コネクタ 420"/>
          <p:cNvCxnSpPr>
            <a:stCxn id="290" idx="2"/>
          </p:cNvCxnSpPr>
          <p:nvPr/>
        </p:nvCxnSpPr>
        <p:spPr>
          <a:xfrm>
            <a:off x="3350684" y="2368551"/>
            <a:ext cx="0" cy="808039"/>
          </a:xfrm>
          <a:prstGeom prst="line">
            <a:avLst/>
          </a:prstGeom>
          <a:ln w="25400">
            <a:solidFill>
              <a:srgbClr val="00B050"/>
            </a:solidFill>
            <a:headEnd type="triangle" w="lg" len="med"/>
            <a:tailEnd type="none" w="sm" len="sm"/>
          </a:ln>
        </p:spPr>
        <p:style>
          <a:lnRef idx="1">
            <a:schemeClr val="accent1"/>
          </a:lnRef>
          <a:fillRef idx="0">
            <a:schemeClr val="accent1"/>
          </a:fillRef>
          <a:effectRef idx="0">
            <a:schemeClr val="accent1"/>
          </a:effectRef>
          <a:fontRef idx="minor">
            <a:schemeClr val="tx1"/>
          </a:fontRef>
        </p:style>
      </p:cxnSp>
      <p:cxnSp>
        <p:nvCxnSpPr>
          <p:cNvPr id="319" name="直線コネクタ 318"/>
          <p:cNvCxnSpPr/>
          <p:nvPr/>
        </p:nvCxnSpPr>
        <p:spPr>
          <a:xfrm>
            <a:off x="7016751" y="1019178"/>
            <a:ext cx="0" cy="307975"/>
          </a:xfrm>
          <a:prstGeom prst="line">
            <a:avLst/>
          </a:prstGeom>
          <a:ln w="25400">
            <a:solidFill>
              <a:srgbClr val="FFC000"/>
            </a:solidFill>
            <a:headEnd type="triangle" w="lg" len="med"/>
          </a:ln>
        </p:spPr>
        <p:style>
          <a:lnRef idx="1">
            <a:schemeClr val="accent1"/>
          </a:lnRef>
          <a:fillRef idx="0">
            <a:schemeClr val="accent1"/>
          </a:fillRef>
          <a:effectRef idx="0">
            <a:schemeClr val="accent1"/>
          </a:effectRef>
          <a:fontRef idx="minor">
            <a:schemeClr val="tx1"/>
          </a:fontRef>
        </p:style>
      </p:cxnSp>
      <p:cxnSp>
        <p:nvCxnSpPr>
          <p:cNvPr id="302" name="直線コネクタ 301"/>
          <p:cNvCxnSpPr>
            <a:endCxn id="325" idx="0"/>
          </p:cNvCxnSpPr>
          <p:nvPr/>
        </p:nvCxnSpPr>
        <p:spPr>
          <a:xfrm>
            <a:off x="4214284" y="1614489"/>
            <a:ext cx="0" cy="360363"/>
          </a:xfrm>
          <a:prstGeom prst="line">
            <a:avLst/>
          </a:prstGeom>
          <a:ln w="2540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03" name="直線コネクタ 202"/>
          <p:cNvCxnSpPr/>
          <p:nvPr/>
        </p:nvCxnSpPr>
        <p:spPr>
          <a:xfrm>
            <a:off x="3259670" y="3486151"/>
            <a:ext cx="627168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0" name="直線コネクタ 379"/>
          <p:cNvCxnSpPr/>
          <p:nvPr/>
        </p:nvCxnSpPr>
        <p:spPr>
          <a:xfrm>
            <a:off x="6191251" y="3343277"/>
            <a:ext cx="0" cy="579439"/>
          </a:xfrm>
          <a:prstGeom prst="line">
            <a:avLst/>
          </a:prstGeom>
          <a:ln w="25400">
            <a:solidFill>
              <a:srgbClr val="FFC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29" name="カギ線コネクタ 328"/>
          <p:cNvCxnSpPr>
            <a:stCxn id="46" idx="1"/>
          </p:cNvCxnSpPr>
          <p:nvPr/>
        </p:nvCxnSpPr>
        <p:spPr>
          <a:xfrm rot="10800000" flipV="1">
            <a:off x="6728889" y="1604965"/>
            <a:ext cx="1841500" cy="600075"/>
          </a:xfrm>
          <a:prstGeom prst="bentConnector3">
            <a:avLst>
              <a:gd name="adj1" fmla="val 30876"/>
            </a:avLst>
          </a:prstGeom>
          <a:ln w="25400">
            <a:solidFill>
              <a:srgbClr val="00B0F0"/>
            </a:solidFill>
            <a:headEnd type="triangle" w="lg" len="med"/>
            <a:tailEnd type="none"/>
          </a:ln>
        </p:spPr>
        <p:style>
          <a:lnRef idx="1">
            <a:schemeClr val="accent1"/>
          </a:lnRef>
          <a:fillRef idx="0">
            <a:schemeClr val="accent1"/>
          </a:fillRef>
          <a:effectRef idx="0">
            <a:schemeClr val="accent1"/>
          </a:effectRef>
          <a:fontRef idx="minor">
            <a:schemeClr val="tx1"/>
          </a:fontRef>
        </p:style>
      </p:cxnSp>
      <p:cxnSp>
        <p:nvCxnSpPr>
          <p:cNvPr id="309" name="直線コネクタ 308"/>
          <p:cNvCxnSpPr/>
          <p:nvPr/>
        </p:nvCxnSpPr>
        <p:spPr>
          <a:xfrm>
            <a:off x="6212417" y="1619249"/>
            <a:ext cx="0" cy="355600"/>
          </a:xfrm>
          <a:prstGeom prst="line">
            <a:avLst/>
          </a:prstGeom>
          <a:ln w="2540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06" name="直線コネクタ 305"/>
          <p:cNvCxnSpPr>
            <a:endCxn id="290" idx="0"/>
          </p:cNvCxnSpPr>
          <p:nvPr/>
        </p:nvCxnSpPr>
        <p:spPr>
          <a:xfrm flipH="1">
            <a:off x="3350689" y="1619249"/>
            <a:ext cx="4233" cy="355600"/>
          </a:xfrm>
          <a:prstGeom prst="line">
            <a:avLst/>
          </a:prstGeom>
          <a:ln w="2540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95" name="直線コネクタ 294"/>
          <p:cNvCxnSpPr/>
          <p:nvPr/>
        </p:nvCxnSpPr>
        <p:spPr>
          <a:xfrm>
            <a:off x="2025651" y="966790"/>
            <a:ext cx="0" cy="64770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2" name="直線コネクタ 181"/>
          <p:cNvCxnSpPr/>
          <p:nvPr/>
        </p:nvCxnSpPr>
        <p:spPr>
          <a:xfrm>
            <a:off x="3155951" y="4165600"/>
            <a:ext cx="0" cy="623888"/>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88" name="直線コネクタ 187"/>
          <p:cNvCxnSpPr/>
          <p:nvPr/>
        </p:nvCxnSpPr>
        <p:spPr>
          <a:xfrm>
            <a:off x="4233333" y="4176715"/>
            <a:ext cx="0" cy="612775"/>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90" name="直線コネクタ 189"/>
          <p:cNvCxnSpPr/>
          <p:nvPr/>
        </p:nvCxnSpPr>
        <p:spPr>
          <a:xfrm>
            <a:off x="5348817" y="4149725"/>
            <a:ext cx="0" cy="639763"/>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92" name="直線コネクタ 191"/>
          <p:cNvCxnSpPr/>
          <p:nvPr/>
        </p:nvCxnSpPr>
        <p:spPr>
          <a:xfrm>
            <a:off x="6462184" y="4144964"/>
            <a:ext cx="0" cy="644525"/>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94" name="直線コネクタ 193"/>
          <p:cNvCxnSpPr/>
          <p:nvPr/>
        </p:nvCxnSpPr>
        <p:spPr>
          <a:xfrm>
            <a:off x="7454900" y="4154489"/>
            <a:ext cx="0" cy="628651"/>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4" name="直線コネクタ 203"/>
          <p:cNvCxnSpPr/>
          <p:nvPr/>
        </p:nvCxnSpPr>
        <p:spPr>
          <a:xfrm>
            <a:off x="8555567" y="4133849"/>
            <a:ext cx="0" cy="649288"/>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35" name="カギ線コネクタ 334"/>
          <p:cNvCxnSpPr/>
          <p:nvPr/>
        </p:nvCxnSpPr>
        <p:spPr>
          <a:xfrm rot="10800000">
            <a:off x="7209367" y="606427"/>
            <a:ext cx="1346200" cy="839788"/>
          </a:xfrm>
          <a:prstGeom prst="bentConnector3">
            <a:avLst>
              <a:gd name="adj1" fmla="val 31340"/>
            </a:avLst>
          </a:prstGeom>
          <a:ln w="25400">
            <a:solidFill>
              <a:srgbClr val="00B0F0"/>
            </a:solidFill>
            <a:headEnd type="triangle" w="lg" len="med"/>
            <a:tailEnd type="none"/>
          </a:ln>
        </p:spPr>
        <p:style>
          <a:lnRef idx="1">
            <a:schemeClr val="accent1"/>
          </a:lnRef>
          <a:fillRef idx="0">
            <a:schemeClr val="accent1"/>
          </a:fillRef>
          <a:effectRef idx="0">
            <a:schemeClr val="accent1"/>
          </a:effectRef>
          <a:fontRef idx="minor">
            <a:schemeClr val="tx1"/>
          </a:fontRef>
        </p:style>
      </p:cxnSp>
      <p:cxnSp>
        <p:nvCxnSpPr>
          <p:cNvPr id="349" name="直線コネクタ 348"/>
          <p:cNvCxnSpPr/>
          <p:nvPr/>
        </p:nvCxnSpPr>
        <p:spPr>
          <a:xfrm>
            <a:off x="6248400" y="2190751"/>
            <a:ext cx="0" cy="863600"/>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46" name="直線コネクタ 345"/>
          <p:cNvCxnSpPr>
            <a:endCxn id="117" idx="0"/>
          </p:cNvCxnSpPr>
          <p:nvPr/>
        </p:nvCxnSpPr>
        <p:spPr>
          <a:xfrm>
            <a:off x="9840388" y="3054351"/>
            <a:ext cx="1" cy="584202"/>
          </a:xfrm>
          <a:prstGeom prst="line">
            <a:avLst/>
          </a:prstGeom>
          <a:ln w="25400">
            <a:solidFill>
              <a:schemeClr val="accent6"/>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40" name="直線コネクタ 339"/>
          <p:cNvCxnSpPr/>
          <p:nvPr/>
        </p:nvCxnSpPr>
        <p:spPr>
          <a:xfrm>
            <a:off x="4233333" y="3054351"/>
            <a:ext cx="5607051" cy="0"/>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39" name="直線コネクタ 338"/>
          <p:cNvCxnSpPr/>
          <p:nvPr/>
        </p:nvCxnSpPr>
        <p:spPr>
          <a:xfrm>
            <a:off x="4218517" y="2335213"/>
            <a:ext cx="0" cy="730251"/>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26" name="直線コネクタ 325"/>
          <p:cNvCxnSpPr/>
          <p:nvPr/>
        </p:nvCxnSpPr>
        <p:spPr>
          <a:xfrm>
            <a:off x="3560234" y="2190749"/>
            <a:ext cx="2180167" cy="0"/>
          </a:xfrm>
          <a:prstGeom prst="line">
            <a:avLst/>
          </a:prstGeom>
          <a:ln w="254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318" name="直線コネクタ 317"/>
          <p:cNvCxnSpPr/>
          <p:nvPr/>
        </p:nvCxnSpPr>
        <p:spPr>
          <a:xfrm>
            <a:off x="7016751" y="1614490"/>
            <a:ext cx="0" cy="187166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1" name="直線コネクタ 310"/>
          <p:cNvCxnSpPr/>
          <p:nvPr/>
        </p:nvCxnSpPr>
        <p:spPr>
          <a:xfrm>
            <a:off x="2006605" y="1614488"/>
            <a:ext cx="5024967"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5" name="直線コネクタ 154"/>
          <p:cNvCxnSpPr/>
          <p:nvPr/>
        </p:nvCxnSpPr>
        <p:spPr>
          <a:xfrm>
            <a:off x="1147234" y="3343275"/>
            <a:ext cx="10684933" cy="0"/>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0" name="直線コネクタ 299"/>
          <p:cNvCxnSpPr/>
          <p:nvPr/>
        </p:nvCxnSpPr>
        <p:spPr>
          <a:xfrm>
            <a:off x="7592484" y="895352"/>
            <a:ext cx="0" cy="3027363"/>
          </a:xfrm>
          <a:prstGeom prst="line">
            <a:avLst/>
          </a:prstGeom>
          <a:ln w="25400">
            <a:solidFill>
              <a:srgbClr val="9966FF"/>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93" name="直線コネクタ 292"/>
          <p:cNvCxnSpPr/>
          <p:nvPr/>
        </p:nvCxnSpPr>
        <p:spPr>
          <a:xfrm>
            <a:off x="8265584" y="1758951"/>
            <a:ext cx="0" cy="655639"/>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95" name="直線コネクタ 194"/>
          <p:cNvCxnSpPr/>
          <p:nvPr/>
        </p:nvCxnSpPr>
        <p:spPr>
          <a:xfrm>
            <a:off x="9514417" y="3486151"/>
            <a:ext cx="0" cy="147639"/>
          </a:xfrm>
          <a:prstGeom prst="line">
            <a:avLst/>
          </a:prstGeom>
          <a:ln w="2540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6" name="直線コネクタ 195"/>
          <p:cNvCxnSpPr/>
          <p:nvPr/>
        </p:nvCxnSpPr>
        <p:spPr>
          <a:xfrm flipH="1">
            <a:off x="4334933" y="3486150"/>
            <a:ext cx="0" cy="447675"/>
          </a:xfrm>
          <a:prstGeom prst="line">
            <a:avLst/>
          </a:prstGeom>
          <a:ln w="2540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7" name="直線コネクタ 196"/>
          <p:cNvCxnSpPr/>
          <p:nvPr/>
        </p:nvCxnSpPr>
        <p:spPr>
          <a:xfrm flipH="1">
            <a:off x="5401733" y="3486150"/>
            <a:ext cx="0" cy="447675"/>
          </a:xfrm>
          <a:prstGeom prst="line">
            <a:avLst/>
          </a:prstGeom>
          <a:ln w="2540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8" name="直線コネクタ 197"/>
          <p:cNvCxnSpPr/>
          <p:nvPr/>
        </p:nvCxnSpPr>
        <p:spPr>
          <a:xfrm flipH="1">
            <a:off x="6441017" y="3486150"/>
            <a:ext cx="0" cy="447675"/>
          </a:xfrm>
          <a:prstGeom prst="line">
            <a:avLst/>
          </a:prstGeom>
          <a:ln w="2540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9" name="直線コネクタ 198"/>
          <p:cNvCxnSpPr>
            <a:endCxn id="0" idx="0"/>
          </p:cNvCxnSpPr>
          <p:nvPr/>
        </p:nvCxnSpPr>
        <p:spPr>
          <a:xfrm flipH="1">
            <a:off x="7366002" y="3486152"/>
            <a:ext cx="6351" cy="436563"/>
          </a:xfrm>
          <a:prstGeom prst="line">
            <a:avLst/>
          </a:prstGeom>
          <a:ln w="2540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00" name="直線コネクタ 199"/>
          <p:cNvCxnSpPr/>
          <p:nvPr/>
        </p:nvCxnSpPr>
        <p:spPr>
          <a:xfrm>
            <a:off x="8553451" y="3486150"/>
            <a:ext cx="0" cy="447675"/>
          </a:xfrm>
          <a:prstGeom prst="line">
            <a:avLst/>
          </a:prstGeom>
          <a:ln w="2540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01" name="直線コネクタ 200"/>
          <p:cNvCxnSpPr/>
          <p:nvPr/>
        </p:nvCxnSpPr>
        <p:spPr>
          <a:xfrm flipH="1">
            <a:off x="3272367" y="3486152"/>
            <a:ext cx="0" cy="436563"/>
          </a:xfrm>
          <a:prstGeom prst="line">
            <a:avLst/>
          </a:prstGeom>
          <a:ln w="2540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3" name="直線コネクタ 192"/>
          <p:cNvCxnSpPr/>
          <p:nvPr/>
        </p:nvCxnSpPr>
        <p:spPr>
          <a:xfrm>
            <a:off x="10280651" y="3343276"/>
            <a:ext cx="0" cy="287339"/>
          </a:xfrm>
          <a:prstGeom prst="line">
            <a:avLst/>
          </a:prstGeom>
          <a:ln w="25400">
            <a:solidFill>
              <a:srgbClr val="FFC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83" name="直線コネクタ 182"/>
          <p:cNvCxnSpPr/>
          <p:nvPr/>
        </p:nvCxnSpPr>
        <p:spPr>
          <a:xfrm>
            <a:off x="4040717" y="3340100"/>
            <a:ext cx="0" cy="582613"/>
          </a:xfrm>
          <a:prstGeom prst="line">
            <a:avLst/>
          </a:prstGeom>
          <a:ln w="25400">
            <a:solidFill>
              <a:srgbClr val="FFC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84" name="直線コネクタ 183"/>
          <p:cNvCxnSpPr/>
          <p:nvPr/>
        </p:nvCxnSpPr>
        <p:spPr>
          <a:xfrm>
            <a:off x="5158317" y="3343277"/>
            <a:ext cx="0" cy="579439"/>
          </a:xfrm>
          <a:prstGeom prst="line">
            <a:avLst/>
          </a:prstGeom>
          <a:ln w="25400">
            <a:solidFill>
              <a:srgbClr val="FFC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86" name="直線コネクタ 185"/>
          <p:cNvCxnSpPr/>
          <p:nvPr/>
        </p:nvCxnSpPr>
        <p:spPr>
          <a:xfrm>
            <a:off x="7181851" y="3343277"/>
            <a:ext cx="0" cy="590551"/>
          </a:xfrm>
          <a:prstGeom prst="line">
            <a:avLst/>
          </a:prstGeom>
          <a:ln w="25400">
            <a:solidFill>
              <a:srgbClr val="FFC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87" name="直線コネクタ 186"/>
          <p:cNvCxnSpPr/>
          <p:nvPr/>
        </p:nvCxnSpPr>
        <p:spPr>
          <a:xfrm>
            <a:off x="8329084" y="3340100"/>
            <a:ext cx="0" cy="593725"/>
          </a:xfrm>
          <a:prstGeom prst="line">
            <a:avLst/>
          </a:prstGeom>
          <a:ln w="25400">
            <a:solidFill>
              <a:srgbClr val="FFC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59" name="直線コネクタ 158"/>
          <p:cNvCxnSpPr/>
          <p:nvPr/>
        </p:nvCxnSpPr>
        <p:spPr>
          <a:xfrm>
            <a:off x="2984500" y="3340100"/>
            <a:ext cx="0" cy="582613"/>
          </a:xfrm>
          <a:prstGeom prst="line">
            <a:avLst/>
          </a:prstGeom>
          <a:ln w="25400">
            <a:solidFill>
              <a:srgbClr val="FFC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57" name="直線コネクタ 156"/>
          <p:cNvCxnSpPr/>
          <p:nvPr/>
        </p:nvCxnSpPr>
        <p:spPr>
          <a:xfrm>
            <a:off x="1147233" y="3332163"/>
            <a:ext cx="0" cy="457200"/>
          </a:xfrm>
          <a:prstGeom prst="line">
            <a:avLst/>
          </a:prstGeom>
          <a:ln w="25400">
            <a:solidFill>
              <a:srgbClr val="FFC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43" name="直線コネクタ 142"/>
          <p:cNvCxnSpPr/>
          <p:nvPr/>
        </p:nvCxnSpPr>
        <p:spPr>
          <a:xfrm>
            <a:off x="186267" y="3165475"/>
            <a:ext cx="3160184" cy="0"/>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36" name="直線コネクタ 135"/>
          <p:cNvCxnSpPr>
            <a:endCxn id="108" idx="1"/>
          </p:cNvCxnSpPr>
          <p:nvPr/>
        </p:nvCxnSpPr>
        <p:spPr>
          <a:xfrm>
            <a:off x="201088" y="846140"/>
            <a:ext cx="1051982" cy="189883"/>
          </a:xfrm>
          <a:prstGeom prst="line">
            <a:avLst/>
          </a:prstGeom>
          <a:ln w="25400">
            <a:solidFill>
              <a:srgbClr val="00B05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34" name="直線コネクタ 133"/>
          <p:cNvCxnSpPr/>
          <p:nvPr/>
        </p:nvCxnSpPr>
        <p:spPr>
          <a:xfrm>
            <a:off x="5289551" y="1038225"/>
            <a:ext cx="0" cy="293688"/>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31" name="直線コネクタ 130"/>
          <p:cNvCxnSpPr/>
          <p:nvPr/>
        </p:nvCxnSpPr>
        <p:spPr>
          <a:xfrm>
            <a:off x="3752851" y="1046166"/>
            <a:ext cx="0" cy="293687"/>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12" name="直線コネクタ 111"/>
          <p:cNvCxnSpPr/>
          <p:nvPr/>
        </p:nvCxnSpPr>
        <p:spPr>
          <a:xfrm>
            <a:off x="2425705" y="1327149"/>
            <a:ext cx="4610100" cy="0"/>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05" name="直線コネクタ 104"/>
          <p:cNvCxnSpPr/>
          <p:nvPr/>
        </p:nvCxnSpPr>
        <p:spPr>
          <a:xfrm>
            <a:off x="391589" y="2190749"/>
            <a:ext cx="2959100" cy="0"/>
          </a:xfrm>
          <a:prstGeom prst="line">
            <a:avLst/>
          </a:prstGeom>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グループ化 87"/>
          <p:cNvGrpSpPr>
            <a:grpSpLocks/>
          </p:cNvGrpSpPr>
          <p:nvPr/>
        </p:nvGrpSpPr>
        <p:grpSpPr bwMode="auto">
          <a:xfrm>
            <a:off x="1253070" y="246063"/>
            <a:ext cx="1443567" cy="1579920"/>
            <a:chOff x="2361156" y="2718896"/>
            <a:chExt cx="1083198" cy="1580155"/>
          </a:xfrm>
        </p:grpSpPr>
        <p:sp>
          <p:nvSpPr>
            <p:cNvPr id="108" name="テキスト ボックス 107"/>
            <p:cNvSpPr txBox="1"/>
            <p:nvPr/>
          </p:nvSpPr>
          <p:spPr>
            <a:xfrm>
              <a:off x="2361156" y="2718896"/>
              <a:ext cx="1083198" cy="1580155"/>
            </a:xfrm>
            <a:prstGeom prst="rect">
              <a:avLst/>
            </a:prstGeom>
            <a:solidFill>
              <a:schemeClr val="tx1">
                <a:lumMod val="75000"/>
                <a:lumOff val="25000"/>
              </a:schemeClr>
            </a:solidFill>
            <a:ln w="25400">
              <a:noFill/>
            </a:ln>
          </p:spPr>
          <p:txBody>
            <a:bodyPr>
              <a:spAutoFit/>
            </a:bodyPr>
            <a:lstStyle/>
            <a:p>
              <a:pPr algn="ctr"/>
              <a:r>
                <a:rPr lang="ja-JP" altLang="en-US" sz="1200" b="1" dirty="0">
                  <a:solidFill>
                    <a:schemeClr val="bg1"/>
                  </a:solidFill>
                  <a:latin typeface="ＭＳ Ｐゴシック" pitchFamily="50" charset="-128"/>
                </a:rPr>
                <a:t>ゴミ発電</a:t>
              </a:r>
              <a:endParaRPr lang="en-US" altLang="ja-JP" sz="1200" b="1" dirty="0">
                <a:solidFill>
                  <a:schemeClr val="bg1"/>
                </a:solidFill>
                <a:latin typeface="ＭＳ Ｐゴシック" pitchFamily="50" charset="-128"/>
              </a:endParaRPr>
            </a:p>
            <a:p>
              <a:pPr algn="ctr"/>
              <a:endParaRPr lang="en-US" altLang="ja-JP" sz="1200" b="1" dirty="0">
                <a:solidFill>
                  <a:schemeClr val="bg1"/>
                </a:solidFill>
                <a:latin typeface="ＭＳ Ｐゴシック" pitchFamily="50" charset="-128"/>
              </a:endParaRPr>
            </a:p>
            <a:p>
              <a:pPr algn="ctr"/>
              <a:endParaRPr lang="en-US" altLang="ja-JP" sz="1200" b="1" dirty="0">
                <a:solidFill>
                  <a:schemeClr val="bg1"/>
                </a:solidFill>
                <a:latin typeface="ＭＳ Ｐゴシック" pitchFamily="50" charset="-128"/>
              </a:endParaRPr>
            </a:p>
            <a:p>
              <a:pPr algn="ctr"/>
              <a:endParaRPr lang="en-US" altLang="ja-JP" sz="1200" b="1" dirty="0">
                <a:solidFill>
                  <a:schemeClr val="bg1"/>
                </a:solidFill>
                <a:latin typeface="ＭＳ Ｐゴシック" pitchFamily="50" charset="-128"/>
              </a:endParaRPr>
            </a:p>
            <a:p>
              <a:pPr algn="ctr"/>
              <a:endParaRPr lang="en-US" altLang="ja-JP" sz="1500" b="1" dirty="0">
                <a:solidFill>
                  <a:schemeClr val="bg1"/>
                </a:solidFill>
              </a:endParaRPr>
            </a:p>
            <a:p>
              <a:pPr algn="ctr"/>
              <a:endParaRPr lang="en-US" altLang="ja-JP" sz="1500" b="1" dirty="0">
                <a:solidFill>
                  <a:schemeClr val="bg1"/>
                </a:solidFill>
              </a:endParaRPr>
            </a:p>
            <a:p>
              <a:pPr algn="ctr">
                <a:spcBef>
                  <a:spcPts val="800"/>
                </a:spcBef>
              </a:pPr>
              <a:r>
                <a:rPr lang="ja-JP" altLang="en-US" sz="1200" b="1" dirty="0">
                  <a:solidFill>
                    <a:schemeClr val="bg1"/>
                  </a:solidFill>
                  <a:latin typeface="ＭＳ Ｐゴシック" pitchFamily="50" charset="-128"/>
                </a:rPr>
                <a:t>焼 却 場</a:t>
              </a:r>
              <a:endParaRPr lang="en-US" altLang="ja-JP" sz="1200" b="1" dirty="0">
                <a:solidFill>
                  <a:schemeClr val="bg1"/>
                </a:solidFill>
                <a:latin typeface="ＭＳ Ｐゴシック" pitchFamily="50" charset="-128"/>
              </a:endParaRPr>
            </a:p>
          </p:txBody>
        </p:sp>
        <p:grpSp>
          <p:nvGrpSpPr>
            <p:cNvPr id="3" name="グループ化 50"/>
            <p:cNvGrpSpPr>
              <a:grpSpLocks/>
            </p:cNvGrpSpPr>
            <p:nvPr/>
          </p:nvGrpSpPr>
          <p:grpSpPr bwMode="auto">
            <a:xfrm>
              <a:off x="2421832" y="2960685"/>
              <a:ext cx="963105" cy="735324"/>
              <a:chOff x="2021134" y="201597"/>
              <a:chExt cx="963105" cy="735324"/>
            </a:xfrm>
          </p:grpSpPr>
          <p:sp>
            <p:nvSpPr>
              <p:cNvPr id="50" name="正方形/長方形 49"/>
              <p:cNvSpPr/>
              <p:nvPr/>
            </p:nvSpPr>
            <p:spPr>
              <a:xfrm>
                <a:off x="2022401" y="404373"/>
                <a:ext cx="962490" cy="531892"/>
              </a:xfrm>
              <a:prstGeom prst="rect">
                <a:avLst/>
              </a:prstGeom>
              <a:solidFill>
                <a:srgbClr val="C8F2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a:solidFill>
                    <a:srgbClr val="FFFFFF"/>
                  </a:solidFill>
                </a:endParaRPr>
              </a:p>
            </p:txBody>
          </p:sp>
          <p:pic>
            <p:nvPicPr>
              <p:cNvPr id="83122" name="Picture 2" descr="T:\西田\資料イラスト素材\2.機械・設備\街・施設\施設\発電所.png"/>
              <p:cNvPicPr>
                <a:picLocks noChangeAspect="1" noChangeArrowheads="1"/>
              </p:cNvPicPr>
              <p:nvPr/>
            </p:nvPicPr>
            <p:blipFill>
              <a:blip r:embed="rId3" cstate="print"/>
              <a:srcRect l="9332" t="14621" r="11954" b="1424"/>
              <a:stretch>
                <a:fillRect/>
              </a:stretch>
            </p:blipFill>
            <p:spPr bwMode="auto">
              <a:xfrm>
                <a:off x="2021134" y="201597"/>
                <a:ext cx="963105" cy="720752"/>
              </a:xfrm>
              <a:prstGeom prst="rect">
                <a:avLst/>
              </a:prstGeom>
              <a:noFill/>
              <a:ln w="47625">
                <a:noFill/>
                <a:miter lim="800000"/>
                <a:headEnd/>
                <a:tailEnd/>
              </a:ln>
            </p:spPr>
          </p:pic>
        </p:grpSp>
      </p:grpSp>
      <p:grpSp>
        <p:nvGrpSpPr>
          <p:cNvPr id="4" name="グループ化 85"/>
          <p:cNvGrpSpPr>
            <a:grpSpLocks/>
          </p:cNvGrpSpPr>
          <p:nvPr/>
        </p:nvGrpSpPr>
        <p:grpSpPr bwMode="auto">
          <a:xfrm>
            <a:off x="1390651" y="1974852"/>
            <a:ext cx="1443567" cy="1302921"/>
            <a:chOff x="1912293" y="2976908"/>
            <a:chExt cx="1083198" cy="1303114"/>
          </a:xfrm>
        </p:grpSpPr>
        <p:sp>
          <p:nvSpPr>
            <p:cNvPr id="106" name="テキスト ボックス 105"/>
            <p:cNvSpPr txBox="1"/>
            <p:nvPr/>
          </p:nvSpPr>
          <p:spPr>
            <a:xfrm>
              <a:off x="1912293" y="2976908"/>
              <a:ext cx="1083198" cy="1303114"/>
            </a:xfrm>
            <a:prstGeom prst="rect">
              <a:avLst/>
            </a:prstGeom>
            <a:solidFill>
              <a:schemeClr val="tx1">
                <a:lumMod val="75000"/>
                <a:lumOff val="25000"/>
              </a:schemeClr>
            </a:solidFill>
            <a:ln w="25400">
              <a:noFill/>
            </a:ln>
          </p:spPr>
          <p:txBody>
            <a:bodyPr>
              <a:spAutoFit/>
            </a:bodyPr>
            <a:lstStyle/>
            <a:p>
              <a:pPr algn="ctr"/>
              <a:endParaRPr lang="en-US" altLang="ja-JP" sz="1200" b="1" dirty="0">
                <a:solidFill>
                  <a:schemeClr val="bg1"/>
                </a:solidFill>
                <a:latin typeface="ＭＳ Ｐゴシック" pitchFamily="50" charset="-128"/>
              </a:endParaRPr>
            </a:p>
            <a:p>
              <a:pPr algn="ctr"/>
              <a:endParaRPr lang="en-US" altLang="ja-JP" sz="1200" b="1" dirty="0">
                <a:solidFill>
                  <a:schemeClr val="bg1"/>
                </a:solidFill>
                <a:latin typeface="ＭＳ Ｐゴシック" pitchFamily="50" charset="-128"/>
              </a:endParaRPr>
            </a:p>
            <a:p>
              <a:pPr algn="ctr"/>
              <a:endParaRPr lang="en-US" altLang="ja-JP" sz="1200" b="1" dirty="0">
                <a:solidFill>
                  <a:schemeClr val="bg1"/>
                </a:solidFill>
                <a:latin typeface="ＭＳ Ｐゴシック" pitchFamily="50" charset="-128"/>
              </a:endParaRPr>
            </a:p>
            <a:p>
              <a:pPr algn="ctr"/>
              <a:endParaRPr lang="en-US" altLang="ja-JP" sz="1200" b="1" dirty="0">
                <a:solidFill>
                  <a:schemeClr val="bg1"/>
                </a:solidFill>
                <a:latin typeface="ＭＳ Ｐゴシック" pitchFamily="50" charset="-128"/>
              </a:endParaRPr>
            </a:p>
            <a:p>
              <a:pPr algn="ctr"/>
              <a:endParaRPr lang="en-US" altLang="ja-JP" sz="1200" b="1" dirty="0">
                <a:solidFill>
                  <a:schemeClr val="bg1"/>
                </a:solidFill>
                <a:latin typeface="ＭＳ Ｐゴシック" pitchFamily="50" charset="-128"/>
              </a:endParaRPr>
            </a:p>
            <a:p>
              <a:pPr algn="ctr">
                <a:spcBef>
                  <a:spcPts val="800"/>
                </a:spcBef>
              </a:pPr>
              <a:r>
                <a:rPr lang="ja-JP" altLang="en-US" sz="1200" b="1" dirty="0">
                  <a:solidFill>
                    <a:schemeClr val="bg1"/>
                  </a:solidFill>
                  <a:latin typeface="ＭＳ Ｐゴシック" pitchFamily="50" charset="-128"/>
                </a:rPr>
                <a:t>下水処理場</a:t>
              </a:r>
              <a:endParaRPr lang="en-US" altLang="ja-JP" sz="1200" b="1" dirty="0">
                <a:solidFill>
                  <a:schemeClr val="bg1"/>
                </a:solidFill>
                <a:latin typeface="ＭＳ Ｐゴシック" pitchFamily="50" charset="-128"/>
              </a:endParaRPr>
            </a:p>
          </p:txBody>
        </p:sp>
        <p:pic>
          <p:nvPicPr>
            <p:cNvPr id="83118" name="Picture 6"/>
            <p:cNvPicPr>
              <a:picLocks noChangeAspect="1" noChangeArrowheads="1"/>
            </p:cNvPicPr>
            <p:nvPr/>
          </p:nvPicPr>
          <p:blipFill>
            <a:blip r:embed="rId4" cstate="print"/>
            <a:srcRect/>
            <a:stretch>
              <a:fillRect/>
            </a:stretch>
          </p:blipFill>
          <p:spPr bwMode="auto">
            <a:xfrm>
              <a:off x="1971362" y="3025703"/>
              <a:ext cx="965061" cy="713307"/>
            </a:xfrm>
            <a:prstGeom prst="rect">
              <a:avLst/>
            </a:prstGeom>
            <a:noFill/>
            <a:ln w="9525">
              <a:noFill/>
              <a:miter lim="800000"/>
              <a:headEnd/>
              <a:tailEnd/>
            </a:ln>
          </p:spPr>
        </p:pic>
      </p:grpSp>
      <p:pic>
        <p:nvPicPr>
          <p:cNvPr id="82994" name="Picture 4"/>
          <p:cNvPicPr>
            <a:picLocks noChangeAspect="1" noChangeArrowheads="1"/>
          </p:cNvPicPr>
          <p:nvPr/>
        </p:nvPicPr>
        <p:blipFill>
          <a:blip r:embed="rId5" cstate="print"/>
          <a:srcRect/>
          <a:stretch>
            <a:fillRect/>
          </a:stretch>
        </p:blipFill>
        <p:spPr bwMode="auto">
          <a:xfrm>
            <a:off x="2834222" y="1243015"/>
            <a:ext cx="289983" cy="212725"/>
          </a:xfrm>
          <a:prstGeom prst="rect">
            <a:avLst/>
          </a:prstGeom>
          <a:noFill/>
          <a:ln w="9525">
            <a:noFill/>
            <a:miter lim="800000"/>
            <a:headEnd/>
            <a:tailEnd/>
          </a:ln>
        </p:spPr>
      </p:pic>
      <p:pic>
        <p:nvPicPr>
          <p:cNvPr id="82995" name="Picture 14"/>
          <p:cNvPicPr>
            <a:picLocks noChangeAspect="1" noChangeArrowheads="1"/>
          </p:cNvPicPr>
          <p:nvPr/>
        </p:nvPicPr>
        <p:blipFill>
          <a:blip r:embed="rId6" cstate="print"/>
          <a:srcRect/>
          <a:stretch>
            <a:fillRect/>
          </a:stretch>
        </p:blipFill>
        <p:spPr bwMode="auto">
          <a:xfrm>
            <a:off x="4796367" y="4943476"/>
            <a:ext cx="804333" cy="287339"/>
          </a:xfrm>
          <a:prstGeom prst="rect">
            <a:avLst/>
          </a:prstGeom>
          <a:noFill/>
          <a:ln w="9525">
            <a:noFill/>
            <a:miter lim="800000"/>
            <a:headEnd/>
            <a:tailEnd/>
          </a:ln>
        </p:spPr>
      </p:pic>
      <p:grpSp>
        <p:nvGrpSpPr>
          <p:cNvPr id="6" name="グループ化 17"/>
          <p:cNvGrpSpPr>
            <a:grpSpLocks/>
          </p:cNvGrpSpPr>
          <p:nvPr/>
        </p:nvGrpSpPr>
        <p:grpSpPr bwMode="auto">
          <a:xfrm>
            <a:off x="8289051" y="1976441"/>
            <a:ext cx="3429511" cy="790575"/>
            <a:chOff x="5794783" y="1761603"/>
            <a:chExt cx="2978127" cy="914924"/>
          </a:xfrm>
        </p:grpSpPr>
        <p:grpSp>
          <p:nvGrpSpPr>
            <p:cNvPr id="8" name="グループ化 3"/>
            <p:cNvGrpSpPr>
              <a:grpSpLocks/>
            </p:cNvGrpSpPr>
            <p:nvPr/>
          </p:nvGrpSpPr>
          <p:grpSpPr bwMode="auto">
            <a:xfrm>
              <a:off x="6658588" y="2073928"/>
              <a:ext cx="2114322" cy="557057"/>
              <a:chOff x="6505397" y="968353"/>
              <a:chExt cx="2114322" cy="557057"/>
            </a:xfrm>
          </p:grpSpPr>
          <p:grpSp>
            <p:nvGrpSpPr>
              <p:cNvPr id="11" name="グループ化 26"/>
              <p:cNvGrpSpPr>
                <a:grpSpLocks/>
              </p:cNvGrpSpPr>
              <p:nvPr/>
            </p:nvGrpSpPr>
            <p:grpSpPr bwMode="auto">
              <a:xfrm>
                <a:off x="6505397" y="968353"/>
                <a:ext cx="480664" cy="557057"/>
                <a:chOff x="7321073" y="3551851"/>
                <a:chExt cx="480664" cy="557057"/>
              </a:xfrm>
            </p:grpSpPr>
            <p:pic>
              <p:nvPicPr>
                <p:cNvPr id="83115" name="Picture 2"/>
                <p:cNvPicPr>
                  <a:picLocks noChangeAspect="1" noChangeArrowheads="1"/>
                </p:cNvPicPr>
                <p:nvPr/>
              </p:nvPicPr>
              <p:blipFill>
                <a:blip r:embed="rId7" cstate="print"/>
                <a:srcRect/>
                <a:stretch>
                  <a:fillRect/>
                </a:stretch>
              </p:blipFill>
              <p:spPr bwMode="auto">
                <a:xfrm>
                  <a:off x="7374082" y="3901674"/>
                  <a:ext cx="427655" cy="207234"/>
                </a:xfrm>
                <a:prstGeom prst="rect">
                  <a:avLst/>
                </a:prstGeom>
                <a:noFill/>
                <a:ln w="9525">
                  <a:noFill/>
                  <a:miter lim="800000"/>
                  <a:headEnd/>
                  <a:tailEnd/>
                </a:ln>
              </p:spPr>
            </p:pic>
            <p:sp>
              <p:nvSpPr>
                <p:cNvPr id="83116" name="テキスト ボックス 34"/>
                <p:cNvSpPr txBox="1">
                  <a:spLocks noChangeArrowheads="1"/>
                </p:cNvSpPr>
                <p:nvPr/>
              </p:nvSpPr>
              <p:spPr bwMode="auto">
                <a:xfrm>
                  <a:off x="7321073" y="3551851"/>
                  <a:ext cx="469389" cy="373996"/>
                </a:xfrm>
                <a:prstGeom prst="rect">
                  <a:avLst/>
                </a:prstGeom>
                <a:noFill/>
                <a:ln w="9525">
                  <a:noFill/>
                  <a:miter lim="800000"/>
                  <a:headEnd/>
                  <a:tailEnd/>
                </a:ln>
              </p:spPr>
              <p:txBody>
                <a:bodyPr wrap="none">
                  <a:spAutoFit/>
                </a:bodyPr>
                <a:lstStyle/>
                <a:p>
                  <a:r>
                    <a:rPr lang="en-US" altLang="ja-JP" sz="1500" dirty="0">
                      <a:latin typeface="ＭＳ Ｐゴシック" pitchFamily="50" charset="-128"/>
                      <a:ea typeface="メイリオ" pitchFamily="50" charset="-128"/>
                    </a:rPr>
                    <a:t>FCV</a:t>
                  </a:r>
                  <a:endParaRPr lang="ja-JP" altLang="en-US" sz="1500" dirty="0">
                    <a:latin typeface="ＭＳ Ｐゴシック" pitchFamily="50" charset="-128"/>
                    <a:ea typeface="メイリオ" pitchFamily="50" charset="-128"/>
                  </a:endParaRPr>
                </a:p>
              </p:txBody>
            </p:sp>
          </p:grpSp>
          <p:grpSp>
            <p:nvGrpSpPr>
              <p:cNvPr id="13" name="グループ化 27"/>
              <p:cNvGrpSpPr>
                <a:grpSpLocks/>
              </p:cNvGrpSpPr>
              <p:nvPr/>
            </p:nvGrpSpPr>
            <p:grpSpPr bwMode="auto">
              <a:xfrm>
                <a:off x="6995762" y="968353"/>
                <a:ext cx="749186" cy="549664"/>
                <a:chOff x="7586652" y="3257019"/>
                <a:chExt cx="749186" cy="549664"/>
              </a:xfrm>
            </p:grpSpPr>
            <p:pic>
              <p:nvPicPr>
                <p:cNvPr id="83113" name="Picture 8"/>
                <p:cNvPicPr>
                  <a:picLocks noChangeAspect="1" noChangeArrowheads="1"/>
                </p:cNvPicPr>
                <p:nvPr/>
              </p:nvPicPr>
              <p:blipFill>
                <a:blip r:embed="rId8" cstate="print"/>
                <a:srcRect/>
                <a:stretch>
                  <a:fillRect/>
                </a:stretch>
              </p:blipFill>
              <p:spPr bwMode="auto">
                <a:xfrm>
                  <a:off x="7728594" y="3599449"/>
                  <a:ext cx="501130" cy="207234"/>
                </a:xfrm>
                <a:prstGeom prst="rect">
                  <a:avLst/>
                </a:prstGeom>
                <a:noFill/>
                <a:ln w="9525">
                  <a:noFill/>
                  <a:miter lim="800000"/>
                  <a:headEnd/>
                  <a:tailEnd/>
                </a:ln>
              </p:spPr>
            </p:pic>
            <p:sp>
              <p:nvSpPr>
                <p:cNvPr id="83114" name="テキスト ボックス 32"/>
                <p:cNvSpPr txBox="1">
                  <a:spLocks noChangeArrowheads="1"/>
                </p:cNvSpPr>
                <p:nvPr/>
              </p:nvSpPr>
              <p:spPr bwMode="auto">
                <a:xfrm>
                  <a:off x="7586652" y="3257019"/>
                  <a:ext cx="749186" cy="373996"/>
                </a:xfrm>
                <a:prstGeom prst="rect">
                  <a:avLst/>
                </a:prstGeom>
                <a:noFill/>
                <a:ln w="9525">
                  <a:noFill/>
                  <a:miter lim="800000"/>
                  <a:headEnd/>
                  <a:tailEnd/>
                </a:ln>
              </p:spPr>
              <p:txBody>
                <a:bodyPr wrap="none">
                  <a:spAutoFit/>
                </a:bodyPr>
                <a:lstStyle/>
                <a:p>
                  <a:r>
                    <a:rPr lang="en-US" altLang="ja-JP" sz="1500" dirty="0">
                      <a:latin typeface="ＭＳ Ｐゴシック" pitchFamily="50" charset="-128"/>
                      <a:ea typeface="メイリオ" pitchFamily="50" charset="-128"/>
                    </a:rPr>
                    <a:t>FC</a:t>
                  </a:r>
                  <a:r>
                    <a:rPr lang="en-US" altLang="ja-JP" sz="1500" dirty="0">
                      <a:latin typeface="ＭＳ Ｐゴシック" pitchFamily="50" charset="-128"/>
                      <a:cs typeface="Segoe UI" pitchFamily="34" charset="0"/>
                    </a:rPr>
                    <a:t> </a:t>
                  </a:r>
                  <a:r>
                    <a:rPr lang="ja-JP" altLang="en-US" sz="1500" dirty="0">
                      <a:latin typeface="ＭＳ Ｐゴシック" pitchFamily="50" charset="-128"/>
                      <a:ea typeface="メイリオ" pitchFamily="50" charset="-128"/>
                    </a:rPr>
                    <a:t>バス</a:t>
                  </a:r>
                </a:p>
              </p:txBody>
            </p:sp>
          </p:grpSp>
          <p:grpSp>
            <p:nvGrpSpPr>
              <p:cNvPr id="14" name="グループ化 28"/>
              <p:cNvGrpSpPr>
                <a:grpSpLocks/>
              </p:cNvGrpSpPr>
              <p:nvPr/>
            </p:nvGrpSpPr>
            <p:grpSpPr bwMode="auto">
              <a:xfrm>
                <a:off x="7624146" y="968353"/>
                <a:ext cx="995573" cy="549664"/>
                <a:chOff x="7565494" y="3865977"/>
                <a:chExt cx="995573" cy="549664"/>
              </a:xfrm>
            </p:grpSpPr>
            <p:pic>
              <p:nvPicPr>
                <p:cNvPr id="83111" name="Picture 6"/>
                <p:cNvPicPr>
                  <a:picLocks noChangeAspect="1" noChangeArrowheads="1"/>
                </p:cNvPicPr>
                <p:nvPr/>
              </p:nvPicPr>
              <p:blipFill>
                <a:blip r:embed="rId9" cstate="print"/>
                <a:srcRect/>
                <a:stretch>
                  <a:fillRect/>
                </a:stretch>
              </p:blipFill>
              <p:spPr bwMode="auto">
                <a:xfrm>
                  <a:off x="7770618" y="4160842"/>
                  <a:ext cx="533071" cy="254799"/>
                </a:xfrm>
                <a:prstGeom prst="rect">
                  <a:avLst/>
                </a:prstGeom>
                <a:noFill/>
                <a:ln w="9525">
                  <a:noFill/>
                  <a:miter lim="800000"/>
                  <a:headEnd/>
                  <a:tailEnd/>
                </a:ln>
              </p:spPr>
            </p:pic>
            <p:sp>
              <p:nvSpPr>
                <p:cNvPr id="83112" name="テキスト ボックス 30"/>
                <p:cNvSpPr txBox="1">
                  <a:spLocks noChangeArrowheads="1"/>
                </p:cNvSpPr>
                <p:nvPr/>
              </p:nvSpPr>
              <p:spPr bwMode="auto">
                <a:xfrm>
                  <a:off x="7565494" y="3865977"/>
                  <a:ext cx="995573" cy="373996"/>
                </a:xfrm>
                <a:prstGeom prst="rect">
                  <a:avLst/>
                </a:prstGeom>
                <a:noFill/>
                <a:ln w="9525">
                  <a:noFill/>
                  <a:miter lim="800000"/>
                  <a:headEnd/>
                  <a:tailEnd/>
                </a:ln>
              </p:spPr>
              <p:txBody>
                <a:bodyPr wrap="none">
                  <a:spAutoFit/>
                </a:bodyPr>
                <a:lstStyle/>
                <a:p>
                  <a:r>
                    <a:rPr lang="ja-JP" altLang="en-US" sz="1500" dirty="0">
                      <a:latin typeface="ＭＳ Ｐゴシック" pitchFamily="50" charset="-128"/>
                      <a:ea typeface="メイリオ" pitchFamily="50" charset="-128"/>
                    </a:rPr>
                    <a:t>パッカ</a:t>
                  </a:r>
                  <a:r>
                    <a:rPr lang="en-US" altLang="ja-JP" sz="1500" dirty="0">
                      <a:latin typeface="ＭＳ Ｐゴシック" pitchFamily="50" charset="-128"/>
                      <a:ea typeface="メイリオ" pitchFamily="50" charset="-128"/>
                    </a:rPr>
                    <a:t>―</a:t>
                  </a:r>
                  <a:r>
                    <a:rPr lang="ja-JP" altLang="en-US" sz="1500" dirty="0">
                      <a:latin typeface="ＭＳ Ｐゴシック" pitchFamily="50" charset="-128"/>
                      <a:ea typeface="メイリオ" pitchFamily="50" charset="-128"/>
                    </a:rPr>
                    <a:t>車</a:t>
                  </a:r>
                </a:p>
              </p:txBody>
            </p:sp>
          </p:grpSp>
        </p:grpSp>
        <p:grpSp>
          <p:nvGrpSpPr>
            <p:cNvPr id="15" name="グループ化 16"/>
            <p:cNvGrpSpPr>
              <a:grpSpLocks/>
            </p:cNvGrpSpPr>
            <p:nvPr/>
          </p:nvGrpSpPr>
          <p:grpSpPr bwMode="auto">
            <a:xfrm>
              <a:off x="5794783" y="1761603"/>
              <a:ext cx="2881946" cy="914924"/>
              <a:chOff x="5794783" y="1761603"/>
              <a:chExt cx="2881946" cy="914924"/>
            </a:xfrm>
          </p:grpSpPr>
          <p:grpSp>
            <p:nvGrpSpPr>
              <p:cNvPr id="16" name="グループ化 10"/>
              <p:cNvGrpSpPr>
                <a:grpSpLocks/>
              </p:cNvGrpSpPr>
              <p:nvPr/>
            </p:nvGrpSpPr>
            <p:grpSpPr bwMode="auto">
              <a:xfrm>
                <a:off x="6156176" y="2162995"/>
                <a:ext cx="309133" cy="486890"/>
                <a:chOff x="5148064" y="2654078"/>
                <a:chExt cx="309133" cy="486890"/>
              </a:xfrm>
            </p:grpSpPr>
            <p:grpSp>
              <p:nvGrpSpPr>
                <p:cNvPr id="17" name="グループ化 7"/>
                <p:cNvGrpSpPr>
                  <a:grpSpLocks/>
                </p:cNvGrpSpPr>
                <p:nvPr/>
              </p:nvGrpSpPr>
              <p:grpSpPr bwMode="auto">
                <a:xfrm>
                  <a:off x="5148064" y="2654078"/>
                  <a:ext cx="309133" cy="486890"/>
                  <a:chOff x="5148064" y="2654078"/>
                  <a:chExt cx="309133" cy="486890"/>
                </a:xfrm>
              </p:grpSpPr>
              <p:sp>
                <p:nvSpPr>
                  <p:cNvPr id="5" name="角丸四角形 4"/>
                  <p:cNvSpPr/>
                  <p:nvPr/>
                </p:nvSpPr>
                <p:spPr>
                  <a:xfrm>
                    <a:off x="5148614" y="2653195"/>
                    <a:ext cx="308797" cy="43541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a:solidFill>
                        <a:srgbClr val="FFFFFF"/>
                      </a:solidFill>
                    </a:endParaRPr>
                  </a:p>
                </p:txBody>
              </p:sp>
              <p:sp>
                <p:nvSpPr>
                  <p:cNvPr id="7" name="正方形/長方形 6"/>
                  <p:cNvSpPr/>
                  <p:nvPr/>
                </p:nvSpPr>
                <p:spPr>
                  <a:xfrm>
                    <a:off x="5148614" y="2945309"/>
                    <a:ext cx="308797" cy="19474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a:solidFill>
                        <a:srgbClr val="FFFFFF"/>
                      </a:solidFill>
                    </a:endParaRPr>
                  </a:p>
                </p:txBody>
              </p:sp>
            </p:grpSp>
            <p:sp>
              <p:nvSpPr>
                <p:cNvPr id="10" name="角丸四角形 9"/>
                <p:cNvSpPr/>
                <p:nvPr/>
              </p:nvSpPr>
              <p:spPr>
                <a:xfrm>
                  <a:off x="5183537" y="2697288"/>
                  <a:ext cx="238950" cy="17453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a:solidFill>
                      <a:srgbClr val="FFFFFF"/>
                    </a:solidFill>
                  </a:endParaRPr>
                </a:p>
              </p:txBody>
            </p:sp>
          </p:grpSp>
          <p:sp>
            <p:nvSpPr>
              <p:cNvPr id="12" name="正方形/長方形 11"/>
              <p:cNvSpPr/>
              <p:nvPr/>
            </p:nvSpPr>
            <p:spPr>
              <a:xfrm>
                <a:off x="5939833" y="2623248"/>
                <a:ext cx="2736896" cy="5327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a:solidFill>
                    <a:srgbClr val="FFFFFF"/>
                  </a:solidFill>
                </a:endParaRPr>
              </a:p>
            </p:txBody>
          </p:sp>
          <p:sp>
            <p:nvSpPr>
              <p:cNvPr id="48" name="正方形/長方形 47"/>
              <p:cNvSpPr/>
              <p:nvPr/>
            </p:nvSpPr>
            <p:spPr>
              <a:xfrm rot="5400000">
                <a:off x="5768107" y="2339386"/>
                <a:ext cx="564020" cy="6617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a:solidFill>
                    <a:srgbClr val="FFFFFF"/>
                  </a:solidFill>
                </a:endParaRPr>
              </a:p>
            </p:txBody>
          </p:sp>
          <p:sp>
            <p:nvSpPr>
              <p:cNvPr id="49" name="正方形/長方形 48"/>
              <p:cNvSpPr/>
              <p:nvPr/>
            </p:nvSpPr>
            <p:spPr>
              <a:xfrm>
                <a:off x="5939833" y="2040857"/>
                <a:ext cx="1422671" cy="532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sz="1600" b="1" dirty="0">
                  <a:solidFill>
                    <a:srgbClr val="FFFFFF"/>
                  </a:solidFill>
                  <a:latin typeface="メイリオ" pitchFamily="50" charset="-128"/>
                  <a:ea typeface="メイリオ" pitchFamily="50" charset="-128"/>
                </a:endParaRPr>
              </a:p>
            </p:txBody>
          </p:sp>
          <p:sp>
            <p:nvSpPr>
              <p:cNvPr id="83103" name="テキスト ボックス 12"/>
              <p:cNvSpPr txBox="1">
                <a:spLocks noChangeArrowheads="1"/>
              </p:cNvSpPr>
              <p:nvPr/>
            </p:nvSpPr>
            <p:spPr bwMode="auto">
              <a:xfrm>
                <a:off x="5794783" y="1761603"/>
                <a:ext cx="1585789" cy="391805"/>
              </a:xfrm>
              <a:prstGeom prst="rect">
                <a:avLst/>
              </a:prstGeom>
              <a:noFill/>
              <a:ln w="9525">
                <a:noFill/>
                <a:miter lim="800000"/>
                <a:headEnd/>
                <a:tailEnd/>
              </a:ln>
            </p:spPr>
            <p:txBody>
              <a:bodyPr wrap="none">
                <a:spAutoFit/>
              </a:bodyPr>
              <a:lstStyle/>
              <a:p>
                <a:r>
                  <a:rPr lang="ja-JP" altLang="en-US" sz="1600" b="1" dirty="0">
                    <a:latin typeface="ＭＳ Ｐゴシック" pitchFamily="50" charset="-128"/>
                    <a:ea typeface="メイリオ" pitchFamily="50" charset="-128"/>
                  </a:rPr>
                  <a:t>水素ステーション</a:t>
                </a:r>
              </a:p>
            </p:txBody>
          </p:sp>
        </p:grpSp>
      </p:grpSp>
      <p:grpSp>
        <p:nvGrpSpPr>
          <p:cNvPr id="18" name="グループ化 88"/>
          <p:cNvGrpSpPr>
            <a:grpSpLocks/>
          </p:cNvGrpSpPr>
          <p:nvPr/>
        </p:nvGrpSpPr>
        <p:grpSpPr bwMode="auto">
          <a:xfrm>
            <a:off x="3079751" y="63500"/>
            <a:ext cx="1445683" cy="1384995"/>
            <a:chOff x="3688589" y="446086"/>
            <a:chExt cx="1083198" cy="1383263"/>
          </a:xfrm>
        </p:grpSpPr>
        <p:sp>
          <p:nvSpPr>
            <p:cNvPr id="110" name="テキスト ボックス 109"/>
            <p:cNvSpPr txBox="1"/>
            <p:nvPr/>
          </p:nvSpPr>
          <p:spPr>
            <a:xfrm>
              <a:off x="3688589" y="446086"/>
              <a:ext cx="1083198" cy="1383263"/>
            </a:xfrm>
            <a:prstGeom prst="rect">
              <a:avLst/>
            </a:prstGeom>
            <a:solidFill>
              <a:schemeClr val="tx1">
                <a:lumMod val="75000"/>
                <a:lumOff val="25000"/>
              </a:schemeClr>
            </a:solidFill>
            <a:ln w="25400">
              <a:noFill/>
            </a:ln>
          </p:spPr>
          <p:txBody>
            <a:bodyPr>
              <a:spAutoFit/>
            </a:bodyPr>
            <a:lstStyle/>
            <a:p>
              <a:pPr algn="ctr"/>
              <a:r>
                <a:rPr lang="ja-JP" altLang="en-US" sz="1200" b="1" dirty="0">
                  <a:solidFill>
                    <a:schemeClr val="bg1"/>
                  </a:solidFill>
                  <a:latin typeface="ＭＳ Ｐゴシック" pitchFamily="50" charset="-128"/>
                </a:rPr>
                <a:t>太陽光発電</a:t>
              </a:r>
              <a:endParaRPr lang="en-US" altLang="ja-JP" sz="1200" b="1" dirty="0">
                <a:solidFill>
                  <a:schemeClr val="bg1"/>
                </a:solidFill>
                <a:latin typeface="ＭＳ Ｐゴシック" pitchFamily="50" charset="-128"/>
              </a:endParaRPr>
            </a:p>
            <a:p>
              <a:pPr algn="ctr"/>
              <a:endParaRPr lang="en-US" altLang="ja-JP" sz="1200" b="1" dirty="0">
                <a:solidFill>
                  <a:schemeClr val="bg1"/>
                </a:solidFill>
                <a:latin typeface="ＭＳ Ｐゴシック" pitchFamily="50" charset="-128"/>
              </a:endParaRPr>
            </a:p>
            <a:p>
              <a:pPr algn="ctr"/>
              <a:endParaRPr lang="en-US" altLang="ja-JP" sz="1500" b="1" dirty="0">
                <a:solidFill>
                  <a:schemeClr val="bg1"/>
                </a:solidFill>
              </a:endParaRPr>
            </a:p>
            <a:p>
              <a:pPr algn="ctr"/>
              <a:endParaRPr lang="en-US" altLang="ja-JP" sz="1500" b="1" dirty="0">
                <a:solidFill>
                  <a:schemeClr val="bg1"/>
                </a:solidFill>
              </a:endParaRPr>
            </a:p>
            <a:p>
              <a:pPr algn="ctr"/>
              <a:endParaRPr lang="en-US" altLang="ja-JP" sz="1500" b="1" dirty="0">
                <a:solidFill>
                  <a:schemeClr val="bg1"/>
                </a:solidFill>
              </a:endParaRPr>
            </a:p>
            <a:p>
              <a:pPr algn="ctr"/>
              <a:endParaRPr lang="en-US" altLang="ja-JP" sz="1500" b="1" dirty="0">
                <a:solidFill>
                  <a:schemeClr val="bg1"/>
                </a:solidFill>
              </a:endParaRPr>
            </a:p>
          </p:txBody>
        </p:sp>
        <p:pic>
          <p:nvPicPr>
            <p:cNvPr id="83096" name="Picture 2"/>
            <p:cNvPicPr>
              <a:picLocks noChangeAspect="1" noChangeArrowheads="1"/>
            </p:cNvPicPr>
            <p:nvPr/>
          </p:nvPicPr>
          <p:blipFill>
            <a:blip r:embed="rId10" cstate="print"/>
            <a:srcRect l="9795" t="21495" r="4005" b="9564"/>
            <a:stretch>
              <a:fillRect/>
            </a:stretch>
          </p:blipFill>
          <p:spPr bwMode="auto">
            <a:xfrm>
              <a:off x="3738510" y="695553"/>
              <a:ext cx="983357" cy="726024"/>
            </a:xfrm>
            <a:prstGeom prst="rect">
              <a:avLst/>
            </a:prstGeom>
            <a:noFill/>
            <a:ln w="9525">
              <a:noFill/>
              <a:miter lim="800000"/>
              <a:headEnd/>
              <a:tailEnd/>
            </a:ln>
          </p:spPr>
        </p:pic>
      </p:grpSp>
      <p:grpSp>
        <p:nvGrpSpPr>
          <p:cNvPr id="19" name="グループ化 89"/>
          <p:cNvGrpSpPr/>
          <p:nvPr/>
        </p:nvGrpSpPr>
        <p:grpSpPr>
          <a:xfrm>
            <a:off x="4616893" y="64124"/>
            <a:ext cx="1444264" cy="1384995"/>
            <a:chOff x="3558117" y="1875250"/>
            <a:chExt cx="1083198" cy="1384995"/>
          </a:xfrm>
          <a:solidFill>
            <a:schemeClr val="tx1">
              <a:lumMod val="95000"/>
              <a:lumOff val="5000"/>
            </a:schemeClr>
          </a:solidFill>
        </p:grpSpPr>
        <p:sp>
          <p:nvSpPr>
            <p:cNvPr id="114" name="テキスト ボックス 113"/>
            <p:cNvSpPr txBox="1"/>
            <p:nvPr/>
          </p:nvSpPr>
          <p:spPr>
            <a:xfrm>
              <a:off x="3558117" y="1875250"/>
              <a:ext cx="1083198" cy="1384995"/>
            </a:xfrm>
            <a:prstGeom prst="rect">
              <a:avLst/>
            </a:prstGeom>
            <a:solidFill>
              <a:schemeClr val="tx1">
                <a:lumMod val="75000"/>
                <a:lumOff val="25000"/>
              </a:schemeClr>
            </a:solidFill>
            <a:ln w="25400">
              <a:noFill/>
            </a:ln>
          </p:spPr>
          <p:txBody>
            <a:bodyPr>
              <a:spAutoFit/>
            </a:bodyPr>
            <a:lstStyle/>
            <a:p>
              <a:pPr algn="ctr">
                <a:defRPr/>
              </a:pPr>
              <a:r>
                <a:rPr lang="ja-JP" altLang="en-US" sz="1200" b="1" dirty="0">
                  <a:solidFill>
                    <a:schemeClr val="bg1"/>
                  </a:solidFill>
                  <a:latin typeface="+mn-ea"/>
                </a:rPr>
                <a:t>風力発電</a:t>
              </a:r>
              <a:endParaRPr lang="en-US" altLang="ja-JP" sz="1200" b="1" dirty="0">
                <a:solidFill>
                  <a:schemeClr val="bg1"/>
                </a:solidFill>
                <a:latin typeface="+mn-ea"/>
              </a:endParaRPr>
            </a:p>
            <a:p>
              <a:pPr algn="ctr">
                <a:defRPr/>
              </a:pPr>
              <a:endParaRPr lang="en-US" altLang="ja-JP" sz="1200" b="1" dirty="0">
                <a:solidFill>
                  <a:schemeClr val="bg1"/>
                </a:solidFill>
                <a:latin typeface="+mn-ea"/>
              </a:endParaRPr>
            </a:p>
            <a:p>
              <a:pPr algn="ctr">
                <a:defRPr/>
              </a:pPr>
              <a:endParaRPr lang="en-US" altLang="ja-JP" sz="1500" b="1" dirty="0">
                <a:solidFill>
                  <a:schemeClr val="bg1"/>
                </a:solidFill>
              </a:endParaRPr>
            </a:p>
            <a:p>
              <a:pPr algn="ctr">
                <a:defRPr/>
              </a:pPr>
              <a:endParaRPr lang="en-US" altLang="ja-JP" sz="1500" b="1" dirty="0">
                <a:solidFill>
                  <a:schemeClr val="bg1"/>
                </a:solidFill>
              </a:endParaRPr>
            </a:p>
            <a:p>
              <a:pPr algn="ctr">
                <a:defRPr/>
              </a:pPr>
              <a:endParaRPr lang="en-US" altLang="ja-JP" sz="1500" b="1" dirty="0">
                <a:solidFill>
                  <a:schemeClr val="bg1"/>
                </a:solidFill>
              </a:endParaRPr>
            </a:p>
            <a:p>
              <a:pPr algn="ctr">
                <a:defRPr/>
              </a:pPr>
              <a:endParaRPr lang="en-US" altLang="ja-JP" sz="1500" b="1" dirty="0">
                <a:solidFill>
                  <a:schemeClr val="bg1"/>
                </a:solidFill>
              </a:endParaRPr>
            </a:p>
          </p:txBody>
        </p:sp>
        <p:pic>
          <p:nvPicPr>
            <p:cNvPr id="9" name="Picture 3"/>
            <p:cNvPicPr>
              <a:picLocks noChangeAspect="1" noChangeArrowheads="1"/>
            </p:cNvPicPr>
            <p:nvPr/>
          </p:nvPicPr>
          <p:blipFill>
            <a:blip r:embed="rId11" cstate="print">
              <a:extLst>
                <a:ext uri="{28A0092B-C50C-407E-A947-70E740481C1C}"/>
              </a:extLst>
            </a:blip>
            <a:srcRect/>
            <a:stretch>
              <a:fillRect/>
            </a:stretch>
          </p:blipFill>
          <p:spPr bwMode="auto">
            <a:xfrm>
              <a:off x="3608038" y="2125144"/>
              <a:ext cx="983356" cy="726828"/>
            </a:xfrm>
            <a:prstGeom prst="rect">
              <a:avLst/>
            </a:prstGeom>
            <a:grpFill/>
            <a:ln>
              <a:noFill/>
            </a:ln>
            <a:extLst>
              <a:ext uri="{91240B29-F687-4F45-9708-019B960494DF}"/>
            </a:extLst>
          </p:spPr>
        </p:pic>
      </p:grpSp>
      <p:grpSp>
        <p:nvGrpSpPr>
          <p:cNvPr id="20" name="グループ化 98"/>
          <p:cNvGrpSpPr>
            <a:grpSpLocks/>
          </p:cNvGrpSpPr>
          <p:nvPr/>
        </p:nvGrpSpPr>
        <p:grpSpPr bwMode="auto">
          <a:xfrm>
            <a:off x="459318" y="2011366"/>
            <a:ext cx="797983" cy="372693"/>
            <a:chOff x="755554" y="2639701"/>
            <a:chExt cx="549383" cy="359058"/>
          </a:xfrm>
        </p:grpSpPr>
        <p:sp>
          <p:nvSpPr>
            <p:cNvPr id="24" name="円柱 23"/>
            <p:cNvSpPr/>
            <p:nvPr/>
          </p:nvSpPr>
          <p:spPr>
            <a:xfrm rot="5400000" flipV="1">
              <a:off x="874244" y="2521011"/>
              <a:ext cx="312003" cy="549383"/>
            </a:xfrm>
            <a:prstGeom prst="can">
              <a:avLst>
                <a:gd name="adj" fmla="val 46981"/>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sz="1300" dirty="0">
                <a:solidFill>
                  <a:schemeClr val="tx1"/>
                </a:solidFill>
                <a:latin typeface="ＭＳ Ｐゴシック" pitchFamily="50" charset="-128"/>
              </a:endParaRPr>
            </a:p>
          </p:txBody>
        </p:sp>
        <p:sp>
          <p:nvSpPr>
            <p:cNvPr id="83094" name="テキスト ボックス 94"/>
            <p:cNvSpPr txBox="1">
              <a:spLocks noChangeArrowheads="1"/>
            </p:cNvSpPr>
            <p:nvPr/>
          </p:nvSpPr>
          <p:spPr bwMode="auto">
            <a:xfrm>
              <a:off x="779708" y="2672591"/>
              <a:ext cx="451598" cy="326168"/>
            </a:xfrm>
            <a:prstGeom prst="rect">
              <a:avLst/>
            </a:prstGeom>
            <a:noFill/>
            <a:ln w="9525">
              <a:noFill/>
              <a:miter lim="800000"/>
              <a:headEnd/>
              <a:tailEnd/>
            </a:ln>
          </p:spPr>
          <p:txBody>
            <a:bodyPr wrap="none">
              <a:spAutoFit/>
            </a:bodyPr>
            <a:lstStyle/>
            <a:p>
              <a:r>
                <a:rPr lang="ja-JP" altLang="en-US" sz="1600" b="1" dirty="0"/>
                <a:t>下 水</a:t>
              </a:r>
            </a:p>
          </p:txBody>
        </p:sp>
      </p:grpSp>
      <p:grpSp>
        <p:nvGrpSpPr>
          <p:cNvPr id="21" name="グループ化 106"/>
          <p:cNvGrpSpPr>
            <a:grpSpLocks/>
          </p:cNvGrpSpPr>
          <p:nvPr/>
        </p:nvGrpSpPr>
        <p:grpSpPr bwMode="auto">
          <a:xfrm>
            <a:off x="236360" y="2795591"/>
            <a:ext cx="1120424" cy="358775"/>
            <a:chOff x="2276285" y="3406121"/>
            <a:chExt cx="840745" cy="358397"/>
          </a:xfrm>
        </p:grpSpPr>
        <p:pic>
          <p:nvPicPr>
            <p:cNvPr id="83091" name="Picture 14"/>
            <p:cNvPicPr>
              <a:picLocks noChangeAspect="1" noChangeArrowheads="1"/>
            </p:cNvPicPr>
            <p:nvPr/>
          </p:nvPicPr>
          <p:blipFill>
            <a:blip r:embed="rId6" cstate="print"/>
            <a:srcRect/>
            <a:stretch>
              <a:fillRect/>
            </a:stretch>
          </p:blipFill>
          <p:spPr bwMode="auto">
            <a:xfrm flipH="1">
              <a:off x="2319148" y="3415268"/>
              <a:ext cx="797882" cy="349250"/>
            </a:xfrm>
            <a:prstGeom prst="rect">
              <a:avLst/>
            </a:prstGeom>
            <a:noFill/>
            <a:ln w="9525">
              <a:noFill/>
              <a:miter lim="800000"/>
              <a:headEnd/>
              <a:tailEnd/>
            </a:ln>
          </p:spPr>
        </p:pic>
        <p:sp>
          <p:nvSpPr>
            <p:cNvPr id="83092" name="テキスト ボックス 123"/>
            <p:cNvSpPr txBox="1">
              <a:spLocks noChangeArrowheads="1"/>
            </p:cNvSpPr>
            <p:nvPr/>
          </p:nvSpPr>
          <p:spPr bwMode="auto">
            <a:xfrm>
              <a:off x="2276285" y="3406121"/>
              <a:ext cx="513863" cy="292080"/>
            </a:xfrm>
            <a:prstGeom prst="rect">
              <a:avLst/>
            </a:prstGeom>
            <a:noFill/>
            <a:ln w="9525">
              <a:noFill/>
              <a:miter lim="800000"/>
              <a:headEnd/>
              <a:tailEnd/>
            </a:ln>
          </p:spPr>
          <p:txBody>
            <a:bodyPr wrap="none">
              <a:spAutoFit/>
            </a:bodyPr>
            <a:lstStyle/>
            <a:p>
              <a:r>
                <a:rPr lang="ja-JP" altLang="en-US" sz="1300" b="1" dirty="0">
                  <a:latin typeface="ＭＳ Ｐゴシック" pitchFamily="50" charset="-128"/>
                  <a:ea typeface="メイリオ" pitchFamily="50" charset="-128"/>
                </a:rPr>
                <a:t>生ゴミ</a:t>
              </a:r>
              <a:endParaRPr lang="en-US" altLang="ja-JP" sz="1300" b="1" dirty="0">
                <a:latin typeface="ＭＳ Ｐゴシック" pitchFamily="50" charset="-128"/>
                <a:ea typeface="メイリオ" pitchFamily="50" charset="-128"/>
              </a:endParaRPr>
            </a:p>
          </p:txBody>
        </p:sp>
      </p:grpSp>
      <p:cxnSp>
        <p:nvCxnSpPr>
          <p:cNvPr id="140" name="直線コネクタ 139"/>
          <p:cNvCxnSpPr/>
          <p:nvPr/>
        </p:nvCxnSpPr>
        <p:spPr>
          <a:xfrm>
            <a:off x="182033" y="846137"/>
            <a:ext cx="0" cy="4413251"/>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5" name="直線コネクタ 144"/>
          <p:cNvCxnSpPr/>
          <p:nvPr/>
        </p:nvCxnSpPr>
        <p:spPr>
          <a:xfrm>
            <a:off x="165100" y="5259388"/>
            <a:ext cx="10390717" cy="0"/>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216" name="正方形/長方形 215"/>
          <p:cNvSpPr/>
          <p:nvPr/>
        </p:nvSpPr>
        <p:spPr>
          <a:xfrm>
            <a:off x="1810968" y="5280103"/>
            <a:ext cx="3564952" cy="264132"/>
          </a:xfrm>
          <a:prstGeom prst="rect">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r>
              <a:rPr lang="ja-JP" altLang="en-US" sz="1600" b="1" dirty="0">
                <a:solidFill>
                  <a:schemeClr val="tx1"/>
                </a:solidFill>
              </a:rPr>
              <a:t>エネルギー・リサイクルグリッド</a:t>
            </a:r>
          </a:p>
        </p:txBody>
      </p:sp>
      <p:sp>
        <p:nvSpPr>
          <p:cNvPr id="232" name="フローチャート : 代替処理 231"/>
          <p:cNvSpPr/>
          <p:nvPr/>
        </p:nvSpPr>
        <p:spPr>
          <a:xfrm>
            <a:off x="6728889" y="366715"/>
            <a:ext cx="1231900" cy="641351"/>
          </a:xfrm>
          <a:prstGeom prst="flowChartAlternateProcess">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endParaRPr lang="ja-JP" altLang="en-US" sz="1600" dirty="0">
              <a:solidFill>
                <a:schemeClr val="tx1"/>
              </a:solidFill>
            </a:endParaRPr>
          </a:p>
        </p:txBody>
      </p:sp>
      <p:cxnSp>
        <p:nvCxnSpPr>
          <p:cNvPr id="237" name="直線コネクタ 236"/>
          <p:cNvCxnSpPr/>
          <p:nvPr/>
        </p:nvCxnSpPr>
        <p:spPr>
          <a:xfrm>
            <a:off x="6263217" y="174625"/>
            <a:ext cx="5571067" cy="0"/>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9" name="直線コネクタ 238"/>
          <p:cNvCxnSpPr/>
          <p:nvPr/>
        </p:nvCxnSpPr>
        <p:spPr>
          <a:xfrm>
            <a:off x="11817351" y="176215"/>
            <a:ext cx="0" cy="3163887"/>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1" name="直線コネクタ 240"/>
          <p:cNvCxnSpPr/>
          <p:nvPr/>
        </p:nvCxnSpPr>
        <p:spPr>
          <a:xfrm>
            <a:off x="9224433" y="176213"/>
            <a:ext cx="0" cy="558800"/>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3" name="直線コネクタ 242"/>
          <p:cNvCxnSpPr/>
          <p:nvPr/>
        </p:nvCxnSpPr>
        <p:spPr>
          <a:xfrm flipH="1">
            <a:off x="9213855" y="733425"/>
            <a:ext cx="357716" cy="0"/>
          </a:xfrm>
          <a:prstGeom prst="line">
            <a:avLst/>
          </a:prstGeom>
          <a:ln w="25400">
            <a:solidFill>
              <a:srgbClr val="FFC000"/>
            </a:solidFill>
            <a:headEnd type="triangle" w="lg" len="med"/>
            <a:tailEnd type="none"/>
          </a:ln>
        </p:spPr>
        <p:style>
          <a:lnRef idx="1">
            <a:schemeClr val="accent1"/>
          </a:lnRef>
          <a:fillRef idx="0">
            <a:schemeClr val="accent1"/>
          </a:fillRef>
          <a:effectRef idx="0">
            <a:schemeClr val="accent1"/>
          </a:effectRef>
          <a:fontRef idx="minor">
            <a:schemeClr val="tx1"/>
          </a:fontRef>
        </p:style>
      </p:cxnSp>
      <p:cxnSp>
        <p:nvCxnSpPr>
          <p:cNvPr id="258" name="直線コネクタ 257"/>
          <p:cNvCxnSpPr/>
          <p:nvPr/>
        </p:nvCxnSpPr>
        <p:spPr>
          <a:xfrm>
            <a:off x="12009967" y="1182689"/>
            <a:ext cx="0" cy="3600451"/>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72" name="直線コネクタ 271"/>
          <p:cNvCxnSpPr/>
          <p:nvPr/>
        </p:nvCxnSpPr>
        <p:spPr>
          <a:xfrm>
            <a:off x="2027767" y="4783139"/>
            <a:ext cx="9999133" cy="0"/>
          </a:xfrm>
          <a:prstGeom prst="line">
            <a:avLst/>
          </a:prstGeom>
          <a:ln w="25400">
            <a:solidFill>
              <a:srgbClr val="00B0F0"/>
            </a:solidFill>
            <a:headEnd type="triangl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22" name="グループ化 84"/>
          <p:cNvGrpSpPr>
            <a:grpSpLocks/>
          </p:cNvGrpSpPr>
          <p:nvPr/>
        </p:nvGrpSpPr>
        <p:grpSpPr bwMode="auto">
          <a:xfrm>
            <a:off x="584205" y="3775075"/>
            <a:ext cx="1443567" cy="1526059"/>
            <a:chOff x="1675242" y="2521458"/>
            <a:chExt cx="1083198" cy="1525637"/>
          </a:xfrm>
        </p:grpSpPr>
        <p:sp>
          <p:nvSpPr>
            <p:cNvPr id="104" name="テキスト ボックス 103"/>
            <p:cNvSpPr txBox="1"/>
            <p:nvPr/>
          </p:nvSpPr>
          <p:spPr>
            <a:xfrm>
              <a:off x="1675242" y="2521458"/>
              <a:ext cx="1083198" cy="1525637"/>
            </a:xfrm>
            <a:prstGeom prst="rect">
              <a:avLst/>
            </a:prstGeom>
            <a:solidFill>
              <a:schemeClr val="tx1">
                <a:lumMod val="75000"/>
                <a:lumOff val="25000"/>
              </a:schemeClr>
            </a:solidFill>
            <a:ln w="25400">
              <a:noFill/>
            </a:ln>
          </p:spPr>
          <p:txBody>
            <a:bodyPr>
              <a:spAutoFit/>
            </a:bodyPr>
            <a:lstStyle/>
            <a:p>
              <a:pPr algn="ctr"/>
              <a:endParaRPr lang="en-US" altLang="ja-JP" sz="1500" b="1" dirty="0">
                <a:solidFill>
                  <a:schemeClr val="bg1"/>
                </a:solidFill>
              </a:endParaRPr>
            </a:p>
            <a:p>
              <a:pPr algn="ctr"/>
              <a:endParaRPr lang="en-US" altLang="ja-JP" sz="1500" b="1" dirty="0">
                <a:solidFill>
                  <a:schemeClr val="bg1"/>
                </a:solidFill>
              </a:endParaRPr>
            </a:p>
            <a:p>
              <a:pPr algn="ctr"/>
              <a:endParaRPr lang="en-US" altLang="ja-JP" sz="1500" b="1" dirty="0">
                <a:solidFill>
                  <a:schemeClr val="bg1"/>
                </a:solidFill>
              </a:endParaRPr>
            </a:p>
            <a:p>
              <a:pPr algn="ctr"/>
              <a:endParaRPr lang="en-US" altLang="ja-JP" sz="1500" b="1" dirty="0">
                <a:solidFill>
                  <a:schemeClr val="bg1"/>
                </a:solidFill>
              </a:endParaRPr>
            </a:p>
            <a:p>
              <a:pPr algn="ctr">
                <a:spcBef>
                  <a:spcPts val="1067"/>
                </a:spcBef>
              </a:pPr>
              <a:r>
                <a:rPr lang="ja-JP" altLang="en-US" sz="1200" b="1" dirty="0">
                  <a:solidFill>
                    <a:schemeClr val="bg1"/>
                  </a:solidFill>
                  <a:latin typeface="ＭＳ Ｐゴシック" pitchFamily="50" charset="-128"/>
                </a:rPr>
                <a:t>データセンター</a:t>
              </a:r>
              <a:endParaRPr lang="en-US" altLang="ja-JP" sz="1200" b="1" dirty="0">
                <a:solidFill>
                  <a:schemeClr val="bg1"/>
                </a:solidFill>
                <a:latin typeface="ＭＳ Ｐゴシック" pitchFamily="50" charset="-128"/>
              </a:endParaRPr>
            </a:p>
            <a:p>
              <a:pPr algn="ctr"/>
              <a:r>
                <a:rPr lang="ja-JP" altLang="en-US" sz="1200" b="1" dirty="0">
                  <a:solidFill>
                    <a:schemeClr val="bg1"/>
                  </a:solidFill>
                  <a:latin typeface="ＭＳ Ｐゴシック" pitchFamily="50" charset="-128"/>
                </a:rPr>
                <a:t>ＥＭＳセンター</a:t>
              </a:r>
              <a:endParaRPr lang="en-US" altLang="ja-JP" sz="1200" b="1" dirty="0">
                <a:solidFill>
                  <a:schemeClr val="bg1"/>
                </a:solidFill>
                <a:latin typeface="ＭＳ Ｐゴシック" pitchFamily="50" charset="-128"/>
              </a:endParaRPr>
            </a:p>
          </p:txBody>
        </p:sp>
        <p:grpSp>
          <p:nvGrpSpPr>
            <p:cNvPr id="23" name="グループ化 82"/>
            <p:cNvGrpSpPr>
              <a:grpSpLocks/>
            </p:cNvGrpSpPr>
            <p:nvPr/>
          </p:nvGrpSpPr>
          <p:grpSpPr bwMode="auto">
            <a:xfrm>
              <a:off x="1728240" y="2559527"/>
              <a:ext cx="977202" cy="720753"/>
              <a:chOff x="2388595" y="1945307"/>
              <a:chExt cx="970455" cy="691607"/>
            </a:xfrm>
          </p:grpSpPr>
          <p:grpSp>
            <p:nvGrpSpPr>
              <p:cNvPr id="25" name="グループ化 80"/>
              <p:cNvGrpSpPr>
                <a:grpSpLocks/>
              </p:cNvGrpSpPr>
              <p:nvPr/>
            </p:nvGrpSpPr>
            <p:grpSpPr bwMode="auto">
              <a:xfrm>
                <a:off x="2388595" y="1945307"/>
                <a:ext cx="970455" cy="691605"/>
                <a:chOff x="3709662" y="2218655"/>
                <a:chExt cx="970455" cy="563809"/>
              </a:xfrm>
            </p:grpSpPr>
            <p:sp>
              <p:nvSpPr>
                <p:cNvPr id="96" name="正方形/長方形 95"/>
                <p:cNvSpPr/>
                <p:nvPr/>
              </p:nvSpPr>
              <p:spPr>
                <a:xfrm>
                  <a:off x="3709082" y="2584908"/>
                  <a:ext cx="971617" cy="197395"/>
                </a:xfrm>
                <a:prstGeom prst="rect">
                  <a:avLst/>
                </a:prstGeom>
                <a:solidFill>
                  <a:srgbClr val="C8F2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a:solidFill>
                      <a:srgbClr val="FFFFFF"/>
                    </a:solidFill>
                  </a:endParaRPr>
                </a:p>
              </p:txBody>
            </p:sp>
            <p:sp>
              <p:nvSpPr>
                <p:cNvPr id="97" name="正方形/長方形 96"/>
                <p:cNvSpPr/>
                <p:nvPr/>
              </p:nvSpPr>
              <p:spPr>
                <a:xfrm>
                  <a:off x="3709082" y="2218670"/>
                  <a:ext cx="971617" cy="391067"/>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a:solidFill>
                      <a:srgbClr val="FFFFFF"/>
                    </a:solidFill>
                  </a:endParaRPr>
                </a:p>
              </p:txBody>
            </p:sp>
          </p:grpSp>
          <p:pic>
            <p:nvPicPr>
              <p:cNvPr id="83088" name="Picture 10" descr="T:\西田\資料イラスト素材\2.機械・設備\街・施設\施設\施設1.png"/>
              <p:cNvPicPr>
                <a:picLocks noChangeAspect="1" noChangeArrowheads="1"/>
              </p:cNvPicPr>
              <p:nvPr/>
            </p:nvPicPr>
            <p:blipFill>
              <a:blip r:embed="rId12" cstate="print"/>
              <a:srcRect l="5188" t="9772"/>
              <a:stretch>
                <a:fillRect/>
              </a:stretch>
            </p:blipFill>
            <p:spPr bwMode="auto">
              <a:xfrm>
                <a:off x="2388595" y="1959091"/>
                <a:ext cx="970455" cy="677823"/>
              </a:xfrm>
              <a:prstGeom prst="rect">
                <a:avLst/>
              </a:prstGeom>
              <a:noFill/>
              <a:ln w="9525">
                <a:noFill/>
                <a:miter lim="800000"/>
                <a:headEnd/>
                <a:tailEnd/>
              </a:ln>
            </p:spPr>
          </p:pic>
        </p:grpSp>
      </p:grpSp>
      <p:cxnSp>
        <p:nvCxnSpPr>
          <p:cNvPr id="286" name="直線コネクタ 285"/>
          <p:cNvCxnSpPr/>
          <p:nvPr/>
        </p:nvCxnSpPr>
        <p:spPr>
          <a:xfrm>
            <a:off x="8244422" y="1758951"/>
            <a:ext cx="325967" cy="0"/>
          </a:xfrm>
          <a:prstGeom prst="line">
            <a:avLst/>
          </a:prstGeom>
          <a:ln w="25400">
            <a:solidFill>
              <a:srgbClr val="00B0F0"/>
            </a:solidFill>
            <a:tailEnd type="none" w="lg" len="med"/>
          </a:ln>
        </p:spPr>
        <p:style>
          <a:lnRef idx="1">
            <a:schemeClr val="accent1"/>
          </a:lnRef>
          <a:fillRef idx="0">
            <a:schemeClr val="accent1"/>
          </a:fillRef>
          <a:effectRef idx="0">
            <a:schemeClr val="accent1"/>
          </a:effectRef>
          <a:fontRef idx="minor">
            <a:schemeClr val="tx1"/>
          </a:fontRef>
        </p:style>
      </p:cxnSp>
      <p:grpSp>
        <p:nvGrpSpPr>
          <p:cNvPr id="26" name="グループ化 286"/>
          <p:cNvGrpSpPr/>
          <p:nvPr/>
        </p:nvGrpSpPr>
        <p:grpSpPr>
          <a:xfrm>
            <a:off x="7850424" y="966546"/>
            <a:ext cx="529808" cy="406427"/>
            <a:chOff x="6406892" y="1159436"/>
            <a:chExt cx="397356" cy="406427"/>
          </a:xfrm>
          <a:noFill/>
        </p:grpSpPr>
        <p:sp>
          <p:nvSpPr>
            <p:cNvPr id="277" name="円/楕円 276"/>
            <p:cNvSpPr/>
            <p:nvPr/>
          </p:nvSpPr>
          <p:spPr>
            <a:xfrm>
              <a:off x="6406892" y="1159436"/>
              <a:ext cx="397356" cy="397356"/>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600" dirty="0">
                <a:solidFill>
                  <a:schemeClr val="tx1"/>
                </a:solidFill>
              </a:endParaRPr>
            </a:p>
          </p:txBody>
        </p:sp>
        <p:sp>
          <p:nvSpPr>
            <p:cNvPr id="278" name="テキスト ボックス 277"/>
            <p:cNvSpPr txBox="1"/>
            <p:nvPr/>
          </p:nvSpPr>
          <p:spPr>
            <a:xfrm>
              <a:off x="6407185" y="1211920"/>
              <a:ext cx="347691" cy="353943"/>
            </a:xfrm>
            <a:prstGeom prst="rect">
              <a:avLst/>
            </a:prstGeom>
            <a:grpFill/>
          </p:spPr>
          <p:txBody>
            <a:bodyPr wrap="none">
              <a:spAutoFit/>
            </a:bodyPr>
            <a:lstStyle/>
            <a:p>
              <a:pPr>
                <a:defRPr/>
              </a:pPr>
              <a:r>
                <a:rPr lang="ja-JP" altLang="en-US" sz="1700" b="1" dirty="0">
                  <a:solidFill>
                    <a:srgbClr val="00B0F0"/>
                  </a:solidFill>
                </a:rPr>
                <a:t>Ｈ₂</a:t>
              </a:r>
            </a:p>
          </p:txBody>
        </p:sp>
      </p:grpSp>
      <p:sp>
        <p:nvSpPr>
          <p:cNvPr id="141" name="正方形/長方形 140"/>
          <p:cNvSpPr/>
          <p:nvPr/>
        </p:nvSpPr>
        <p:spPr>
          <a:xfrm>
            <a:off x="6625167" y="75168"/>
            <a:ext cx="1766088" cy="248487"/>
          </a:xfrm>
          <a:prstGeom prst="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r>
              <a:rPr lang="ja-JP" altLang="en-US" sz="1600" b="1" dirty="0">
                <a:solidFill>
                  <a:schemeClr val="tx1"/>
                </a:solidFill>
              </a:rPr>
              <a:t>電力グリッド</a:t>
            </a:r>
          </a:p>
        </p:txBody>
      </p:sp>
      <p:grpSp>
        <p:nvGrpSpPr>
          <p:cNvPr id="27" name="グループ化 302"/>
          <p:cNvGrpSpPr>
            <a:grpSpLocks/>
          </p:cNvGrpSpPr>
          <p:nvPr/>
        </p:nvGrpSpPr>
        <p:grpSpPr bwMode="auto">
          <a:xfrm>
            <a:off x="7344841" y="1657354"/>
            <a:ext cx="533400" cy="400051"/>
            <a:chOff x="6406892" y="1159436"/>
            <a:chExt cx="397356" cy="397356"/>
          </a:xfrm>
        </p:grpSpPr>
        <p:sp>
          <p:nvSpPr>
            <p:cNvPr id="304" name="円/楕円 303"/>
            <p:cNvSpPr/>
            <p:nvPr/>
          </p:nvSpPr>
          <p:spPr>
            <a:xfrm>
              <a:off x="6406892" y="1159436"/>
              <a:ext cx="397356" cy="397356"/>
            </a:xfrm>
            <a:prstGeom prst="ellipse">
              <a:avLst/>
            </a:prstGeom>
            <a:solidFill>
              <a:schemeClr val="bg1"/>
            </a:solidFill>
            <a:ln>
              <a:solidFill>
                <a:srgbClr val="99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sz="1600" dirty="0">
                <a:solidFill>
                  <a:schemeClr val="tx1"/>
                </a:solidFill>
              </a:endParaRPr>
            </a:p>
          </p:txBody>
        </p:sp>
        <p:sp>
          <p:nvSpPr>
            <p:cNvPr id="83084" name="テキスト ボックス 304"/>
            <p:cNvSpPr txBox="1">
              <a:spLocks noChangeArrowheads="1"/>
            </p:cNvSpPr>
            <p:nvPr/>
          </p:nvSpPr>
          <p:spPr bwMode="auto">
            <a:xfrm>
              <a:off x="6407165" y="1196752"/>
              <a:ext cx="351321" cy="351559"/>
            </a:xfrm>
            <a:prstGeom prst="rect">
              <a:avLst/>
            </a:prstGeom>
            <a:noFill/>
            <a:ln w="9525">
              <a:noFill/>
              <a:miter lim="800000"/>
              <a:headEnd/>
              <a:tailEnd/>
            </a:ln>
          </p:spPr>
          <p:txBody>
            <a:bodyPr wrap="none">
              <a:spAutoFit/>
            </a:bodyPr>
            <a:lstStyle/>
            <a:p>
              <a:r>
                <a:rPr lang="ja-JP" altLang="en-US" sz="1700" b="1" dirty="0">
                  <a:solidFill>
                    <a:srgbClr val="9966FF"/>
                  </a:solidFill>
                </a:rPr>
                <a:t>Ｏ₂</a:t>
              </a:r>
            </a:p>
          </p:txBody>
        </p:sp>
      </p:grpSp>
      <p:sp>
        <p:nvSpPr>
          <p:cNvPr id="307" name="テキスト ボックス 306"/>
          <p:cNvSpPr txBox="1"/>
          <p:nvPr/>
        </p:nvSpPr>
        <p:spPr>
          <a:xfrm flipH="1">
            <a:off x="5697765" y="1974662"/>
            <a:ext cx="1031363" cy="861770"/>
          </a:xfrm>
          <a:prstGeom prst="rect">
            <a:avLst/>
          </a:prstGeom>
          <a:gradFill>
            <a:gsLst>
              <a:gs pos="0">
                <a:srgbClr val="8FE2FF"/>
              </a:gs>
              <a:gs pos="50000">
                <a:schemeClr val="tx1"/>
              </a:gs>
              <a:gs pos="49000">
                <a:srgbClr val="8FE2FF"/>
              </a:gs>
              <a:gs pos="51000">
                <a:schemeClr val="accent6">
                  <a:lumMod val="60000"/>
                  <a:lumOff val="40000"/>
                </a:schemeClr>
              </a:gs>
              <a:gs pos="100000">
                <a:schemeClr val="accent6">
                  <a:lumMod val="60000"/>
                  <a:lumOff val="40000"/>
                </a:schemeClr>
              </a:gs>
            </a:gsLst>
            <a:lin ang="3600000" scaled="0"/>
          </a:gradFill>
          <a:ln w="25400">
            <a:gradFill>
              <a:gsLst>
                <a:gs pos="0">
                  <a:srgbClr val="00B0F0"/>
                </a:gs>
                <a:gs pos="50000">
                  <a:srgbClr val="00B0F0"/>
                </a:gs>
                <a:gs pos="51000">
                  <a:schemeClr val="accent6"/>
                </a:gs>
                <a:gs pos="100000">
                  <a:schemeClr val="accent6"/>
                </a:gs>
              </a:gsLst>
              <a:lin ang="3600000" scaled="0"/>
            </a:gradFill>
          </a:ln>
        </p:spPr>
        <p:txBody>
          <a:bodyPr lIns="121917" tIns="60958" rIns="121917" bIns="60958">
            <a:spAutoFit/>
          </a:bodyPr>
          <a:lstStyle/>
          <a:p>
            <a:r>
              <a:rPr lang="ja-JP" altLang="en-US" sz="1600" dirty="0"/>
              <a:t>　　　　</a:t>
            </a:r>
            <a:r>
              <a:rPr lang="ja-JP" altLang="en-US" sz="1600" b="1" dirty="0"/>
              <a:t>Ｈ₂</a:t>
            </a:r>
            <a:endParaRPr lang="en-US" altLang="ja-JP" sz="1600" b="1" dirty="0">
              <a:latin typeface="ＭＳ Ｐゴシック" pitchFamily="50" charset="-128"/>
            </a:endParaRPr>
          </a:p>
          <a:p>
            <a:r>
              <a:rPr lang="ja-JP" altLang="en-US" sz="1600" b="1" dirty="0">
                <a:latin typeface="ＭＳ Ｐゴシック" pitchFamily="50" charset="-128"/>
              </a:rPr>
              <a:t>ＣＯ₂</a:t>
            </a:r>
            <a:endParaRPr lang="en-US" altLang="ja-JP" sz="1600" b="1" dirty="0">
              <a:latin typeface="ＭＳ Ｐゴシック" pitchFamily="50" charset="-128"/>
            </a:endParaRPr>
          </a:p>
        </p:txBody>
      </p:sp>
      <p:sp>
        <p:nvSpPr>
          <p:cNvPr id="290" name="角丸四角形 289"/>
          <p:cNvSpPr/>
          <p:nvPr/>
        </p:nvSpPr>
        <p:spPr>
          <a:xfrm>
            <a:off x="2984505" y="1974851"/>
            <a:ext cx="732367" cy="393700"/>
          </a:xfrm>
          <a:prstGeom prst="roundRect">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r>
              <a:rPr lang="ja-JP" altLang="en-US" sz="1600" b="1" dirty="0">
                <a:solidFill>
                  <a:schemeClr val="tx1"/>
                </a:solidFill>
              </a:rPr>
              <a:t>汚泥</a:t>
            </a:r>
          </a:p>
        </p:txBody>
      </p:sp>
      <p:grpSp>
        <p:nvGrpSpPr>
          <p:cNvPr id="28" name="グループ化 330"/>
          <p:cNvGrpSpPr/>
          <p:nvPr/>
        </p:nvGrpSpPr>
        <p:grpSpPr>
          <a:xfrm>
            <a:off x="4793948" y="1974664"/>
            <a:ext cx="625492" cy="407893"/>
            <a:chOff x="6346829" y="1159436"/>
            <a:chExt cx="465684" cy="404905"/>
          </a:xfrm>
          <a:noFill/>
        </p:grpSpPr>
        <p:sp>
          <p:nvSpPr>
            <p:cNvPr id="332" name="円/楕円 331"/>
            <p:cNvSpPr/>
            <p:nvPr/>
          </p:nvSpPr>
          <p:spPr>
            <a:xfrm>
              <a:off x="6406892" y="1159436"/>
              <a:ext cx="397356" cy="397356"/>
            </a:xfrm>
            <a:prstGeom prst="ellipse">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600" dirty="0">
                <a:solidFill>
                  <a:schemeClr val="tx1"/>
                </a:solidFill>
              </a:endParaRPr>
            </a:p>
          </p:txBody>
        </p:sp>
        <p:sp>
          <p:nvSpPr>
            <p:cNvPr id="333" name="テキスト ボックス 332"/>
            <p:cNvSpPr txBox="1"/>
            <p:nvPr/>
          </p:nvSpPr>
          <p:spPr>
            <a:xfrm>
              <a:off x="6346829" y="1212991"/>
              <a:ext cx="465684" cy="351350"/>
            </a:xfrm>
            <a:prstGeom prst="rect">
              <a:avLst/>
            </a:prstGeom>
            <a:grpFill/>
            <a:ln>
              <a:noFill/>
            </a:ln>
          </p:spPr>
          <p:txBody>
            <a:bodyPr wrap="none">
              <a:spAutoFit/>
            </a:bodyPr>
            <a:lstStyle/>
            <a:p>
              <a:pPr>
                <a:defRPr/>
              </a:pPr>
              <a:r>
                <a:rPr lang="ja-JP" altLang="en-US" sz="1700" b="1" dirty="0"/>
                <a:t>ＣＨ₄</a:t>
              </a:r>
            </a:p>
          </p:txBody>
        </p:sp>
      </p:grpSp>
      <p:grpSp>
        <p:nvGrpSpPr>
          <p:cNvPr id="29" name="グループ化 335"/>
          <p:cNvGrpSpPr>
            <a:grpSpLocks/>
          </p:cNvGrpSpPr>
          <p:nvPr/>
        </p:nvGrpSpPr>
        <p:grpSpPr bwMode="auto">
          <a:xfrm>
            <a:off x="4794877" y="2798764"/>
            <a:ext cx="633507" cy="407919"/>
            <a:chOff x="6344235" y="1159436"/>
            <a:chExt cx="472023" cy="405171"/>
          </a:xfrm>
        </p:grpSpPr>
        <p:sp>
          <p:nvSpPr>
            <p:cNvPr id="337" name="円/楕円 336"/>
            <p:cNvSpPr/>
            <p:nvPr/>
          </p:nvSpPr>
          <p:spPr>
            <a:xfrm>
              <a:off x="6406859" y="1159436"/>
              <a:ext cx="397434" cy="397356"/>
            </a:xfrm>
            <a:prstGeom prst="ellipse">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sz="1600" dirty="0">
                <a:solidFill>
                  <a:schemeClr val="tx1"/>
                </a:solidFill>
              </a:endParaRPr>
            </a:p>
          </p:txBody>
        </p:sp>
        <p:sp>
          <p:nvSpPr>
            <p:cNvPr id="83082" name="テキスト ボックス 337"/>
            <p:cNvSpPr txBox="1">
              <a:spLocks noChangeArrowheads="1"/>
            </p:cNvSpPr>
            <p:nvPr/>
          </p:nvSpPr>
          <p:spPr bwMode="auto">
            <a:xfrm>
              <a:off x="6344235" y="1213048"/>
              <a:ext cx="472023" cy="351559"/>
            </a:xfrm>
            <a:prstGeom prst="rect">
              <a:avLst/>
            </a:prstGeom>
            <a:noFill/>
            <a:ln w="9525">
              <a:noFill/>
              <a:miter lim="800000"/>
              <a:headEnd/>
              <a:tailEnd/>
            </a:ln>
          </p:spPr>
          <p:txBody>
            <a:bodyPr wrap="none">
              <a:spAutoFit/>
            </a:bodyPr>
            <a:lstStyle/>
            <a:p>
              <a:r>
                <a:rPr lang="ja-JP" altLang="en-US" sz="1700" b="1" dirty="0">
                  <a:solidFill>
                    <a:srgbClr val="2D2D8A"/>
                  </a:solidFill>
                </a:rPr>
                <a:t>ＣＯ₂</a:t>
              </a:r>
            </a:p>
          </p:txBody>
        </p:sp>
      </p:grpSp>
      <p:sp>
        <p:nvSpPr>
          <p:cNvPr id="359" name="正方形/長方形 358"/>
          <p:cNvSpPr/>
          <p:nvPr/>
        </p:nvSpPr>
        <p:spPr>
          <a:xfrm>
            <a:off x="4614333" y="1500188"/>
            <a:ext cx="1346200" cy="2286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r>
              <a:rPr lang="ja-JP" altLang="en-US" sz="1600" b="1" dirty="0">
                <a:solidFill>
                  <a:schemeClr val="tx1"/>
                </a:solidFill>
              </a:rPr>
              <a:t>熱グリッド</a:t>
            </a:r>
          </a:p>
        </p:txBody>
      </p:sp>
      <p:sp>
        <p:nvSpPr>
          <p:cNvPr id="360" name="正方形/長方形 359"/>
          <p:cNvSpPr/>
          <p:nvPr/>
        </p:nvSpPr>
        <p:spPr>
          <a:xfrm>
            <a:off x="7971370" y="2898775"/>
            <a:ext cx="1905049" cy="170185"/>
          </a:xfrm>
          <a:prstGeom prst="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r>
              <a:rPr lang="ja-JP" altLang="en-US" sz="1600" b="1" dirty="0">
                <a:solidFill>
                  <a:schemeClr val="tx1"/>
                </a:solidFill>
              </a:rPr>
              <a:t>ＣＯ₂グリッド</a:t>
            </a:r>
          </a:p>
        </p:txBody>
      </p:sp>
      <p:pic>
        <p:nvPicPr>
          <p:cNvPr id="83024" name="Picture 14"/>
          <p:cNvPicPr>
            <a:picLocks noChangeAspect="1" noChangeArrowheads="1"/>
          </p:cNvPicPr>
          <p:nvPr/>
        </p:nvPicPr>
        <p:blipFill>
          <a:blip r:embed="rId6" cstate="print"/>
          <a:srcRect/>
          <a:stretch>
            <a:fillRect/>
          </a:stretch>
        </p:blipFill>
        <p:spPr bwMode="auto">
          <a:xfrm flipH="1">
            <a:off x="205317" y="541341"/>
            <a:ext cx="821267" cy="287337"/>
          </a:xfrm>
          <a:prstGeom prst="rect">
            <a:avLst/>
          </a:prstGeom>
          <a:noFill/>
          <a:ln w="9525">
            <a:noFill/>
            <a:miter lim="800000"/>
            <a:headEnd/>
            <a:tailEnd/>
          </a:ln>
        </p:spPr>
      </p:pic>
      <p:pic>
        <p:nvPicPr>
          <p:cNvPr id="83025" name="Picture 4"/>
          <p:cNvPicPr>
            <a:picLocks noChangeAspect="1" noChangeArrowheads="1"/>
          </p:cNvPicPr>
          <p:nvPr/>
        </p:nvPicPr>
        <p:blipFill>
          <a:blip r:embed="rId5" cstate="print"/>
          <a:srcRect/>
          <a:stretch>
            <a:fillRect/>
          </a:stretch>
        </p:blipFill>
        <p:spPr bwMode="auto">
          <a:xfrm>
            <a:off x="3945466" y="1243015"/>
            <a:ext cx="287867" cy="212725"/>
          </a:xfrm>
          <a:prstGeom prst="rect">
            <a:avLst/>
          </a:prstGeom>
          <a:noFill/>
          <a:ln w="9525">
            <a:noFill/>
            <a:miter lim="800000"/>
            <a:headEnd/>
            <a:tailEnd/>
          </a:ln>
        </p:spPr>
      </p:pic>
      <p:pic>
        <p:nvPicPr>
          <p:cNvPr id="83026" name="Picture 4"/>
          <p:cNvPicPr>
            <a:picLocks noChangeAspect="1" noChangeArrowheads="1"/>
          </p:cNvPicPr>
          <p:nvPr/>
        </p:nvPicPr>
        <p:blipFill>
          <a:blip r:embed="rId5" cstate="print"/>
          <a:srcRect/>
          <a:stretch>
            <a:fillRect/>
          </a:stretch>
        </p:blipFill>
        <p:spPr bwMode="auto">
          <a:xfrm>
            <a:off x="10576984" y="3236915"/>
            <a:ext cx="287867" cy="212725"/>
          </a:xfrm>
          <a:prstGeom prst="rect">
            <a:avLst/>
          </a:prstGeom>
          <a:noFill/>
          <a:ln w="9525">
            <a:noFill/>
            <a:miter lim="800000"/>
            <a:headEnd/>
            <a:tailEnd/>
          </a:ln>
        </p:spPr>
      </p:pic>
      <p:pic>
        <p:nvPicPr>
          <p:cNvPr id="83027" name="Picture 4"/>
          <p:cNvPicPr>
            <a:picLocks noChangeAspect="1" noChangeArrowheads="1"/>
          </p:cNvPicPr>
          <p:nvPr/>
        </p:nvPicPr>
        <p:blipFill>
          <a:blip r:embed="rId5" cstate="print"/>
          <a:srcRect/>
          <a:stretch>
            <a:fillRect/>
          </a:stretch>
        </p:blipFill>
        <p:spPr bwMode="auto">
          <a:xfrm>
            <a:off x="5698067" y="3233740"/>
            <a:ext cx="287867" cy="212725"/>
          </a:xfrm>
          <a:prstGeom prst="rect">
            <a:avLst/>
          </a:prstGeom>
          <a:noFill/>
          <a:ln w="9525">
            <a:noFill/>
            <a:miter lim="800000"/>
            <a:headEnd/>
            <a:tailEnd/>
          </a:ln>
        </p:spPr>
      </p:pic>
      <p:cxnSp>
        <p:nvCxnSpPr>
          <p:cNvPr id="255" name="直線コネクタ 254"/>
          <p:cNvCxnSpPr/>
          <p:nvPr/>
        </p:nvCxnSpPr>
        <p:spPr>
          <a:xfrm>
            <a:off x="8392589" y="1182688"/>
            <a:ext cx="3634316" cy="0"/>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91" name="直線コネクタ 290"/>
          <p:cNvCxnSpPr/>
          <p:nvPr/>
        </p:nvCxnSpPr>
        <p:spPr>
          <a:xfrm>
            <a:off x="8252889" y="2406651"/>
            <a:ext cx="292100" cy="0"/>
          </a:xfrm>
          <a:prstGeom prst="line">
            <a:avLst/>
          </a:prstGeom>
          <a:ln w="25400">
            <a:solidFill>
              <a:srgbClr val="00B0F0"/>
            </a:solidFill>
            <a:headEnd type="none"/>
            <a:tailEnd type="triangle" w="lg" len="med"/>
          </a:ln>
        </p:spPr>
        <p:style>
          <a:lnRef idx="1">
            <a:schemeClr val="accent1"/>
          </a:lnRef>
          <a:fillRef idx="0">
            <a:schemeClr val="accent1"/>
          </a:fillRef>
          <a:effectRef idx="0">
            <a:schemeClr val="accent1"/>
          </a:effectRef>
          <a:fontRef idx="minor">
            <a:schemeClr val="tx1"/>
          </a:fontRef>
        </p:style>
      </p:cxnSp>
      <p:cxnSp>
        <p:nvCxnSpPr>
          <p:cNvPr id="299" name="直線コネクタ 298"/>
          <p:cNvCxnSpPr>
            <a:endCxn id="325" idx="0"/>
          </p:cNvCxnSpPr>
          <p:nvPr/>
        </p:nvCxnSpPr>
        <p:spPr>
          <a:xfrm flipV="1">
            <a:off x="4214284" y="1974851"/>
            <a:ext cx="0" cy="8255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6" name="直線コネクタ 315"/>
          <p:cNvCxnSpPr/>
          <p:nvPr/>
        </p:nvCxnSpPr>
        <p:spPr>
          <a:xfrm>
            <a:off x="6280151" y="166688"/>
            <a:ext cx="0" cy="115252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pic>
        <p:nvPicPr>
          <p:cNvPr id="83032" name="Picture 14"/>
          <p:cNvPicPr>
            <a:picLocks noChangeAspect="1" noChangeArrowheads="1"/>
          </p:cNvPicPr>
          <p:nvPr/>
        </p:nvPicPr>
        <p:blipFill>
          <a:blip r:embed="rId6" cstate="print"/>
          <a:srcRect/>
          <a:stretch>
            <a:fillRect/>
          </a:stretch>
        </p:blipFill>
        <p:spPr bwMode="auto">
          <a:xfrm>
            <a:off x="7973484" y="4959349"/>
            <a:ext cx="804333" cy="287339"/>
          </a:xfrm>
          <a:prstGeom prst="rect">
            <a:avLst/>
          </a:prstGeom>
          <a:noFill/>
          <a:ln w="9525">
            <a:noFill/>
            <a:miter lim="800000"/>
            <a:headEnd/>
            <a:tailEnd/>
          </a:ln>
        </p:spPr>
      </p:pic>
      <p:sp>
        <p:nvSpPr>
          <p:cNvPr id="354" name="正方形/長方形 353"/>
          <p:cNvSpPr/>
          <p:nvPr/>
        </p:nvSpPr>
        <p:spPr>
          <a:xfrm>
            <a:off x="10088032" y="1079500"/>
            <a:ext cx="1588587" cy="234265"/>
          </a:xfrm>
          <a:prstGeom prst="rect">
            <a:avLst/>
          </a:prstGeom>
          <a:solidFill>
            <a:schemeClr val="bg1"/>
          </a:solid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r>
              <a:rPr lang="ja-JP" altLang="en-US" sz="1600" b="1" dirty="0">
                <a:solidFill>
                  <a:schemeClr val="tx1"/>
                </a:solidFill>
              </a:rPr>
              <a:t>水素グリッド</a:t>
            </a:r>
          </a:p>
        </p:txBody>
      </p:sp>
      <p:sp>
        <p:nvSpPr>
          <p:cNvPr id="325" name="角丸四角形 324"/>
          <p:cNvSpPr/>
          <p:nvPr/>
        </p:nvSpPr>
        <p:spPr>
          <a:xfrm>
            <a:off x="3848105" y="1974851"/>
            <a:ext cx="734484" cy="393700"/>
          </a:xfrm>
          <a:prstGeom prst="round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r>
              <a:rPr lang="ja-JP" altLang="en-US" sz="1600" b="1" dirty="0">
                <a:solidFill>
                  <a:schemeClr val="tx1"/>
                </a:solidFill>
              </a:rPr>
              <a:t>改質</a:t>
            </a:r>
          </a:p>
        </p:txBody>
      </p:sp>
      <p:sp>
        <p:nvSpPr>
          <p:cNvPr id="83035" name="テキスト ボックス 357"/>
          <p:cNvSpPr txBox="1">
            <a:spLocks noChangeArrowheads="1"/>
          </p:cNvSpPr>
          <p:nvPr/>
        </p:nvSpPr>
        <p:spPr bwMode="auto">
          <a:xfrm>
            <a:off x="6880812" y="792164"/>
            <a:ext cx="930169" cy="328295"/>
          </a:xfrm>
          <a:prstGeom prst="rect">
            <a:avLst/>
          </a:prstGeom>
          <a:noFill/>
          <a:ln w="9525">
            <a:noFill/>
            <a:miter lim="800000"/>
            <a:headEnd/>
            <a:tailEnd/>
          </a:ln>
        </p:spPr>
        <p:txBody>
          <a:bodyPr wrap="none" lIns="121917" tIns="60958" rIns="121917" bIns="60958">
            <a:spAutoFit/>
          </a:bodyPr>
          <a:lstStyle/>
          <a:p>
            <a:r>
              <a:rPr lang="ja-JP" altLang="en-US" sz="1300" b="1" dirty="0"/>
              <a:t>電気分解</a:t>
            </a:r>
          </a:p>
        </p:txBody>
      </p:sp>
      <p:sp>
        <p:nvSpPr>
          <p:cNvPr id="46" name="フローチャート : 代替処理 45"/>
          <p:cNvSpPr/>
          <p:nvPr/>
        </p:nvSpPr>
        <p:spPr>
          <a:xfrm>
            <a:off x="8570389" y="1282700"/>
            <a:ext cx="1223433" cy="644525"/>
          </a:xfrm>
          <a:prstGeom prst="flowChartAlternateProcess">
            <a:avLst/>
          </a:prstGeom>
          <a:solidFill>
            <a:schemeClr val="bg1"/>
          </a:solid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endParaRPr lang="ja-JP" altLang="en-US" sz="1600" dirty="0">
              <a:solidFill>
                <a:schemeClr val="tx1"/>
              </a:solidFill>
            </a:endParaRPr>
          </a:p>
        </p:txBody>
      </p:sp>
      <p:pic>
        <p:nvPicPr>
          <p:cNvPr id="83037" name="Picture 3"/>
          <p:cNvPicPr>
            <a:picLocks noChangeAspect="1" noChangeArrowheads="1"/>
          </p:cNvPicPr>
          <p:nvPr/>
        </p:nvPicPr>
        <p:blipFill>
          <a:blip r:embed="rId13" cstate="print"/>
          <a:srcRect/>
          <a:stretch>
            <a:fillRect/>
          </a:stretch>
        </p:blipFill>
        <p:spPr bwMode="auto">
          <a:xfrm>
            <a:off x="6900334" y="404813"/>
            <a:ext cx="891117" cy="417512"/>
          </a:xfrm>
          <a:prstGeom prst="rect">
            <a:avLst/>
          </a:prstGeom>
          <a:noFill/>
          <a:ln w="9525">
            <a:noFill/>
            <a:miter lim="800000"/>
            <a:headEnd/>
            <a:tailEnd/>
          </a:ln>
        </p:spPr>
      </p:pic>
      <p:pic>
        <p:nvPicPr>
          <p:cNvPr id="83038" name="Picture 4"/>
          <p:cNvPicPr>
            <a:picLocks noChangeAspect="1" noChangeArrowheads="1"/>
          </p:cNvPicPr>
          <p:nvPr/>
        </p:nvPicPr>
        <p:blipFill>
          <a:blip r:embed="rId14" cstate="print"/>
          <a:srcRect/>
          <a:stretch>
            <a:fillRect/>
          </a:stretch>
        </p:blipFill>
        <p:spPr bwMode="auto">
          <a:xfrm>
            <a:off x="8767238" y="1319215"/>
            <a:ext cx="827617" cy="409575"/>
          </a:xfrm>
          <a:prstGeom prst="rect">
            <a:avLst/>
          </a:prstGeom>
          <a:noFill/>
          <a:ln w="9525">
            <a:noFill/>
            <a:miter lim="800000"/>
            <a:headEnd/>
            <a:tailEnd/>
          </a:ln>
        </p:spPr>
      </p:pic>
      <p:sp>
        <p:nvSpPr>
          <p:cNvPr id="83039" name="テキスト ボックス 397"/>
          <p:cNvSpPr txBox="1">
            <a:spLocks noChangeArrowheads="1"/>
          </p:cNvSpPr>
          <p:nvPr/>
        </p:nvSpPr>
        <p:spPr bwMode="auto">
          <a:xfrm>
            <a:off x="8715962" y="1693865"/>
            <a:ext cx="930169" cy="328295"/>
          </a:xfrm>
          <a:prstGeom prst="rect">
            <a:avLst/>
          </a:prstGeom>
          <a:noFill/>
          <a:ln w="9525">
            <a:noFill/>
            <a:miter lim="800000"/>
            <a:headEnd/>
            <a:tailEnd/>
          </a:ln>
        </p:spPr>
        <p:txBody>
          <a:bodyPr wrap="none" lIns="121917" tIns="60958" rIns="121917" bIns="60958">
            <a:spAutoFit/>
          </a:bodyPr>
          <a:lstStyle/>
          <a:p>
            <a:r>
              <a:rPr lang="ja-JP" altLang="en-US" sz="1300" b="1" dirty="0"/>
              <a:t>水素貯蔵</a:t>
            </a:r>
          </a:p>
        </p:txBody>
      </p:sp>
      <p:grpSp>
        <p:nvGrpSpPr>
          <p:cNvPr id="30" name="グループ化 366"/>
          <p:cNvGrpSpPr>
            <a:grpSpLocks/>
          </p:cNvGrpSpPr>
          <p:nvPr/>
        </p:nvGrpSpPr>
        <p:grpSpPr bwMode="auto">
          <a:xfrm>
            <a:off x="9315638" y="187327"/>
            <a:ext cx="1826142" cy="774700"/>
            <a:chOff x="7016457" y="200855"/>
            <a:chExt cx="1369287" cy="775659"/>
          </a:xfrm>
        </p:grpSpPr>
        <p:grpSp>
          <p:nvGrpSpPr>
            <p:cNvPr id="31" name="グループ化 51"/>
            <p:cNvGrpSpPr>
              <a:grpSpLocks/>
            </p:cNvGrpSpPr>
            <p:nvPr/>
          </p:nvGrpSpPr>
          <p:grpSpPr bwMode="auto">
            <a:xfrm>
              <a:off x="7016457" y="200855"/>
              <a:ext cx="1369287" cy="775659"/>
              <a:chOff x="5794798" y="1778425"/>
              <a:chExt cx="1585437" cy="898102"/>
            </a:xfrm>
          </p:grpSpPr>
          <p:sp>
            <p:nvSpPr>
              <p:cNvPr id="83070" name="テキスト ボックス 75"/>
              <p:cNvSpPr txBox="1">
                <a:spLocks noChangeArrowheads="1"/>
              </p:cNvSpPr>
              <p:nvPr/>
            </p:nvSpPr>
            <p:spPr bwMode="auto">
              <a:xfrm>
                <a:off x="6660587" y="2098650"/>
                <a:ext cx="398308" cy="374642"/>
              </a:xfrm>
              <a:prstGeom prst="rect">
                <a:avLst/>
              </a:prstGeom>
              <a:noFill/>
              <a:ln w="9525">
                <a:noFill/>
                <a:miter lim="800000"/>
                <a:headEnd/>
                <a:tailEnd/>
              </a:ln>
            </p:spPr>
            <p:txBody>
              <a:bodyPr wrap="none">
                <a:spAutoFit/>
              </a:bodyPr>
              <a:lstStyle/>
              <a:p>
                <a:r>
                  <a:rPr lang="ja-JP" altLang="en-US" sz="1500" dirty="0">
                    <a:latin typeface="ＭＳ Ｐゴシック" pitchFamily="50" charset="-128"/>
                    <a:cs typeface="Segoe UI" pitchFamily="34" charset="0"/>
                  </a:rPr>
                  <a:t>ＥＶ</a:t>
                </a:r>
              </a:p>
            </p:txBody>
          </p:sp>
          <p:grpSp>
            <p:nvGrpSpPr>
              <p:cNvPr id="32" name="グループ化 53"/>
              <p:cNvGrpSpPr>
                <a:grpSpLocks/>
              </p:cNvGrpSpPr>
              <p:nvPr/>
            </p:nvGrpSpPr>
            <p:grpSpPr bwMode="auto">
              <a:xfrm>
                <a:off x="5794798" y="1778425"/>
                <a:ext cx="1585437" cy="898102"/>
                <a:chOff x="5794798" y="1778425"/>
                <a:chExt cx="1585437" cy="898102"/>
              </a:xfrm>
            </p:grpSpPr>
            <p:grpSp>
              <p:nvGrpSpPr>
                <p:cNvPr id="33" name="グループ化 54"/>
                <p:cNvGrpSpPr>
                  <a:grpSpLocks/>
                </p:cNvGrpSpPr>
                <p:nvPr/>
              </p:nvGrpSpPr>
              <p:grpSpPr bwMode="auto">
                <a:xfrm>
                  <a:off x="6156176" y="2162995"/>
                  <a:ext cx="309133" cy="486890"/>
                  <a:chOff x="5148064" y="2654078"/>
                  <a:chExt cx="309133" cy="486890"/>
                </a:xfrm>
              </p:grpSpPr>
              <p:grpSp>
                <p:nvGrpSpPr>
                  <p:cNvPr id="34" name="グループ化 63"/>
                  <p:cNvGrpSpPr>
                    <a:grpSpLocks/>
                  </p:cNvGrpSpPr>
                  <p:nvPr/>
                </p:nvGrpSpPr>
                <p:grpSpPr bwMode="auto">
                  <a:xfrm>
                    <a:off x="5148064" y="2654078"/>
                    <a:ext cx="309133" cy="486890"/>
                    <a:chOff x="5148064" y="2654078"/>
                    <a:chExt cx="309133" cy="486890"/>
                  </a:xfrm>
                </p:grpSpPr>
                <p:sp>
                  <p:nvSpPr>
                    <p:cNvPr id="66" name="角丸四角形 65"/>
                    <p:cNvSpPr/>
                    <p:nvPr/>
                  </p:nvSpPr>
                  <p:spPr>
                    <a:xfrm>
                      <a:off x="5148546" y="2654146"/>
                      <a:ext cx="308728" cy="436168"/>
                    </a:xfrm>
                    <a:prstGeom prst="round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a:solidFill>
                          <a:srgbClr val="FFFFFF"/>
                        </a:solidFill>
                      </a:endParaRPr>
                    </a:p>
                  </p:txBody>
                </p:sp>
                <p:sp>
                  <p:nvSpPr>
                    <p:cNvPr id="67" name="正方形/長方形 66"/>
                    <p:cNvSpPr/>
                    <p:nvPr/>
                  </p:nvSpPr>
                  <p:spPr>
                    <a:xfrm>
                      <a:off x="5148546" y="2946765"/>
                      <a:ext cx="308728" cy="195079"/>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a:solidFill>
                          <a:srgbClr val="FFFFFF"/>
                        </a:solidFill>
                      </a:endParaRPr>
                    </a:p>
                  </p:txBody>
                </p:sp>
              </p:grpSp>
              <p:sp>
                <p:nvSpPr>
                  <p:cNvPr id="65" name="角丸四角形 64"/>
                  <p:cNvSpPr/>
                  <p:nvPr/>
                </p:nvSpPr>
                <p:spPr>
                  <a:xfrm>
                    <a:off x="5188974" y="2679912"/>
                    <a:ext cx="237059" cy="17299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a:solidFill>
                        <a:srgbClr val="FFFFFF"/>
                      </a:solidFill>
                    </a:endParaRPr>
                  </a:p>
                </p:txBody>
              </p:sp>
            </p:grpSp>
            <p:sp>
              <p:nvSpPr>
                <p:cNvPr id="56" name="正方形/長方形 55"/>
                <p:cNvSpPr/>
                <p:nvPr/>
              </p:nvSpPr>
              <p:spPr>
                <a:xfrm>
                  <a:off x="5939812" y="2623157"/>
                  <a:ext cx="1431544" cy="53370"/>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a:solidFill>
                      <a:srgbClr val="FFFFFF"/>
                    </a:solidFill>
                  </a:endParaRPr>
                </a:p>
              </p:txBody>
            </p:sp>
            <p:sp>
              <p:nvSpPr>
                <p:cNvPr id="61" name="正方形/長方形 60"/>
                <p:cNvSpPr/>
                <p:nvPr/>
              </p:nvSpPr>
              <p:spPr>
                <a:xfrm rot="5400000">
                  <a:off x="5768495" y="2337948"/>
                  <a:ext cx="564994" cy="67994"/>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a:solidFill>
                      <a:srgbClr val="FFFFFF"/>
                    </a:solidFill>
                  </a:endParaRPr>
                </a:p>
              </p:txBody>
            </p:sp>
            <p:sp>
              <p:nvSpPr>
                <p:cNvPr id="62" name="正方形/長方形 61"/>
                <p:cNvSpPr/>
                <p:nvPr/>
              </p:nvSpPr>
              <p:spPr>
                <a:xfrm>
                  <a:off x="5939812" y="2041599"/>
                  <a:ext cx="1431544" cy="53370"/>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sz="1600" b="1" dirty="0">
                    <a:solidFill>
                      <a:srgbClr val="FFFFFF"/>
                    </a:solidFill>
                    <a:latin typeface="メイリオ" pitchFamily="50" charset="-128"/>
                    <a:ea typeface="メイリオ" pitchFamily="50" charset="-128"/>
                  </a:endParaRPr>
                </a:p>
              </p:txBody>
            </p:sp>
            <p:sp>
              <p:nvSpPr>
                <p:cNvPr id="83076" name="テキスト ボックス 62"/>
                <p:cNvSpPr txBox="1">
                  <a:spLocks noChangeArrowheads="1"/>
                </p:cNvSpPr>
                <p:nvPr/>
              </p:nvSpPr>
              <p:spPr bwMode="auto">
                <a:xfrm>
                  <a:off x="5794798" y="1778425"/>
                  <a:ext cx="1585437" cy="392482"/>
                </a:xfrm>
                <a:prstGeom prst="rect">
                  <a:avLst/>
                </a:prstGeom>
                <a:noFill/>
                <a:ln w="9525">
                  <a:noFill/>
                  <a:miter lim="800000"/>
                  <a:headEnd/>
                  <a:tailEnd/>
                </a:ln>
              </p:spPr>
              <p:txBody>
                <a:bodyPr wrap="none">
                  <a:spAutoFit/>
                </a:bodyPr>
                <a:lstStyle/>
                <a:p>
                  <a:r>
                    <a:rPr lang="ja-JP" altLang="en-US" sz="1600" b="1" dirty="0">
                      <a:latin typeface="ＭＳ Ｐゴシック" pitchFamily="50" charset="-128"/>
                      <a:ea typeface="メイリオ" pitchFamily="50" charset="-128"/>
                    </a:rPr>
                    <a:t>充電ステーション</a:t>
                  </a:r>
                </a:p>
              </p:txBody>
            </p:sp>
          </p:grpSp>
        </p:grpSp>
        <p:pic>
          <p:nvPicPr>
            <p:cNvPr id="83069" name="Picture 5"/>
            <p:cNvPicPr>
              <a:picLocks noChangeAspect="1" noChangeArrowheads="1"/>
            </p:cNvPicPr>
            <p:nvPr/>
          </p:nvPicPr>
          <p:blipFill>
            <a:blip r:embed="rId15" cstate="print">
              <a:lum bright="-10000"/>
            </a:blip>
            <a:srcRect/>
            <a:stretch>
              <a:fillRect/>
            </a:stretch>
          </p:blipFill>
          <p:spPr bwMode="auto">
            <a:xfrm>
              <a:off x="7795833" y="750644"/>
              <a:ext cx="385928" cy="178981"/>
            </a:xfrm>
            <a:prstGeom prst="rect">
              <a:avLst/>
            </a:prstGeom>
            <a:noFill/>
            <a:ln w="9525">
              <a:noFill/>
              <a:miter lim="800000"/>
              <a:headEnd/>
              <a:tailEnd/>
            </a:ln>
          </p:spPr>
        </p:pic>
      </p:grpSp>
      <p:grpSp>
        <p:nvGrpSpPr>
          <p:cNvPr id="35" name="グループ化 90"/>
          <p:cNvGrpSpPr>
            <a:grpSpLocks/>
          </p:cNvGrpSpPr>
          <p:nvPr/>
        </p:nvGrpSpPr>
        <p:grpSpPr bwMode="auto">
          <a:xfrm>
            <a:off x="10736085" y="3562349"/>
            <a:ext cx="1060099" cy="349251"/>
            <a:chOff x="431123" y="3729084"/>
            <a:chExt cx="723148" cy="349250"/>
          </a:xfrm>
        </p:grpSpPr>
        <p:pic>
          <p:nvPicPr>
            <p:cNvPr id="83066" name="Picture 14"/>
            <p:cNvPicPr>
              <a:picLocks noChangeAspect="1" noChangeArrowheads="1"/>
            </p:cNvPicPr>
            <p:nvPr/>
          </p:nvPicPr>
          <p:blipFill>
            <a:blip r:embed="rId6" cstate="print"/>
            <a:srcRect/>
            <a:stretch>
              <a:fillRect/>
            </a:stretch>
          </p:blipFill>
          <p:spPr bwMode="auto">
            <a:xfrm flipH="1">
              <a:off x="438103" y="3729084"/>
              <a:ext cx="716168" cy="349250"/>
            </a:xfrm>
            <a:prstGeom prst="rect">
              <a:avLst/>
            </a:prstGeom>
            <a:noFill/>
            <a:ln w="9525">
              <a:noFill/>
              <a:miter lim="800000"/>
              <a:headEnd/>
              <a:tailEnd/>
            </a:ln>
          </p:spPr>
        </p:pic>
        <p:sp>
          <p:nvSpPr>
            <p:cNvPr id="83067" name="テキスト ボックス 91"/>
            <p:cNvSpPr txBox="1">
              <a:spLocks noChangeArrowheads="1"/>
            </p:cNvSpPr>
            <p:nvPr/>
          </p:nvSpPr>
          <p:spPr bwMode="auto">
            <a:xfrm>
              <a:off x="431123" y="3740197"/>
              <a:ext cx="467139" cy="292387"/>
            </a:xfrm>
            <a:prstGeom prst="rect">
              <a:avLst/>
            </a:prstGeom>
            <a:noFill/>
            <a:ln w="9525">
              <a:noFill/>
              <a:miter lim="800000"/>
              <a:headEnd/>
              <a:tailEnd/>
            </a:ln>
          </p:spPr>
          <p:txBody>
            <a:bodyPr wrap="none">
              <a:spAutoFit/>
            </a:bodyPr>
            <a:lstStyle/>
            <a:p>
              <a:r>
                <a:rPr lang="ja-JP" altLang="en-US" sz="1300" b="1" dirty="0">
                  <a:latin typeface="ＭＳ Ｐゴシック" pitchFamily="50" charset="-128"/>
                  <a:ea typeface="メイリオ" pitchFamily="50" charset="-128"/>
                </a:rPr>
                <a:t>肥　料</a:t>
              </a:r>
              <a:endParaRPr lang="en-US" altLang="ja-JP" sz="1300" b="1" dirty="0">
                <a:latin typeface="ＭＳ Ｐゴシック" pitchFamily="50" charset="-128"/>
                <a:ea typeface="メイリオ" pitchFamily="50" charset="-128"/>
              </a:endParaRPr>
            </a:p>
          </p:txBody>
        </p:sp>
      </p:grpSp>
      <p:grpSp>
        <p:nvGrpSpPr>
          <p:cNvPr id="36" name="グループ化 381"/>
          <p:cNvGrpSpPr>
            <a:grpSpLocks/>
          </p:cNvGrpSpPr>
          <p:nvPr/>
        </p:nvGrpSpPr>
        <p:grpSpPr bwMode="auto">
          <a:xfrm>
            <a:off x="10875443" y="3932239"/>
            <a:ext cx="1056218" cy="702928"/>
            <a:chOff x="7578670" y="5532712"/>
            <a:chExt cx="792205" cy="702101"/>
          </a:xfrm>
        </p:grpSpPr>
        <p:sp>
          <p:nvSpPr>
            <p:cNvPr id="381" name="円/楕円 380"/>
            <p:cNvSpPr/>
            <p:nvPr/>
          </p:nvSpPr>
          <p:spPr>
            <a:xfrm>
              <a:off x="7578670" y="5532712"/>
              <a:ext cx="792205" cy="639010"/>
            </a:xfrm>
            <a:prstGeom prst="ellipse">
              <a:avLst/>
            </a:prstGeom>
            <a:solidFill>
              <a:schemeClr val="bg1"/>
            </a:solidFill>
            <a:ln w="38100" cmpd="thickThin">
              <a:solidFill>
                <a:srgbClr val="FFD34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a:solidFill>
                  <a:srgbClr val="FFFFFF"/>
                </a:solidFill>
              </a:endParaRPr>
            </a:p>
          </p:txBody>
        </p:sp>
        <p:sp>
          <p:nvSpPr>
            <p:cNvPr id="83065" name="テキスト ボックス 376"/>
            <p:cNvSpPr txBox="1">
              <a:spLocks noChangeArrowheads="1"/>
            </p:cNvSpPr>
            <p:nvPr/>
          </p:nvSpPr>
          <p:spPr bwMode="auto">
            <a:xfrm>
              <a:off x="7601331" y="5589243"/>
              <a:ext cx="746878" cy="645570"/>
            </a:xfrm>
            <a:prstGeom prst="rect">
              <a:avLst/>
            </a:prstGeom>
            <a:noFill/>
            <a:ln w="9525">
              <a:noFill/>
              <a:miter lim="800000"/>
              <a:headEnd/>
              <a:tailEnd/>
            </a:ln>
          </p:spPr>
          <p:txBody>
            <a:bodyPr wrap="none">
              <a:spAutoFit/>
            </a:bodyPr>
            <a:lstStyle/>
            <a:p>
              <a:pPr algn="ctr"/>
              <a:r>
                <a:rPr lang="ja-JP" altLang="en-US" sz="1200" dirty="0"/>
                <a:t>シルバー・</a:t>
              </a:r>
              <a:endParaRPr lang="en-US" altLang="ja-JP" sz="1200" dirty="0"/>
            </a:p>
            <a:p>
              <a:pPr algn="ctr"/>
              <a:r>
                <a:rPr lang="ja-JP" altLang="en-US" sz="1200" dirty="0"/>
                <a:t>オーガニック</a:t>
              </a:r>
              <a:endParaRPr lang="en-US" altLang="ja-JP" sz="1200" dirty="0"/>
            </a:p>
            <a:p>
              <a:pPr algn="ctr"/>
              <a:r>
                <a:rPr lang="ja-JP" altLang="en-US" sz="1200" dirty="0"/>
                <a:t>ＢＲＮＤ商品</a:t>
              </a:r>
            </a:p>
          </p:txBody>
        </p:sp>
      </p:grpSp>
      <p:sp>
        <p:nvSpPr>
          <p:cNvPr id="418" name="正方形/長方形 417"/>
          <p:cNvSpPr/>
          <p:nvPr/>
        </p:nvSpPr>
        <p:spPr>
          <a:xfrm>
            <a:off x="10032999" y="4991811"/>
            <a:ext cx="1778635" cy="327399"/>
          </a:xfrm>
          <a:prstGeom prst="rect">
            <a:avLst/>
          </a:prstGeom>
          <a:solidFill>
            <a:schemeClr val="bg1"/>
          </a:solid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r>
              <a:rPr lang="ja-JP" altLang="en-US" sz="1600" b="1" dirty="0">
                <a:solidFill>
                  <a:schemeClr val="tx1"/>
                </a:solidFill>
              </a:rPr>
              <a:t>水素グリッド</a:t>
            </a:r>
          </a:p>
        </p:txBody>
      </p:sp>
      <p:sp>
        <p:nvSpPr>
          <p:cNvPr id="419" name="正方形/長方形 418"/>
          <p:cNvSpPr/>
          <p:nvPr/>
        </p:nvSpPr>
        <p:spPr>
          <a:xfrm>
            <a:off x="1445683" y="3318986"/>
            <a:ext cx="1724991" cy="200024"/>
          </a:xfrm>
          <a:prstGeom prst="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r>
              <a:rPr lang="ja-JP" altLang="en-US" sz="1600" b="1" dirty="0">
                <a:solidFill>
                  <a:schemeClr val="tx1"/>
                </a:solidFill>
              </a:rPr>
              <a:t>電力グリッド</a:t>
            </a:r>
          </a:p>
        </p:txBody>
      </p:sp>
      <p:cxnSp>
        <p:nvCxnSpPr>
          <p:cNvPr id="353" name="直線コネクタ 352"/>
          <p:cNvCxnSpPr/>
          <p:nvPr/>
        </p:nvCxnSpPr>
        <p:spPr>
          <a:xfrm flipH="1">
            <a:off x="9732433" y="4210053"/>
            <a:ext cx="0" cy="1038225"/>
          </a:xfrm>
          <a:prstGeom prst="line">
            <a:avLst/>
          </a:prstGeom>
          <a:ln w="25400" cap="rnd" cmpd="sng">
            <a:solidFill>
              <a:srgbClr val="00B050"/>
            </a:solidFill>
            <a:prstDash val="sysDash"/>
            <a:tailEnd type="triangle" w="lg" len="med"/>
          </a:ln>
        </p:spPr>
        <p:style>
          <a:lnRef idx="1">
            <a:schemeClr val="accent1"/>
          </a:lnRef>
          <a:fillRef idx="0">
            <a:schemeClr val="accent1"/>
          </a:fillRef>
          <a:effectRef idx="0">
            <a:schemeClr val="accent1"/>
          </a:effectRef>
          <a:fontRef idx="minor">
            <a:schemeClr val="tx1"/>
          </a:fontRef>
        </p:style>
      </p:cxnSp>
      <p:cxnSp>
        <p:nvCxnSpPr>
          <p:cNvPr id="350" name="直線コネクタ 349"/>
          <p:cNvCxnSpPr/>
          <p:nvPr/>
        </p:nvCxnSpPr>
        <p:spPr>
          <a:xfrm flipH="1">
            <a:off x="8360833" y="4165600"/>
            <a:ext cx="0" cy="762000"/>
          </a:xfrm>
          <a:prstGeom prst="line">
            <a:avLst/>
          </a:prstGeom>
          <a:ln w="25400" cap="rnd" cmpd="sng">
            <a:solidFill>
              <a:srgbClr val="00B050"/>
            </a:solidFill>
            <a:prstDash val="sysDash"/>
            <a:tailEnd type="triangle" w="lg" len="med"/>
          </a:ln>
        </p:spPr>
        <p:style>
          <a:lnRef idx="1">
            <a:schemeClr val="accent1"/>
          </a:lnRef>
          <a:fillRef idx="0">
            <a:schemeClr val="accent1"/>
          </a:fillRef>
          <a:effectRef idx="0">
            <a:schemeClr val="accent1"/>
          </a:effectRef>
          <a:fontRef idx="minor">
            <a:schemeClr val="tx1"/>
          </a:fontRef>
        </p:style>
      </p:cxnSp>
      <p:cxnSp>
        <p:nvCxnSpPr>
          <p:cNvPr id="347" name="直線コネクタ 346"/>
          <p:cNvCxnSpPr/>
          <p:nvPr/>
        </p:nvCxnSpPr>
        <p:spPr>
          <a:xfrm flipH="1">
            <a:off x="2967567" y="4154488"/>
            <a:ext cx="2117" cy="976312"/>
          </a:xfrm>
          <a:prstGeom prst="line">
            <a:avLst/>
          </a:prstGeom>
          <a:ln w="25400" cap="rnd" cmpd="sng">
            <a:solidFill>
              <a:srgbClr val="00B050"/>
            </a:solidFill>
            <a:prstDash val="sysDash"/>
            <a:tailEnd type="triangle" w="lg" len="med"/>
          </a:ln>
        </p:spPr>
        <p:style>
          <a:lnRef idx="1">
            <a:schemeClr val="accent1"/>
          </a:lnRef>
          <a:fillRef idx="0">
            <a:schemeClr val="accent1"/>
          </a:fillRef>
          <a:effectRef idx="0">
            <a:schemeClr val="accent1"/>
          </a:effectRef>
          <a:fontRef idx="minor">
            <a:schemeClr val="tx1"/>
          </a:fontRef>
        </p:style>
      </p:cxnSp>
      <p:cxnSp>
        <p:nvCxnSpPr>
          <p:cNvPr id="175" name="直線コネクタ 174"/>
          <p:cNvCxnSpPr/>
          <p:nvPr/>
        </p:nvCxnSpPr>
        <p:spPr>
          <a:xfrm flipH="1">
            <a:off x="7298267" y="4221166"/>
            <a:ext cx="0" cy="1038225"/>
          </a:xfrm>
          <a:prstGeom prst="line">
            <a:avLst/>
          </a:prstGeom>
          <a:ln w="25400" cap="rnd" cmpd="sng">
            <a:solidFill>
              <a:srgbClr val="00B050"/>
            </a:solidFill>
            <a:prstDash val="sysDash"/>
            <a:tailEnd type="triangle" w="lg" len="med"/>
          </a:ln>
        </p:spPr>
        <p:style>
          <a:lnRef idx="1">
            <a:schemeClr val="accent1"/>
          </a:lnRef>
          <a:fillRef idx="0">
            <a:schemeClr val="accent1"/>
          </a:fillRef>
          <a:effectRef idx="0">
            <a:schemeClr val="accent1"/>
          </a:effectRef>
          <a:fontRef idx="minor">
            <a:schemeClr val="tx1"/>
          </a:fontRef>
        </p:style>
      </p:cxnSp>
      <p:cxnSp>
        <p:nvCxnSpPr>
          <p:cNvPr id="174" name="直線コネクタ 173"/>
          <p:cNvCxnSpPr/>
          <p:nvPr/>
        </p:nvCxnSpPr>
        <p:spPr>
          <a:xfrm>
            <a:off x="6197600" y="4195766"/>
            <a:ext cx="0" cy="1063625"/>
          </a:xfrm>
          <a:prstGeom prst="line">
            <a:avLst/>
          </a:prstGeom>
          <a:ln w="25400" cap="rnd" cmpd="sng">
            <a:solidFill>
              <a:srgbClr val="00B050"/>
            </a:solidFill>
            <a:prstDash val="sysDash"/>
            <a:tailEnd type="triangle" w="lg" len="med"/>
          </a:ln>
        </p:spPr>
        <p:style>
          <a:lnRef idx="1">
            <a:schemeClr val="accent1"/>
          </a:lnRef>
          <a:fillRef idx="0">
            <a:schemeClr val="accent1"/>
          </a:fillRef>
          <a:effectRef idx="0">
            <a:schemeClr val="accent1"/>
          </a:effectRef>
          <a:fontRef idx="minor">
            <a:schemeClr val="tx1"/>
          </a:fontRef>
        </p:style>
      </p:cxnSp>
      <p:cxnSp>
        <p:nvCxnSpPr>
          <p:cNvPr id="171" name="直線コネクタ 170"/>
          <p:cNvCxnSpPr/>
          <p:nvPr/>
        </p:nvCxnSpPr>
        <p:spPr>
          <a:xfrm flipH="1">
            <a:off x="5166784" y="4165600"/>
            <a:ext cx="0" cy="762000"/>
          </a:xfrm>
          <a:prstGeom prst="line">
            <a:avLst/>
          </a:prstGeom>
          <a:ln w="25400" cap="rnd" cmpd="sng">
            <a:solidFill>
              <a:srgbClr val="00B050"/>
            </a:solidFill>
            <a:prstDash val="sysDash"/>
            <a:tailEnd type="triangle" w="lg" len="med"/>
          </a:ln>
        </p:spPr>
        <p:style>
          <a:lnRef idx="1">
            <a:schemeClr val="accent1"/>
          </a:lnRef>
          <a:fillRef idx="0">
            <a:schemeClr val="accent1"/>
          </a:fillRef>
          <a:effectRef idx="0">
            <a:schemeClr val="accent1"/>
          </a:effectRef>
          <a:fontRef idx="minor">
            <a:schemeClr val="tx1"/>
          </a:fontRef>
        </p:style>
      </p:cxnSp>
      <p:cxnSp>
        <p:nvCxnSpPr>
          <p:cNvPr id="170" name="直線コネクタ 169"/>
          <p:cNvCxnSpPr/>
          <p:nvPr/>
        </p:nvCxnSpPr>
        <p:spPr>
          <a:xfrm>
            <a:off x="4091517" y="4165600"/>
            <a:ext cx="0" cy="965200"/>
          </a:xfrm>
          <a:prstGeom prst="line">
            <a:avLst/>
          </a:prstGeom>
          <a:ln w="25400" cap="rnd" cmpd="sng">
            <a:solidFill>
              <a:srgbClr val="00B050"/>
            </a:solidFill>
            <a:prstDash val="sysDash"/>
            <a:tailEnd type="triangle" w="lg" len="med"/>
          </a:ln>
        </p:spPr>
        <p:style>
          <a:lnRef idx="1">
            <a:schemeClr val="accent1"/>
          </a:lnRef>
          <a:fillRef idx="0">
            <a:schemeClr val="accent1"/>
          </a:fillRef>
          <a:effectRef idx="0">
            <a:schemeClr val="accent1"/>
          </a:effectRef>
          <a:fontRef idx="minor">
            <a:schemeClr val="tx1"/>
          </a:fontRef>
        </p:style>
      </p:cxnSp>
      <p:grpSp>
        <p:nvGrpSpPr>
          <p:cNvPr id="37" name="グループ化 97"/>
          <p:cNvGrpSpPr>
            <a:grpSpLocks/>
          </p:cNvGrpSpPr>
          <p:nvPr/>
        </p:nvGrpSpPr>
        <p:grpSpPr bwMode="auto">
          <a:xfrm>
            <a:off x="9067805" y="3638553"/>
            <a:ext cx="1545167" cy="1302921"/>
            <a:chOff x="5073051" y="3101191"/>
            <a:chExt cx="1151986" cy="1303114"/>
          </a:xfrm>
        </p:grpSpPr>
        <p:sp>
          <p:nvSpPr>
            <p:cNvPr id="117" name="テキスト ボックス 116"/>
            <p:cNvSpPr txBox="1"/>
            <p:nvPr/>
          </p:nvSpPr>
          <p:spPr>
            <a:xfrm>
              <a:off x="5073051" y="3101191"/>
              <a:ext cx="1151986" cy="1303114"/>
            </a:xfrm>
            <a:prstGeom prst="rect">
              <a:avLst/>
            </a:prstGeom>
            <a:solidFill>
              <a:schemeClr val="tx1">
                <a:lumMod val="75000"/>
                <a:lumOff val="25000"/>
              </a:schemeClr>
            </a:solidFill>
            <a:ln w="25400">
              <a:noFill/>
            </a:ln>
          </p:spPr>
          <p:txBody>
            <a:bodyPr>
              <a:spAutoFit/>
            </a:bodyPr>
            <a:lstStyle/>
            <a:p>
              <a:pPr algn="ctr"/>
              <a:endParaRPr lang="en-US" altLang="ja-JP" sz="1200" b="1" dirty="0">
                <a:solidFill>
                  <a:schemeClr val="bg1"/>
                </a:solidFill>
                <a:latin typeface="ＭＳ Ｐゴシック" pitchFamily="50" charset="-128"/>
              </a:endParaRPr>
            </a:p>
            <a:p>
              <a:pPr algn="ctr"/>
              <a:endParaRPr lang="en-US" altLang="ja-JP" sz="1200" b="1" dirty="0">
                <a:solidFill>
                  <a:schemeClr val="bg1"/>
                </a:solidFill>
                <a:latin typeface="ＭＳ Ｐゴシック" pitchFamily="50" charset="-128"/>
              </a:endParaRPr>
            </a:p>
            <a:p>
              <a:pPr algn="ctr"/>
              <a:endParaRPr lang="en-US" altLang="ja-JP" sz="1200" b="1" dirty="0">
                <a:solidFill>
                  <a:schemeClr val="bg1"/>
                </a:solidFill>
                <a:latin typeface="ＭＳ Ｐゴシック" pitchFamily="50" charset="-128"/>
              </a:endParaRPr>
            </a:p>
            <a:p>
              <a:pPr algn="ctr"/>
              <a:endParaRPr lang="en-US" altLang="ja-JP" sz="1200" b="1" dirty="0">
                <a:solidFill>
                  <a:schemeClr val="bg1"/>
                </a:solidFill>
                <a:latin typeface="ＭＳ Ｐゴシック" pitchFamily="50" charset="-128"/>
              </a:endParaRPr>
            </a:p>
            <a:p>
              <a:pPr algn="ctr"/>
              <a:endParaRPr lang="en-US" altLang="ja-JP" sz="1200" b="1" dirty="0">
                <a:solidFill>
                  <a:schemeClr val="bg1"/>
                </a:solidFill>
                <a:latin typeface="ＭＳ Ｐゴシック" pitchFamily="50" charset="-128"/>
              </a:endParaRPr>
            </a:p>
            <a:p>
              <a:pPr>
                <a:spcBef>
                  <a:spcPts val="800"/>
                </a:spcBef>
              </a:pPr>
              <a:r>
                <a:rPr lang="ja-JP" altLang="en-US" sz="1200" b="1" dirty="0">
                  <a:solidFill>
                    <a:schemeClr val="bg1"/>
                  </a:solidFill>
                  <a:latin typeface="ＭＳ Ｐゴシック" pitchFamily="50" charset="-128"/>
                </a:rPr>
                <a:t>　　 ハウス園芸</a:t>
              </a:r>
              <a:endParaRPr lang="en-US" altLang="ja-JP" sz="1200" b="1" dirty="0">
                <a:solidFill>
                  <a:schemeClr val="bg1"/>
                </a:solidFill>
                <a:latin typeface="ＭＳ Ｐゴシック" pitchFamily="50" charset="-128"/>
              </a:endParaRPr>
            </a:p>
          </p:txBody>
        </p:sp>
        <p:pic>
          <p:nvPicPr>
            <p:cNvPr id="83063" name="Picture 2"/>
            <p:cNvPicPr>
              <a:picLocks noChangeAspect="1" noChangeArrowheads="1"/>
            </p:cNvPicPr>
            <p:nvPr/>
          </p:nvPicPr>
          <p:blipFill>
            <a:blip r:embed="rId16" cstate="print"/>
            <a:srcRect/>
            <a:stretch>
              <a:fillRect/>
            </a:stretch>
          </p:blipFill>
          <p:spPr bwMode="auto">
            <a:xfrm>
              <a:off x="5145250" y="3175560"/>
              <a:ext cx="999156" cy="713621"/>
            </a:xfrm>
            <a:prstGeom prst="rect">
              <a:avLst/>
            </a:prstGeom>
            <a:noFill/>
            <a:ln w="9525">
              <a:noFill/>
              <a:miter lim="800000"/>
              <a:headEnd/>
              <a:tailEnd/>
            </a:ln>
          </p:spPr>
        </p:pic>
      </p:grpSp>
      <p:pic>
        <p:nvPicPr>
          <p:cNvPr id="83053" name="Picture 12"/>
          <p:cNvPicPr>
            <a:picLocks noChangeAspect="1" noChangeArrowheads="1"/>
          </p:cNvPicPr>
          <p:nvPr/>
        </p:nvPicPr>
        <p:blipFill>
          <a:blip r:embed="rId17" cstate="print"/>
          <a:srcRect/>
          <a:stretch>
            <a:fillRect/>
          </a:stretch>
        </p:blipFill>
        <p:spPr bwMode="auto">
          <a:xfrm>
            <a:off x="2751667" y="3922715"/>
            <a:ext cx="719667" cy="539751"/>
          </a:xfrm>
          <a:prstGeom prst="rect">
            <a:avLst/>
          </a:prstGeom>
          <a:noFill/>
          <a:ln w="9525">
            <a:noFill/>
            <a:miter lim="800000"/>
            <a:headEnd/>
            <a:tailEnd/>
          </a:ln>
        </p:spPr>
      </p:pic>
      <p:pic>
        <p:nvPicPr>
          <p:cNvPr id="83054" name="Picture 13"/>
          <p:cNvPicPr>
            <a:picLocks noChangeAspect="1" noChangeArrowheads="1"/>
          </p:cNvPicPr>
          <p:nvPr/>
        </p:nvPicPr>
        <p:blipFill>
          <a:blip r:embed="rId18" cstate="print"/>
          <a:srcRect/>
          <a:stretch>
            <a:fillRect/>
          </a:stretch>
        </p:blipFill>
        <p:spPr bwMode="auto">
          <a:xfrm>
            <a:off x="6999819" y="3922715"/>
            <a:ext cx="732367" cy="539751"/>
          </a:xfrm>
          <a:prstGeom prst="rect">
            <a:avLst/>
          </a:prstGeom>
          <a:noFill/>
          <a:ln w="9525">
            <a:noFill/>
            <a:miter lim="800000"/>
            <a:headEnd/>
            <a:tailEnd/>
          </a:ln>
        </p:spPr>
      </p:pic>
      <p:pic>
        <p:nvPicPr>
          <p:cNvPr id="83055" name="Picture 14"/>
          <p:cNvPicPr>
            <a:picLocks noChangeAspect="1" noChangeArrowheads="1"/>
          </p:cNvPicPr>
          <p:nvPr/>
        </p:nvPicPr>
        <p:blipFill>
          <a:blip r:embed="rId19" cstate="print"/>
          <a:srcRect/>
          <a:stretch>
            <a:fillRect/>
          </a:stretch>
        </p:blipFill>
        <p:spPr bwMode="auto">
          <a:xfrm>
            <a:off x="8075089" y="3922715"/>
            <a:ext cx="706967" cy="539751"/>
          </a:xfrm>
          <a:prstGeom prst="rect">
            <a:avLst/>
          </a:prstGeom>
          <a:noFill/>
          <a:ln w="9525">
            <a:noFill/>
            <a:miter lim="800000"/>
            <a:headEnd/>
            <a:tailEnd/>
          </a:ln>
        </p:spPr>
      </p:pic>
      <p:pic>
        <p:nvPicPr>
          <p:cNvPr id="83056" name="Picture 16"/>
          <p:cNvPicPr>
            <a:picLocks noChangeAspect="1" noChangeArrowheads="1"/>
          </p:cNvPicPr>
          <p:nvPr/>
        </p:nvPicPr>
        <p:blipFill>
          <a:blip r:embed="rId20" cstate="print"/>
          <a:srcRect/>
          <a:stretch>
            <a:fillRect/>
          </a:stretch>
        </p:blipFill>
        <p:spPr bwMode="auto">
          <a:xfrm>
            <a:off x="4874689" y="3922715"/>
            <a:ext cx="721783" cy="539751"/>
          </a:xfrm>
          <a:prstGeom prst="rect">
            <a:avLst/>
          </a:prstGeom>
          <a:noFill/>
          <a:ln w="9525">
            <a:noFill/>
            <a:miter lim="800000"/>
            <a:headEnd/>
            <a:tailEnd/>
          </a:ln>
        </p:spPr>
      </p:pic>
      <p:pic>
        <p:nvPicPr>
          <p:cNvPr id="83057" name="Picture 17"/>
          <p:cNvPicPr>
            <a:picLocks noChangeAspect="1" noChangeArrowheads="1"/>
          </p:cNvPicPr>
          <p:nvPr/>
        </p:nvPicPr>
        <p:blipFill>
          <a:blip r:embed="rId21" cstate="print"/>
          <a:srcRect/>
          <a:stretch>
            <a:fillRect/>
          </a:stretch>
        </p:blipFill>
        <p:spPr bwMode="auto">
          <a:xfrm>
            <a:off x="5937255" y="3922715"/>
            <a:ext cx="721783" cy="539751"/>
          </a:xfrm>
          <a:prstGeom prst="rect">
            <a:avLst/>
          </a:prstGeom>
          <a:noFill/>
          <a:ln w="9525">
            <a:noFill/>
            <a:miter lim="800000"/>
            <a:headEnd/>
            <a:tailEnd/>
          </a:ln>
        </p:spPr>
      </p:pic>
      <p:pic>
        <p:nvPicPr>
          <p:cNvPr id="83058" name="Picture 15"/>
          <p:cNvPicPr>
            <a:picLocks noChangeAspect="1" noChangeArrowheads="1"/>
          </p:cNvPicPr>
          <p:nvPr/>
        </p:nvPicPr>
        <p:blipFill>
          <a:blip r:embed="rId22" cstate="print"/>
          <a:srcRect/>
          <a:stretch>
            <a:fillRect/>
          </a:stretch>
        </p:blipFill>
        <p:spPr bwMode="auto">
          <a:xfrm>
            <a:off x="3814233" y="3922713"/>
            <a:ext cx="719667" cy="549275"/>
          </a:xfrm>
          <a:prstGeom prst="rect">
            <a:avLst/>
          </a:prstGeom>
          <a:noFill/>
          <a:ln w="9525">
            <a:noFill/>
            <a:miter lim="800000"/>
            <a:headEnd/>
            <a:tailEnd/>
          </a:ln>
        </p:spPr>
      </p:pic>
      <p:pic>
        <p:nvPicPr>
          <p:cNvPr id="83059" name="Picture 10"/>
          <p:cNvPicPr>
            <a:picLocks noChangeAspect="1" noChangeArrowheads="1"/>
          </p:cNvPicPr>
          <p:nvPr/>
        </p:nvPicPr>
        <p:blipFill>
          <a:blip r:embed="rId23" cstate="print"/>
          <a:srcRect l="-1923" t="-6602" r="1923" b="24368"/>
          <a:stretch>
            <a:fillRect/>
          </a:stretch>
        </p:blipFill>
        <p:spPr bwMode="auto">
          <a:xfrm>
            <a:off x="10289122" y="4078289"/>
            <a:ext cx="563033" cy="560387"/>
          </a:xfrm>
          <a:prstGeom prst="rect">
            <a:avLst/>
          </a:prstGeom>
          <a:noFill/>
          <a:ln w="9525">
            <a:noFill/>
            <a:miter lim="800000"/>
            <a:headEnd/>
            <a:tailEnd/>
          </a:ln>
        </p:spPr>
      </p:pic>
      <p:sp>
        <p:nvSpPr>
          <p:cNvPr id="428" name="テキスト ボックス 427"/>
          <p:cNvSpPr txBox="1"/>
          <p:nvPr/>
        </p:nvSpPr>
        <p:spPr>
          <a:xfrm>
            <a:off x="0" y="5487615"/>
            <a:ext cx="12192000" cy="533480"/>
          </a:xfrm>
          <a:prstGeom prst="rect">
            <a:avLst/>
          </a:prstGeom>
          <a:gradFill flip="none" rotWithShape="1">
            <a:gsLst>
              <a:gs pos="0">
                <a:schemeClr val="bg1"/>
              </a:gs>
              <a:gs pos="70000">
                <a:srgbClr val="FFFFCC"/>
              </a:gs>
              <a:gs pos="30000">
                <a:srgbClr val="FFFFCC"/>
              </a:gs>
              <a:gs pos="50000">
                <a:srgbClr val="92D050">
                  <a:lumMod val="25000"/>
                  <a:lumOff val="75000"/>
                </a:srgbClr>
              </a:gs>
              <a:gs pos="100000">
                <a:schemeClr val="bg1">
                  <a:lumMod val="0"/>
                  <a:lumOff val="100000"/>
                  <a:alpha val="0"/>
                </a:schemeClr>
              </a:gs>
            </a:gsLst>
            <a:lin ang="5400000" scaled="1"/>
            <a:tileRect/>
          </a:gradFill>
        </p:spPr>
        <p:txBody>
          <a:bodyPr lIns="121917" tIns="60958" rIns="121917" bIns="60958">
            <a:spAutoFit/>
            <a:scene3d>
              <a:camera prst="orthographicFront"/>
              <a:lightRig rig="threePt" dir="t"/>
            </a:scene3d>
            <a:sp3d extrusionH="88900" contourW="19050">
              <a:bevelT w="57150" h="38100" prst="hardEdge"/>
              <a:extrusionClr>
                <a:srgbClr val="00B050"/>
              </a:extrusionClr>
              <a:contourClr>
                <a:srgbClr val="92D050"/>
              </a:contourClr>
            </a:sp3d>
          </a:bodyPr>
          <a:lstStyle/>
          <a:p>
            <a:pPr algn="ctr">
              <a:defRPr/>
            </a:pPr>
            <a:r>
              <a:rPr lang="ja-JP" altLang="en-US" sz="2700" dirty="0">
                <a:uFill>
                  <a:solidFill>
                    <a:srgbClr val="92D050"/>
                  </a:solidFill>
                </a:uFill>
                <a:latin typeface="+mn-ea"/>
              </a:rPr>
              <a:t>ＬＯＨＡＳ＊ゼロエミッション＊エネルギー自立型コンパクトシティ</a:t>
            </a:r>
          </a:p>
        </p:txBody>
      </p:sp>
      <p:sp>
        <p:nvSpPr>
          <p:cNvPr id="429" name="テキスト ボックス 428"/>
          <p:cNvSpPr txBox="1"/>
          <p:nvPr/>
        </p:nvSpPr>
        <p:spPr>
          <a:xfrm flipH="1">
            <a:off x="959018" y="5843055"/>
            <a:ext cx="10650079" cy="707882"/>
          </a:xfrm>
          <a:prstGeom prst="rect">
            <a:avLst/>
          </a:prstGeom>
          <a:noFill/>
        </p:spPr>
        <p:txBody>
          <a:bodyPr lIns="121917" tIns="60958" rIns="121917" bIns="60958">
            <a:spAutoFit/>
            <a:scene3d>
              <a:camera prst="orthographicFront"/>
              <a:lightRig rig="threePt" dir="t"/>
            </a:scene3d>
            <a:sp3d extrusionH="57150">
              <a:bevelT w="38100" h="38100"/>
            </a:sp3d>
          </a:bodyPr>
          <a:lstStyle/>
          <a:p>
            <a:pPr>
              <a:defRPr/>
            </a:pPr>
            <a:r>
              <a:rPr lang="ja-JP" altLang="en-US" sz="1900" dirty="0">
                <a:solidFill>
                  <a:srgbClr val="92D050"/>
                </a:solidFill>
                <a:effectLst>
                  <a:innerShdw blurRad="304800" dist="419100" dir="3060000">
                    <a:srgbClr val="00B050">
                      <a:alpha val="51000"/>
                    </a:srgbClr>
                  </a:innerShdw>
                </a:effectLst>
              </a:rPr>
              <a:t>●</a:t>
            </a:r>
            <a:r>
              <a:rPr lang="ja-JP" altLang="en-US" sz="1900" dirty="0"/>
              <a:t>　非常時・自立して</a:t>
            </a:r>
            <a:r>
              <a:rPr lang="en-US" altLang="ja-JP" sz="1900" dirty="0"/>
              <a:t>1</a:t>
            </a:r>
            <a:r>
              <a:rPr lang="ja-JP" altLang="en-US" sz="1900" dirty="0"/>
              <a:t>週間暮せる町　　　　</a:t>
            </a:r>
            <a:r>
              <a:rPr lang="ja-JP" altLang="en-US" sz="1900" dirty="0">
                <a:solidFill>
                  <a:srgbClr val="92D050"/>
                </a:solidFill>
                <a:effectLst>
                  <a:innerShdw blurRad="304800" dist="419100" dir="3060000">
                    <a:srgbClr val="00B050">
                      <a:alpha val="51000"/>
                    </a:srgbClr>
                  </a:innerShdw>
                </a:effectLst>
              </a:rPr>
              <a:t>●</a:t>
            </a:r>
            <a:r>
              <a:rPr lang="ja-JP" altLang="en-US" sz="1900" dirty="0"/>
              <a:t>　高齢者が自然に接して生産活動できる街</a:t>
            </a:r>
            <a:endParaRPr lang="en-US" altLang="ja-JP" sz="1900" dirty="0"/>
          </a:p>
          <a:p>
            <a:pPr>
              <a:defRPr/>
            </a:pPr>
            <a:r>
              <a:rPr lang="ja-JP" altLang="en-US" sz="1900" dirty="0">
                <a:solidFill>
                  <a:srgbClr val="92D050"/>
                </a:solidFill>
                <a:effectLst>
                  <a:innerShdw blurRad="304800" dist="419100" dir="3060000">
                    <a:srgbClr val="00B050">
                      <a:alpha val="51000"/>
                    </a:srgbClr>
                  </a:innerShdw>
                </a:effectLst>
              </a:rPr>
              <a:t>●</a:t>
            </a:r>
            <a:r>
              <a:rPr lang="ja-JP" altLang="en-US" sz="1900" dirty="0"/>
              <a:t>　市民エネルギーと生活情報提供運営企業体創成</a:t>
            </a:r>
          </a:p>
        </p:txBody>
      </p:sp>
      <p:sp>
        <p:nvSpPr>
          <p:cNvPr id="185" name="正方形/長方形 184"/>
          <p:cNvSpPr/>
          <p:nvPr/>
        </p:nvSpPr>
        <p:spPr>
          <a:xfrm>
            <a:off x="6636060" y="6387715"/>
            <a:ext cx="5465928" cy="400110"/>
          </a:xfrm>
          <a:prstGeom prst="rect">
            <a:avLst/>
          </a:prstGeom>
          <a:solidFill>
            <a:schemeClr val="accent1">
              <a:lumMod val="20000"/>
              <a:lumOff val="80000"/>
            </a:schemeClr>
          </a:solidFill>
          <a:ln>
            <a:solidFill>
              <a:schemeClr val="accent1"/>
            </a:solidFill>
          </a:ln>
        </p:spPr>
        <p:txBody>
          <a:bodyPr wrap="square">
            <a:spAutoFit/>
          </a:bodyPr>
          <a:lstStyle/>
          <a:p>
            <a:pPr algn="ctr"/>
            <a:r>
              <a:rPr lang="en-US" altLang="ja-JP" sz="2000" dirty="0" smtClean="0">
                <a:latin typeface="HGP創英角ｺﾞｼｯｸUB" pitchFamily="50" charset="-128"/>
                <a:ea typeface="HGP創英角ｺﾞｼｯｸUB" pitchFamily="50" charset="-128"/>
              </a:rPr>
              <a:t>【</a:t>
            </a:r>
            <a:r>
              <a:rPr lang="ja-JP" altLang="en-US" sz="2000" dirty="0" smtClean="0">
                <a:latin typeface="HGP創英角ｺﾞｼｯｸUB" pitchFamily="50" charset="-128"/>
                <a:ea typeface="HGP創英角ｺﾞｼｯｸUB" pitchFamily="50" charset="-128"/>
              </a:rPr>
              <a:t>資料</a:t>
            </a:r>
            <a:r>
              <a:rPr lang="en-US" altLang="ja-JP" sz="2000" dirty="0" smtClean="0">
                <a:latin typeface="HGP創英角ｺﾞｼｯｸUB" pitchFamily="50" charset="-128"/>
                <a:ea typeface="HGP創英角ｺﾞｼｯｸUB" pitchFamily="50" charset="-128"/>
              </a:rPr>
              <a:t>】</a:t>
            </a:r>
            <a:r>
              <a:rPr lang="ja-JP" altLang="en-US" sz="2000" dirty="0" smtClean="0">
                <a:latin typeface="HGP創英角ｺﾞｼｯｸUB" pitchFamily="50" charset="-128"/>
                <a:ea typeface="HGP創英角ｺﾞｼｯｸUB" pitchFamily="50" charset="-128"/>
              </a:rPr>
              <a:t> 谷グリーンエネルギー研究所 谷　義勝 氏</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タイトル 1"/>
          <p:cNvSpPr>
            <a:spLocks noGrp="1"/>
          </p:cNvSpPr>
          <p:nvPr>
            <p:ph type="title"/>
          </p:nvPr>
        </p:nvSpPr>
        <p:spPr>
          <a:xfrm>
            <a:off x="609600" y="274641"/>
            <a:ext cx="10972800" cy="777875"/>
          </a:xfrm>
        </p:spPr>
        <p:txBody>
          <a:bodyPr>
            <a:normAutofit/>
          </a:bodyPr>
          <a:lstStyle/>
          <a:p>
            <a:r>
              <a:rPr lang="en-US" altLang="ja-JP" dirty="0" smtClean="0"/>
              <a:t>IEEE1888 System Architecture </a:t>
            </a:r>
            <a:endParaRPr lang="ja-JP" altLang="en-US" dirty="0" smtClean="0"/>
          </a:p>
        </p:txBody>
      </p:sp>
      <p:pic>
        <p:nvPicPr>
          <p:cNvPr id="13315" name="Picture 16"/>
          <p:cNvPicPr>
            <a:picLocks noChangeAspect="1" noChangeArrowheads="1"/>
          </p:cNvPicPr>
          <p:nvPr/>
        </p:nvPicPr>
        <p:blipFill>
          <a:blip r:embed="rId2" cstate="print"/>
          <a:srcRect/>
          <a:stretch>
            <a:fillRect/>
          </a:stretch>
        </p:blipFill>
        <p:spPr bwMode="auto">
          <a:xfrm>
            <a:off x="334470" y="1276351"/>
            <a:ext cx="10850033" cy="5321300"/>
          </a:xfrm>
          <a:prstGeom prst="rect">
            <a:avLst/>
          </a:prstGeom>
          <a:noFill/>
          <a:ln w="9525">
            <a:noFill/>
            <a:miter lim="800000"/>
            <a:headEnd/>
            <a:tailEnd/>
          </a:ln>
        </p:spPr>
      </p:pic>
      <p:sp>
        <p:nvSpPr>
          <p:cNvPr id="13316" name="Line 5"/>
          <p:cNvSpPr>
            <a:spLocks noChangeShapeType="1"/>
          </p:cNvSpPr>
          <p:nvPr/>
        </p:nvSpPr>
        <p:spPr bwMode="auto">
          <a:xfrm flipV="1">
            <a:off x="9169425" y="1779588"/>
            <a:ext cx="385233" cy="0"/>
          </a:xfrm>
          <a:prstGeom prst="line">
            <a:avLst/>
          </a:prstGeom>
          <a:noFill/>
          <a:ln w="9525">
            <a:solidFill>
              <a:schemeClr val="tx1"/>
            </a:solidFill>
            <a:round/>
            <a:headEnd/>
            <a:tailEnd/>
          </a:ln>
        </p:spPr>
        <p:txBody>
          <a:bodyPr lIns="121917" tIns="60958" rIns="121917" bIns="60958"/>
          <a:lstStyle/>
          <a:p>
            <a:endParaRPr lang="ja-JP" altLang="en-US"/>
          </a:p>
        </p:txBody>
      </p:sp>
      <p:sp>
        <p:nvSpPr>
          <p:cNvPr id="13317" name="Text Box 6"/>
          <p:cNvSpPr txBox="1">
            <a:spLocks noChangeArrowheads="1"/>
          </p:cNvSpPr>
          <p:nvPr/>
        </p:nvSpPr>
        <p:spPr bwMode="auto">
          <a:xfrm>
            <a:off x="9457273" y="1271588"/>
            <a:ext cx="2674765" cy="1415768"/>
          </a:xfrm>
          <a:prstGeom prst="rect">
            <a:avLst/>
          </a:prstGeom>
          <a:noFill/>
          <a:ln w="9525">
            <a:noFill/>
            <a:miter lim="800000"/>
            <a:headEnd/>
            <a:tailEnd/>
          </a:ln>
        </p:spPr>
        <p:txBody>
          <a:bodyPr wrap="none" lIns="121917" tIns="60958" rIns="121917" bIns="60958">
            <a:spAutoFit/>
          </a:bodyPr>
          <a:lstStyle/>
          <a:p>
            <a:r>
              <a:rPr lang="en-US" altLang="ja-JP" sz="2100" dirty="0">
                <a:latin typeface="Calibri" pitchFamily="34" charset="0"/>
              </a:rPr>
              <a:t>User Interface</a:t>
            </a:r>
          </a:p>
          <a:p>
            <a:r>
              <a:rPr lang="en-US" altLang="ja-JP" sz="2100" dirty="0">
                <a:latin typeface="Calibri" pitchFamily="34" charset="0"/>
              </a:rPr>
              <a:t>Reporting</a:t>
            </a:r>
          </a:p>
          <a:p>
            <a:r>
              <a:rPr lang="en-US" altLang="ja-JP" sz="2100" dirty="0">
                <a:latin typeface="Calibri" pitchFamily="34" charset="0"/>
              </a:rPr>
              <a:t>Data Analysis</a:t>
            </a:r>
          </a:p>
          <a:p>
            <a:r>
              <a:rPr lang="en-US" altLang="ja-JP" sz="2100" dirty="0">
                <a:latin typeface="Calibri" pitchFamily="34" charset="0"/>
              </a:rPr>
              <a:t>Command Submission</a:t>
            </a:r>
          </a:p>
        </p:txBody>
      </p:sp>
      <p:sp>
        <p:nvSpPr>
          <p:cNvPr id="13318" name="Line 7"/>
          <p:cNvSpPr>
            <a:spLocks noChangeShapeType="1"/>
          </p:cNvSpPr>
          <p:nvPr/>
        </p:nvSpPr>
        <p:spPr bwMode="auto">
          <a:xfrm>
            <a:off x="8976784" y="3141663"/>
            <a:ext cx="1151467" cy="0"/>
          </a:xfrm>
          <a:prstGeom prst="line">
            <a:avLst/>
          </a:prstGeom>
          <a:noFill/>
          <a:ln w="9525">
            <a:solidFill>
              <a:schemeClr val="tx1"/>
            </a:solidFill>
            <a:round/>
            <a:headEnd/>
            <a:tailEnd/>
          </a:ln>
        </p:spPr>
        <p:txBody>
          <a:bodyPr lIns="121917" tIns="60958" rIns="121917" bIns="60958"/>
          <a:lstStyle/>
          <a:p>
            <a:endParaRPr lang="ja-JP" altLang="en-US"/>
          </a:p>
        </p:txBody>
      </p:sp>
      <p:sp>
        <p:nvSpPr>
          <p:cNvPr id="13319" name="Text Box 8"/>
          <p:cNvSpPr txBox="1">
            <a:spLocks noChangeArrowheads="1"/>
          </p:cNvSpPr>
          <p:nvPr/>
        </p:nvSpPr>
        <p:spPr bwMode="auto">
          <a:xfrm>
            <a:off x="10033002" y="2924193"/>
            <a:ext cx="2176937" cy="1092603"/>
          </a:xfrm>
          <a:prstGeom prst="rect">
            <a:avLst/>
          </a:prstGeom>
          <a:noFill/>
          <a:ln w="9525">
            <a:noFill/>
            <a:miter lim="800000"/>
            <a:headEnd/>
            <a:tailEnd/>
          </a:ln>
        </p:spPr>
        <p:txBody>
          <a:bodyPr wrap="none" lIns="121917" tIns="60958" rIns="121917" bIns="60958">
            <a:spAutoFit/>
          </a:bodyPr>
          <a:lstStyle/>
          <a:p>
            <a:r>
              <a:rPr lang="en-US" altLang="ja-JP" sz="2100" dirty="0">
                <a:latin typeface="Calibri" pitchFamily="34" charset="0"/>
              </a:rPr>
              <a:t>Data Archive</a:t>
            </a:r>
          </a:p>
          <a:p>
            <a:r>
              <a:rPr lang="en-US" altLang="ja-JP" sz="2100" dirty="0">
                <a:latin typeface="Calibri" pitchFamily="34" charset="0"/>
              </a:rPr>
              <a:t>Rendezvous Point</a:t>
            </a:r>
          </a:p>
          <a:p>
            <a:r>
              <a:rPr lang="en-US" altLang="ja-JP" sz="2100" dirty="0">
                <a:latin typeface="Calibri" pitchFamily="34" charset="0"/>
              </a:rPr>
              <a:t>for GWs, APPs</a:t>
            </a:r>
          </a:p>
        </p:txBody>
      </p:sp>
      <p:sp>
        <p:nvSpPr>
          <p:cNvPr id="13320" name="Text Box 9"/>
          <p:cNvSpPr txBox="1">
            <a:spLocks noChangeArrowheads="1"/>
          </p:cNvSpPr>
          <p:nvPr/>
        </p:nvSpPr>
        <p:spPr bwMode="auto">
          <a:xfrm>
            <a:off x="9463783" y="4437080"/>
            <a:ext cx="2484648" cy="954103"/>
          </a:xfrm>
          <a:prstGeom prst="rect">
            <a:avLst/>
          </a:prstGeom>
          <a:noFill/>
          <a:ln w="9525">
            <a:noFill/>
            <a:miter lim="800000"/>
            <a:headEnd/>
            <a:tailEnd/>
          </a:ln>
        </p:spPr>
        <p:txBody>
          <a:bodyPr wrap="none" lIns="121917" tIns="60958" rIns="121917" bIns="60958">
            <a:spAutoFit/>
          </a:bodyPr>
          <a:lstStyle/>
          <a:p>
            <a:pPr algn="ctr"/>
            <a:r>
              <a:rPr lang="en-US" altLang="ja-JP" sz="2700" dirty="0">
                <a:latin typeface="Calibri" pitchFamily="34" charset="0"/>
              </a:rPr>
              <a:t>Virtualization of</a:t>
            </a:r>
          </a:p>
          <a:p>
            <a:pPr algn="ctr"/>
            <a:r>
              <a:rPr lang="en-US" altLang="ja-JP" sz="2700" dirty="0" err="1">
                <a:latin typeface="Calibri" pitchFamily="34" charset="0"/>
              </a:rPr>
              <a:t>Input/Output</a:t>
            </a:r>
            <a:endParaRPr lang="en-US" altLang="ja-JP" sz="2700" dirty="0">
              <a:latin typeface="Calibri" pitchFamily="34" charset="0"/>
            </a:endParaRPr>
          </a:p>
        </p:txBody>
      </p:sp>
      <p:sp>
        <p:nvSpPr>
          <p:cNvPr id="13321" name="Line 10"/>
          <p:cNvSpPr>
            <a:spLocks noChangeShapeType="1"/>
          </p:cNvSpPr>
          <p:nvPr/>
        </p:nvSpPr>
        <p:spPr bwMode="auto">
          <a:xfrm flipV="1">
            <a:off x="9264662" y="4732339"/>
            <a:ext cx="383116" cy="0"/>
          </a:xfrm>
          <a:prstGeom prst="line">
            <a:avLst/>
          </a:prstGeom>
          <a:noFill/>
          <a:ln w="9525">
            <a:solidFill>
              <a:schemeClr val="tx1"/>
            </a:solidFill>
            <a:round/>
            <a:headEnd/>
            <a:tailEnd/>
          </a:ln>
        </p:spPr>
        <p:txBody>
          <a:bodyPr lIns="121917" tIns="60958" rIns="121917" bIns="60958"/>
          <a:lstStyle/>
          <a:p>
            <a:endParaRPr lang="ja-JP" altLang="en-US"/>
          </a:p>
        </p:txBody>
      </p:sp>
      <p:sp>
        <p:nvSpPr>
          <p:cNvPr id="13322" name="Line 11"/>
          <p:cNvSpPr>
            <a:spLocks noChangeShapeType="1"/>
          </p:cNvSpPr>
          <p:nvPr/>
        </p:nvSpPr>
        <p:spPr bwMode="auto">
          <a:xfrm flipH="1" flipV="1">
            <a:off x="1200151" y="1701800"/>
            <a:ext cx="0" cy="431800"/>
          </a:xfrm>
          <a:prstGeom prst="line">
            <a:avLst/>
          </a:prstGeom>
          <a:noFill/>
          <a:ln w="9525">
            <a:solidFill>
              <a:schemeClr val="tx1"/>
            </a:solidFill>
            <a:round/>
            <a:headEnd/>
            <a:tailEnd/>
          </a:ln>
        </p:spPr>
        <p:txBody>
          <a:bodyPr lIns="121917" tIns="60958" rIns="121917" bIns="60958"/>
          <a:lstStyle/>
          <a:p>
            <a:endParaRPr lang="ja-JP" altLang="en-US"/>
          </a:p>
        </p:txBody>
      </p:sp>
      <p:sp>
        <p:nvSpPr>
          <p:cNvPr id="13323" name="Text Box 12"/>
          <p:cNvSpPr txBox="1">
            <a:spLocks noChangeArrowheads="1"/>
          </p:cNvSpPr>
          <p:nvPr/>
        </p:nvSpPr>
        <p:spPr bwMode="auto">
          <a:xfrm>
            <a:off x="216625" y="1125557"/>
            <a:ext cx="3027554" cy="769437"/>
          </a:xfrm>
          <a:prstGeom prst="rect">
            <a:avLst/>
          </a:prstGeom>
          <a:noFill/>
          <a:ln w="9525">
            <a:noFill/>
            <a:miter lim="800000"/>
            <a:headEnd/>
            <a:tailEnd/>
          </a:ln>
        </p:spPr>
        <p:txBody>
          <a:bodyPr wrap="none" lIns="121917" tIns="60958" rIns="121917" bIns="60958">
            <a:spAutoFit/>
          </a:bodyPr>
          <a:lstStyle/>
          <a:p>
            <a:pPr algn="ctr"/>
            <a:r>
              <a:rPr lang="en-US" altLang="ja-JP" sz="2100" dirty="0">
                <a:latin typeface="Calibri" pitchFamily="34" charset="0"/>
              </a:rPr>
              <a:t>GW, Storage, APP Binding</a:t>
            </a:r>
          </a:p>
          <a:p>
            <a:pPr algn="ctr"/>
            <a:r>
              <a:rPr lang="en-US" altLang="ja-JP" sz="2100" dirty="0">
                <a:latin typeface="Calibri" pitchFamily="34" charset="0"/>
              </a:rPr>
              <a:t>(Management Plane)</a:t>
            </a:r>
          </a:p>
        </p:txBody>
      </p:sp>
      <p:sp>
        <p:nvSpPr>
          <p:cNvPr id="13324" name="Text Box 13"/>
          <p:cNvSpPr txBox="1">
            <a:spLocks noChangeArrowheads="1"/>
          </p:cNvSpPr>
          <p:nvPr/>
        </p:nvSpPr>
        <p:spPr bwMode="auto">
          <a:xfrm>
            <a:off x="1775884" y="3525012"/>
            <a:ext cx="1711937" cy="400105"/>
          </a:xfrm>
          <a:prstGeom prst="rect">
            <a:avLst/>
          </a:prstGeom>
          <a:noFill/>
          <a:ln w="9525">
            <a:noFill/>
            <a:miter lim="800000"/>
            <a:headEnd/>
            <a:tailEnd/>
          </a:ln>
        </p:spPr>
        <p:txBody>
          <a:bodyPr wrap="none" lIns="121917" tIns="60958" rIns="121917" bIns="60958">
            <a:spAutoFit/>
          </a:bodyPr>
          <a:lstStyle/>
          <a:p>
            <a:r>
              <a:rPr lang="en-US" altLang="ja-JP" dirty="0">
                <a:latin typeface="Calibri" pitchFamily="34" charset="0"/>
              </a:rPr>
              <a:t>TCP/IP Network</a:t>
            </a:r>
          </a:p>
        </p:txBody>
      </p:sp>
      <p:sp>
        <p:nvSpPr>
          <p:cNvPr id="13325" name="テキスト ボックス 13"/>
          <p:cNvSpPr txBox="1">
            <a:spLocks noChangeArrowheads="1"/>
          </p:cNvSpPr>
          <p:nvPr/>
        </p:nvSpPr>
        <p:spPr bwMode="auto">
          <a:xfrm>
            <a:off x="5327651" y="3621021"/>
            <a:ext cx="2289980" cy="538605"/>
          </a:xfrm>
          <a:prstGeom prst="rect">
            <a:avLst/>
          </a:prstGeom>
          <a:noFill/>
          <a:ln w="9525">
            <a:noFill/>
            <a:miter lim="800000"/>
            <a:headEnd/>
            <a:tailEnd/>
          </a:ln>
        </p:spPr>
        <p:txBody>
          <a:bodyPr wrap="none" lIns="121917" tIns="60958" rIns="121917" bIns="60958">
            <a:spAutoFit/>
          </a:bodyPr>
          <a:lstStyle/>
          <a:p>
            <a:r>
              <a:rPr lang="en-US" altLang="ja-JP" sz="2700" dirty="0">
                <a:latin typeface="Calibri" pitchFamily="34" charset="0"/>
              </a:rPr>
              <a:t>HTTP and XML</a:t>
            </a:r>
            <a:endParaRPr lang="ja-JP" altLang="en-US" sz="2700" dirty="0">
              <a:latin typeface="Calibri" pitchFamily="34" charset="0"/>
            </a:endParaRPr>
          </a:p>
        </p:txBody>
      </p:sp>
      <p:sp>
        <p:nvSpPr>
          <p:cNvPr id="13326" name="テキスト ボックス 14"/>
          <p:cNvSpPr txBox="1">
            <a:spLocks noChangeArrowheads="1"/>
          </p:cNvSpPr>
          <p:nvPr/>
        </p:nvSpPr>
        <p:spPr bwMode="auto">
          <a:xfrm>
            <a:off x="6809318" y="6092843"/>
            <a:ext cx="2646937" cy="861770"/>
          </a:xfrm>
          <a:prstGeom prst="rect">
            <a:avLst/>
          </a:prstGeom>
          <a:noFill/>
          <a:ln w="9525">
            <a:noFill/>
            <a:miter lim="800000"/>
            <a:headEnd/>
            <a:tailEnd/>
          </a:ln>
        </p:spPr>
        <p:txBody>
          <a:bodyPr wrap="none" lIns="121917" tIns="60958" rIns="121917" bIns="60958">
            <a:spAutoFit/>
          </a:bodyPr>
          <a:lstStyle/>
          <a:p>
            <a:r>
              <a:rPr lang="en-US" altLang="ja-JP" sz="2400" dirty="0">
                <a:latin typeface="Calibri" pitchFamily="34" charset="0"/>
              </a:rPr>
              <a:t>Proprietary Circuits</a:t>
            </a:r>
          </a:p>
          <a:p>
            <a:r>
              <a:rPr lang="en-US" altLang="ja-JP" sz="2400" dirty="0">
                <a:latin typeface="Calibri" pitchFamily="34" charset="0"/>
              </a:rPr>
              <a:t>CSV Files, … </a:t>
            </a:r>
            <a:endParaRPr lang="ja-JP" altLang="en-US" sz="2400" dirty="0">
              <a:latin typeface="Calibri" pitchFamily="34" charset="0"/>
            </a:endParaRPr>
          </a:p>
        </p:txBody>
      </p:sp>
      <p:sp>
        <p:nvSpPr>
          <p:cNvPr id="16" name="スライド番号プレースホルダー 15"/>
          <p:cNvSpPr>
            <a:spLocks noGrp="1"/>
          </p:cNvSpPr>
          <p:nvPr>
            <p:ph type="sldNum" sz="quarter" idx="4294967295"/>
          </p:nvPr>
        </p:nvSpPr>
        <p:spPr>
          <a:xfrm>
            <a:off x="8737600" y="6356351"/>
            <a:ext cx="2844800" cy="365125"/>
          </a:xfrm>
          <a:prstGeom prst="rect">
            <a:avLst/>
          </a:prstGeom>
        </p:spPr>
        <p:txBody>
          <a:bodyPr lIns="121917" tIns="60958" rIns="121917" bIns="60958"/>
          <a:lstStyle/>
          <a:p>
            <a:pPr>
              <a:defRPr/>
            </a:pPr>
            <a:fld id="{F67D5651-E89E-49AE-BED1-1AFEA7FDE99D}" type="slidenum">
              <a:rPr lang="ja-JP" altLang="en-US"/>
              <a:pPr>
                <a:defRPr/>
              </a:pPr>
              <a:t>15</a:t>
            </a:fld>
            <a:endParaRPr lang="ja-JP" altLang="en-US"/>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タイトル 1"/>
          <p:cNvSpPr>
            <a:spLocks noGrp="1"/>
          </p:cNvSpPr>
          <p:nvPr>
            <p:ph type="title"/>
          </p:nvPr>
        </p:nvSpPr>
        <p:spPr>
          <a:xfrm>
            <a:off x="609600" y="274641"/>
            <a:ext cx="10972800" cy="777875"/>
          </a:xfrm>
        </p:spPr>
        <p:txBody>
          <a:bodyPr>
            <a:normAutofit/>
          </a:bodyPr>
          <a:lstStyle/>
          <a:p>
            <a:r>
              <a:rPr lang="en-US" altLang="ja-JP" dirty="0" smtClean="0"/>
              <a:t>IEEE1888 System Architecture </a:t>
            </a:r>
            <a:endParaRPr lang="ja-JP" altLang="en-US" dirty="0" smtClean="0"/>
          </a:p>
        </p:txBody>
      </p:sp>
      <p:pic>
        <p:nvPicPr>
          <p:cNvPr id="13315" name="Picture 16"/>
          <p:cNvPicPr>
            <a:picLocks noChangeAspect="1" noChangeArrowheads="1"/>
          </p:cNvPicPr>
          <p:nvPr/>
        </p:nvPicPr>
        <p:blipFill>
          <a:blip r:embed="rId2" cstate="print"/>
          <a:srcRect/>
          <a:stretch>
            <a:fillRect/>
          </a:stretch>
        </p:blipFill>
        <p:spPr bwMode="auto">
          <a:xfrm>
            <a:off x="334470" y="1276351"/>
            <a:ext cx="10850033" cy="5321300"/>
          </a:xfrm>
          <a:prstGeom prst="rect">
            <a:avLst/>
          </a:prstGeom>
          <a:noFill/>
          <a:ln w="9525">
            <a:noFill/>
            <a:miter lim="800000"/>
            <a:headEnd/>
            <a:tailEnd/>
          </a:ln>
        </p:spPr>
      </p:pic>
      <p:sp>
        <p:nvSpPr>
          <p:cNvPr id="13316" name="Line 5"/>
          <p:cNvSpPr>
            <a:spLocks noChangeShapeType="1"/>
          </p:cNvSpPr>
          <p:nvPr/>
        </p:nvSpPr>
        <p:spPr bwMode="auto">
          <a:xfrm flipV="1">
            <a:off x="9169425" y="1779588"/>
            <a:ext cx="385233" cy="0"/>
          </a:xfrm>
          <a:prstGeom prst="line">
            <a:avLst/>
          </a:prstGeom>
          <a:noFill/>
          <a:ln w="9525">
            <a:solidFill>
              <a:schemeClr val="tx1"/>
            </a:solidFill>
            <a:round/>
            <a:headEnd/>
            <a:tailEnd/>
          </a:ln>
        </p:spPr>
        <p:txBody>
          <a:bodyPr lIns="121917" tIns="60958" rIns="121917" bIns="60958"/>
          <a:lstStyle/>
          <a:p>
            <a:endParaRPr lang="ja-JP" altLang="en-US"/>
          </a:p>
        </p:txBody>
      </p:sp>
      <p:sp>
        <p:nvSpPr>
          <p:cNvPr id="13317" name="Text Box 6"/>
          <p:cNvSpPr txBox="1">
            <a:spLocks noChangeArrowheads="1"/>
          </p:cNvSpPr>
          <p:nvPr/>
        </p:nvSpPr>
        <p:spPr bwMode="auto">
          <a:xfrm>
            <a:off x="9457273" y="1271588"/>
            <a:ext cx="2674765" cy="1415768"/>
          </a:xfrm>
          <a:prstGeom prst="rect">
            <a:avLst/>
          </a:prstGeom>
          <a:noFill/>
          <a:ln w="9525">
            <a:noFill/>
            <a:miter lim="800000"/>
            <a:headEnd/>
            <a:tailEnd/>
          </a:ln>
        </p:spPr>
        <p:txBody>
          <a:bodyPr wrap="none" lIns="121917" tIns="60958" rIns="121917" bIns="60958">
            <a:spAutoFit/>
          </a:bodyPr>
          <a:lstStyle/>
          <a:p>
            <a:r>
              <a:rPr lang="en-US" altLang="ja-JP" sz="2100" dirty="0">
                <a:latin typeface="Calibri" pitchFamily="34" charset="0"/>
              </a:rPr>
              <a:t>User Interface</a:t>
            </a:r>
          </a:p>
          <a:p>
            <a:r>
              <a:rPr lang="en-US" altLang="ja-JP" sz="2100" dirty="0">
                <a:latin typeface="Calibri" pitchFamily="34" charset="0"/>
              </a:rPr>
              <a:t>Reporting</a:t>
            </a:r>
          </a:p>
          <a:p>
            <a:r>
              <a:rPr lang="en-US" altLang="ja-JP" sz="2100" dirty="0">
                <a:latin typeface="Calibri" pitchFamily="34" charset="0"/>
              </a:rPr>
              <a:t>Data Analysis</a:t>
            </a:r>
          </a:p>
          <a:p>
            <a:r>
              <a:rPr lang="en-US" altLang="ja-JP" sz="2100" dirty="0">
                <a:latin typeface="Calibri" pitchFamily="34" charset="0"/>
              </a:rPr>
              <a:t>Command Submission</a:t>
            </a:r>
          </a:p>
        </p:txBody>
      </p:sp>
      <p:sp>
        <p:nvSpPr>
          <p:cNvPr id="13318" name="Line 7"/>
          <p:cNvSpPr>
            <a:spLocks noChangeShapeType="1"/>
          </p:cNvSpPr>
          <p:nvPr/>
        </p:nvSpPr>
        <p:spPr bwMode="auto">
          <a:xfrm>
            <a:off x="8976784" y="3141663"/>
            <a:ext cx="1151467" cy="0"/>
          </a:xfrm>
          <a:prstGeom prst="line">
            <a:avLst/>
          </a:prstGeom>
          <a:noFill/>
          <a:ln w="9525">
            <a:solidFill>
              <a:schemeClr val="tx1"/>
            </a:solidFill>
            <a:round/>
            <a:headEnd/>
            <a:tailEnd/>
          </a:ln>
        </p:spPr>
        <p:txBody>
          <a:bodyPr lIns="121917" tIns="60958" rIns="121917" bIns="60958"/>
          <a:lstStyle/>
          <a:p>
            <a:endParaRPr lang="ja-JP" altLang="en-US"/>
          </a:p>
        </p:txBody>
      </p:sp>
      <p:sp>
        <p:nvSpPr>
          <p:cNvPr id="13319" name="Text Box 8"/>
          <p:cNvSpPr txBox="1">
            <a:spLocks noChangeArrowheads="1"/>
          </p:cNvSpPr>
          <p:nvPr/>
        </p:nvSpPr>
        <p:spPr bwMode="auto">
          <a:xfrm>
            <a:off x="10033002" y="2924193"/>
            <a:ext cx="2176937" cy="1092603"/>
          </a:xfrm>
          <a:prstGeom prst="rect">
            <a:avLst/>
          </a:prstGeom>
          <a:noFill/>
          <a:ln w="9525">
            <a:noFill/>
            <a:miter lim="800000"/>
            <a:headEnd/>
            <a:tailEnd/>
          </a:ln>
        </p:spPr>
        <p:txBody>
          <a:bodyPr wrap="none" lIns="121917" tIns="60958" rIns="121917" bIns="60958">
            <a:spAutoFit/>
          </a:bodyPr>
          <a:lstStyle/>
          <a:p>
            <a:r>
              <a:rPr lang="en-US" altLang="ja-JP" sz="2100" dirty="0">
                <a:latin typeface="Calibri" pitchFamily="34" charset="0"/>
              </a:rPr>
              <a:t>Data Archive</a:t>
            </a:r>
          </a:p>
          <a:p>
            <a:r>
              <a:rPr lang="en-US" altLang="ja-JP" sz="2100" dirty="0">
                <a:latin typeface="Calibri" pitchFamily="34" charset="0"/>
              </a:rPr>
              <a:t>Rendezvous Point</a:t>
            </a:r>
          </a:p>
          <a:p>
            <a:r>
              <a:rPr lang="en-US" altLang="ja-JP" sz="2100" dirty="0">
                <a:latin typeface="Calibri" pitchFamily="34" charset="0"/>
              </a:rPr>
              <a:t>for GWs, APPs</a:t>
            </a:r>
          </a:p>
        </p:txBody>
      </p:sp>
      <p:sp>
        <p:nvSpPr>
          <p:cNvPr id="13320" name="Text Box 9"/>
          <p:cNvSpPr txBox="1">
            <a:spLocks noChangeArrowheads="1"/>
          </p:cNvSpPr>
          <p:nvPr/>
        </p:nvSpPr>
        <p:spPr bwMode="auto">
          <a:xfrm>
            <a:off x="9463783" y="4437080"/>
            <a:ext cx="2484648" cy="954103"/>
          </a:xfrm>
          <a:prstGeom prst="rect">
            <a:avLst/>
          </a:prstGeom>
          <a:noFill/>
          <a:ln w="9525">
            <a:noFill/>
            <a:miter lim="800000"/>
            <a:headEnd/>
            <a:tailEnd/>
          </a:ln>
        </p:spPr>
        <p:txBody>
          <a:bodyPr wrap="none" lIns="121917" tIns="60958" rIns="121917" bIns="60958">
            <a:spAutoFit/>
          </a:bodyPr>
          <a:lstStyle/>
          <a:p>
            <a:pPr algn="ctr"/>
            <a:r>
              <a:rPr lang="en-US" altLang="ja-JP" sz="2700" dirty="0">
                <a:latin typeface="Calibri" pitchFamily="34" charset="0"/>
              </a:rPr>
              <a:t>Virtualization of</a:t>
            </a:r>
          </a:p>
          <a:p>
            <a:pPr algn="ctr"/>
            <a:r>
              <a:rPr lang="en-US" altLang="ja-JP" sz="2700" dirty="0" err="1">
                <a:latin typeface="Calibri" pitchFamily="34" charset="0"/>
              </a:rPr>
              <a:t>Input/Output</a:t>
            </a:r>
            <a:endParaRPr lang="en-US" altLang="ja-JP" sz="2700" dirty="0">
              <a:latin typeface="Calibri" pitchFamily="34" charset="0"/>
            </a:endParaRPr>
          </a:p>
        </p:txBody>
      </p:sp>
      <p:sp>
        <p:nvSpPr>
          <p:cNvPr id="13321" name="Line 10"/>
          <p:cNvSpPr>
            <a:spLocks noChangeShapeType="1"/>
          </p:cNvSpPr>
          <p:nvPr/>
        </p:nvSpPr>
        <p:spPr bwMode="auto">
          <a:xfrm flipV="1">
            <a:off x="9264662" y="4732339"/>
            <a:ext cx="383116" cy="0"/>
          </a:xfrm>
          <a:prstGeom prst="line">
            <a:avLst/>
          </a:prstGeom>
          <a:noFill/>
          <a:ln w="9525">
            <a:solidFill>
              <a:schemeClr val="tx1"/>
            </a:solidFill>
            <a:round/>
            <a:headEnd/>
            <a:tailEnd/>
          </a:ln>
        </p:spPr>
        <p:txBody>
          <a:bodyPr lIns="121917" tIns="60958" rIns="121917" bIns="60958"/>
          <a:lstStyle/>
          <a:p>
            <a:endParaRPr lang="ja-JP" altLang="en-US"/>
          </a:p>
        </p:txBody>
      </p:sp>
      <p:sp>
        <p:nvSpPr>
          <p:cNvPr id="13322" name="Line 11"/>
          <p:cNvSpPr>
            <a:spLocks noChangeShapeType="1"/>
          </p:cNvSpPr>
          <p:nvPr/>
        </p:nvSpPr>
        <p:spPr bwMode="auto">
          <a:xfrm flipH="1" flipV="1">
            <a:off x="1200151" y="1701800"/>
            <a:ext cx="0" cy="431800"/>
          </a:xfrm>
          <a:prstGeom prst="line">
            <a:avLst/>
          </a:prstGeom>
          <a:noFill/>
          <a:ln w="9525">
            <a:solidFill>
              <a:schemeClr val="tx1"/>
            </a:solidFill>
            <a:round/>
            <a:headEnd/>
            <a:tailEnd/>
          </a:ln>
        </p:spPr>
        <p:txBody>
          <a:bodyPr lIns="121917" tIns="60958" rIns="121917" bIns="60958"/>
          <a:lstStyle/>
          <a:p>
            <a:endParaRPr lang="ja-JP" altLang="en-US"/>
          </a:p>
        </p:txBody>
      </p:sp>
      <p:sp>
        <p:nvSpPr>
          <p:cNvPr id="13323" name="Text Box 12"/>
          <p:cNvSpPr txBox="1">
            <a:spLocks noChangeArrowheads="1"/>
          </p:cNvSpPr>
          <p:nvPr/>
        </p:nvSpPr>
        <p:spPr bwMode="auto">
          <a:xfrm>
            <a:off x="216625" y="1125557"/>
            <a:ext cx="3027554" cy="769437"/>
          </a:xfrm>
          <a:prstGeom prst="rect">
            <a:avLst/>
          </a:prstGeom>
          <a:noFill/>
          <a:ln w="9525">
            <a:noFill/>
            <a:miter lim="800000"/>
            <a:headEnd/>
            <a:tailEnd/>
          </a:ln>
        </p:spPr>
        <p:txBody>
          <a:bodyPr wrap="none" lIns="121917" tIns="60958" rIns="121917" bIns="60958">
            <a:spAutoFit/>
          </a:bodyPr>
          <a:lstStyle/>
          <a:p>
            <a:pPr algn="ctr"/>
            <a:r>
              <a:rPr lang="en-US" altLang="ja-JP" sz="2100" dirty="0">
                <a:latin typeface="Calibri" pitchFamily="34" charset="0"/>
              </a:rPr>
              <a:t>GW, Storage, APP Binding</a:t>
            </a:r>
          </a:p>
          <a:p>
            <a:pPr algn="ctr"/>
            <a:r>
              <a:rPr lang="en-US" altLang="ja-JP" sz="2100" dirty="0">
                <a:latin typeface="Calibri" pitchFamily="34" charset="0"/>
              </a:rPr>
              <a:t>(Management Plane)</a:t>
            </a:r>
          </a:p>
        </p:txBody>
      </p:sp>
      <p:sp>
        <p:nvSpPr>
          <p:cNvPr id="13324" name="Text Box 13"/>
          <p:cNvSpPr txBox="1">
            <a:spLocks noChangeArrowheads="1"/>
          </p:cNvSpPr>
          <p:nvPr/>
        </p:nvSpPr>
        <p:spPr bwMode="auto">
          <a:xfrm>
            <a:off x="1775884" y="3525012"/>
            <a:ext cx="1711937" cy="400105"/>
          </a:xfrm>
          <a:prstGeom prst="rect">
            <a:avLst/>
          </a:prstGeom>
          <a:noFill/>
          <a:ln w="9525">
            <a:noFill/>
            <a:miter lim="800000"/>
            <a:headEnd/>
            <a:tailEnd/>
          </a:ln>
        </p:spPr>
        <p:txBody>
          <a:bodyPr wrap="none" lIns="121917" tIns="60958" rIns="121917" bIns="60958">
            <a:spAutoFit/>
          </a:bodyPr>
          <a:lstStyle/>
          <a:p>
            <a:r>
              <a:rPr lang="en-US" altLang="ja-JP" dirty="0">
                <a:latin typeface="Calibri" pitchFamily="34" charset="0"/>
              </a:rPr>
              <a:t>TCP/IP Network</a:t>
            </a:r>
          </a:p>
        </p:txBody>
      </p:sp>
      <p:sp>
        <p:nvSpPr>
          <p:cNvPr id="13325" name="テキスト ボックス 13"/>
          <p:cNvSpPr txBox="1">
            <a:spLocks noChangeArrowheads="1"/>
          </p:cNvSpPr>
          <p:nvPr/>
        </p:nvSpPr>
        <p:spPr bwMode="auto">
          <a:xfrm>
            <a:off x="5327651" y="3621021"/>
            <a:ext cx="2289980" cy="538605"/>
          </a:xfrm>
          <a:prstGeom prst="rect">
            <a:avLst/>
          </a:prstGeom>
          <a:noFill/>
          <a:ln w="9525">
            <a:noFill/>
            <a:miter lim="800000"/>
            <a:headEnd/>
            <a:tailEnd/>
          </a:ln>
        </p:spPr>
        <p:txBody>
          <a:bodyPr wrap="none" lIns="121917" tIns="60958" rIns="121917" bIns="60958">
            <a:spAutoFit/>
          </a:bodyPr>
          <a:lstStyle/>
          <a:p>
            <a:r>
              <a:rPr lang="en-US" altLang="ja-JP" sz="2700" dirty="0">
                <a:latin typeface="Calibri" pitchFamily="34" charset="0"/>
              </a:rPr>
              <a:t>HTTP and XML</a:t>
            </a:r>
            <a:endParaRPr lang="ja-JP" altLang="en-US" sz="2700" dirty="0">
              <a:latin typeface="Calibri" pitchFamily="34" charset="0"/>
            </a:endParaRPr>
          </a:p>
        </p:txBody>
      </p:sp>
      <p:sp>
        <p:nvSpPr>
          <p:cNvPr id="13326" name="テキスト ボックス 14"/>
          <p:cNvSpPr txBox="1">
            <a:spLocks noChangeArrowheads="1"/>
          </p:cNvSpPr>
          <p:nvPr/>
        </p:nvSpPr>
        <p:spPr bwMode="auto">
          <a:xfrm>
            <a:off x="6809318" y="6092843"/>
            <a:ext cx="2646937" cy="861770"/>
          </a:xfrm>
          <a:prstGeom prst="rect">
            <a:avLst/>
          </a:prstGeom>
          <a:noFill/>
          <a:ln w="9525">
            <a:noFill/>
            <a:miter lim="800000"/>
            <a:headEnd/>
            <a:tailEnd/>
          </a:ln>
        </p:spPr>
        <p:txBody>
          <a:bodyPr wrap="none" lIns="121917" tIns="60958" rIns="121917" bIns="60958">
            <a:spAutoFit/>
          </a:bodyPr>
          <a:lstStyle/>
          <a:p>
            <a:r>
              <a:rPr lang="en-US" altLang="ja-JP" sz="2400" dirty="0">
                <a:latin typeface="Calibri" pitchFamily="34" charset="0"/>
              </a:rPr>
              <a:t>Proprietary Circuits</a:t>
            </a:r>
          </a:p>
          <a:p>
            <a:r>
              <a:rPr lang="en-US" altLang="ja-JP" sz="2400" dirty="0">
                <a:latin typeface="Calibri" pitchFamily="34" charset="0"/>
              </a:rPr>
              <a:t>CSV Files, … </a:t>
            </a:r>
            <a:endParaRPr lang="ja-JP" altLang="en-US" sz="2400" dirty="0">
              <a:latin typeface="Calibri" pitchFamily="34" charset="0"/>
            </a:endParaRPr>
          </a:p>
        </p:txBody>
      </p:sp>
      <p:sp>
        <p:nvSpPr>
          <p:cNvPr id="16" name="スライド番号プレースホルダー 15"/>
          <p:cNvSpPr>
            <a:spLocks noGrp="1"/>
          </p:cNvSpPr>
          <p:nvPr>
            <p:ph type="sldNum" sz="quarter" idx="4294967295"/>
          </p:nvPr>
        </p:nvSpPr>
        <p:spPr>
          <a:xfrm>
            <a:off x="8737600" y="6356351"/>
            <a:ext cx="2844800" cy="365125"/>
          </a:xfrm>
          <a:prstGeom prst="rect">
            <a:avLst/>
          </a:prstGeom>
        </p:spPr>
        <p:txBody>
          <a:bodyPr lIns="121917" tIns="60958" rIns="121917" bIns="60958"/>
          <a:lstStyle/>
          <a:p>
            <a:pPr>
              <a:defRPr/>
            </a:pPr>
            <a:fld id="{F67D5651-E89E-49AE-BED1-1AFEA7FDE99D}" type="slidenum">
              <a:rPr lang="ja-JP" altLang="en-US"/>
              <a:pPr>
                <a:defRPr/>
              </a:pPr>
              <a:t>16</a:t>
            </a:fld>
            <a:endParaRPr lang="ja-JP" altLang="en-US"/>
          </a:p>
        </p:txBody>
      </p:sp>
      <p:sp>
        <p:nvSpPr>
          <p:cNvPr id="17" name="角丸四角形吹き出し 16"/>
          <p:cNvSpPr/>
          <p:nvPr/>
        </p:nvSpPr>
        <p:spPr>
          <a:xfrm>
            <a:off x="7152117" y="2204864"/>
            <a:ext cx="4032448" cy="2016224"/>
          </a:xfrm>
          <a:prstGeom prst="wedgeRoundRectCallout">
            <a:avLst>
              <a:gd name="adj1" fmla="val -79996"/>
              <a:gd name="adj2" fmla="val -1685"/>
              <a:gd name="adj3" fmla="val 16667"/>
            </a:avLst>
          </a:prstGeom>
          <a:solidFill>
            <a:srgbClr val="002060"/>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r>
              <a:rPr lang="en-US" altLang="ja-JP" sz="3600" b="1" dirty="0" smtClean="0">
                <a:solidFill>
                  <a:schemeClr val="bg1"/>
                </a:solidFill>
              </a:rPr>
              <a:t>Data Centric </a:t>
            </a:r>
            <a:r>
              <a:rPr lang="en-US" altLang="ja-JP" sz="2400" b="1" dirty="0" smtClean="0">
                <a:solidFill>
                  <a:schemeClr val="bg1"/>
                </a:solidFill>
              </a:rPr>
              <a:t>for  </a:t>
            </a:r>
          </a:p>
          <a:p>
            <a:r>
              <a:rPr lang="en-US" altLang="ja-JP" sz="3600" b="1" dirty="0" smtClean="0">
                <a:solidFill>
                  <a:schemeClr val="bg1"/>
                </a:solidFill>
              </a:rPr>
              <a:t>1. Transparency</a:t>
            </a:r>
          </a:p>
          <a:p>
            <a:r>
              <a:rPr lang="en-US" altLang="ja-JP" sz="3600" b="1" dirty="0" smtClean="0">
                <a:solidFill>
                  <a:schemeClr val="bg1"/>
                </a:solidFill>
              </a:rPr>
              <a:t>2. </a:t>
            </a:r>
            <a:r>
              <a:rPr lang="en-US" altLang="ja-JP" sz="3600" b="1" dirty="0" err="1" smtClean="0">
                <a:solidFill>
                  <a:schemeClr val="bg1"/>
                </a:solidFill>
              </a:rPr>
              <a:t>BigData</a:t>
            </a:r>
            <a:r>
              <a:rPr lang="en-US" altLang="ja-JP" sz="3600" b="1" dirty="0" smtClean="0">
                <a:solidFill>
                  <a:schemeClr val="bg1"/>
                </a:solidFill>
              </a:rPr>
              <a:t>  </a:t>
            </a:r>
            <a:endParaRPr lang="ja-JP" altLang="en-US" sz="3600" b="1" dirty="0">
              <a:solidFill>
                <a:schemeClr val="bg1"/>
              </a:solidFill>
            </a:endParaRPr>
          </a:p>
        </p:txBody>
      </p:sp>
      <p:sp>
        <p:nvSpPr>
          <p:cNvPr id="18" name="角丸四角形吹き出し 17"/>
          <p:cNvSpPr/>
          <p:nvPr/>
        </p:nvSpPr>
        <p:spPr>
          <a:xfrm>
            <a:off x="5519936" y="4581128"/>
            <a:ext cx="6426714" cy="2132856"/>
          </a:xfrm>
          <a:prstGeom prst="wedgeRoundRectCallout">
            <a:avLst>
              <a:gd name="adj1" fmla="val -67279"/>
              <a:gd name="adj2" fmla="val -50500"/>
              <a:gd name="adj3" fmla="val 16667"/>
            </a:avLst>
          </a:prstGeom>
          <a:solidFill>
            <a:srgbClr val="002060"/>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r>
              <a:rPr lang="en-US" altLang="ja-JP" sz="3200" b="1" dirty="0" smtClean="0">
                <a:solidFill>
                  <a:schemeClr val="bg1"/>
                </a:solidFill>
              </a:rPr>
              <a:t>Integration &amp; Interoperability </a:t>
            </a:r>
          </a:p>
          <a:p>
            <a:r>
              <a:rPr lang="en-US" altLang="ja-JP" sz="3200" b="1" dirty="0" smtClean="0">
                <a:solidFill>
                  <a:schemeClr val="bg1"/>
                </a:solidFill>
              </a:rPr>
              <a:t>via GW for legacy and </a:t>
            </a:r>
            <a:r>
              <a:rPr lang="en-US" altLang="ja-JP" sz="3200" b="1" dirty="0" smtClean="0">
                <a:solidFill>
                  <a:schemeClr val="bg1"/>
                </a:solidFill>
                <a:effectLst>
                  <a:outerShdw blurRad="38100" dist="38100" dir="2700000" algn="tl">
                    <a:srgbClr val="000000">
                      <a:alpha val="43137"/>
                    </a:srgbClr>
                  </a:outerShdw>
                </a:effectLst>
              </a:rPr>
              <a:t>{new} unique systems</a:t>
            </a:r>
            <a:endParaRPr lang="ja-JP" altLang="en-US" sz="3200" b="1" dirty="0">
              <a:solidFill>
                <a:schemeClr val="bg1"/>
              </a:solidFill>
              <a:effectLst>
                <a:outerShdw blurRad="38100" dist="38100" dir="2700000" algn="tl">
                  <a:srgbClr val="000000">
                    <a:alpha val="43137"/>
                  </a:srgbClr>
                </a:outerShdw>
              </a:effectLst>
            </a:endParaRPr>
          </a:p>
        </p:txBody>
      </p:sp>
      <p:sp>
        <p:nvSpPr>
          <p:cNvPr id="19" name="角丸四角形吹き出し 18"/>
          <p:cNvSpPr/>
          <p:nvPr/>
        </p:nvSpPr>
        <p:spPr>
          <a:xfrm>
            <a:off x="6960096" y="72008"/>
            <a:ext cx="4761529" cy="1844824"/>
          </a:xfrm>
          <a:prstGeom prst="wedgeRoundRectCallout">
            <a:avLst>
              <a:gd name="adj1" fmla="val -71187"/>
              <a:gd name="adj2" fmla="val 44440"/>
              <a:gd name="adj3" fmla="val 16667"/>
            </a:avLst>
          </a:prstGeom>
          <a:solidFill>
            <a:srgbClr val="002060"/>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r>
              <a:rPr lang="en-US" altLang="ja-JP" sz="3600" b="1" dirty="0" smtClean="0">
                <a:solidFill>
                  <a:schemeClr val="bg1"/>
                </a:solidFill>
              </a:rPr>
              <a:t>Independency of SW players</a:t>
            </a:r>
          </a:p>
          <a:p>
            <a:r>
              <a:rPr lang="en-US" altLang="ja-JP" sz="3600" b="1" dirty="0" smtClean="0">
                <a:solidFill>
                  <a:schemeClr val="bg1"/>
                </a:solidFill>
              </a:rPr>
              <a:t>from HW, i.e., SDN </a:t>
            </a:r>
            <a:endParaRPr lang="ja-JP" altLang="en-US" sz="3600" b="1" dirty="0">
              <a:solidFill>
                <a:schemeClr val="bg1"/>
              </a:solidFill>
            </a:endParaRPr>
          </a:p>
        </p:txBody>
      </p:sp>
      <p:pic>
        <p:nvPicPr>
          <p:cNvPr id="20" name="Picture 4"/>
          <p:cNvPicPr>
            <a:picLocks noChangeAspect="1" noChangeArrowheads="1"/>
          </p:cNvPicPr>
          <p:nvPr/>
        </p:nvPicPr>
        <p:blipFill>
          <a:blip r:embed="rId3" cstate="print"/>
          <a:srcRect/>
          <a:stretch>
            <a:fillRect/>
          </a:stretch>
        </p:blipFill>
        <p:spPr bwMode="auto">
          <a:xfrm>
            <a:off x="335360" y="1124744"/>
            <a:ext cx="3360373" cy="5028456"/>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ssolv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dissolv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dissolve">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スライド番号プレースホルダ 4"/>
          <p:cNvSpPr>
            <a:spLocks noGrp="1"/>
          </p:cNvSpPr>
          <p:nvPr>
            <p:ph type="sldNum" sz="quarter" idx="12"/>
          </p:nvPr>
        </p:nvSpPr>
        <p:spPr>
          <a:xfrm>
            <a:off x="9203861" y="6520260"/>
            <a:ext cx="2844800" cy="365125"/>
          </a:xfrm>
          <a:noFill/>
        </p:spPr>
        <p:txBody>
          <a:bodyPr/>
          <a:lstStyle/>
          <a:p>
            <a:fld id="{0B508BB4-8EF1-4F5D-98E6-1733A824FC93}" type="slidenum">
              <a:rPr lang="ja-JP" altLang="ja-JP" smtClean="0"/>
              <a:pPr/>
              <a:t>17</a:t>
            </a:fld>
            <a:endParaRPr lang="ja-JP" altLang="ja-JP" smtClean="0"/>
          </a:p>
        </p:txBody>
      </p:sp>
      <p:grpSp>
        <p:nvGrpSpPr>
          <p:cNvPr id="2" name="グループ化 67"/>
          <p:cNvGrpSpPr/>
          <p:nvPr/>
        </p:nvGrpSpPr>
        <p:grpSpPr>
          <a:xfrm>
            <a:off x="527391" y="1263959"/>
            <a:ext cx="3728039" cy="4178279"/>
            <a:chOff x="251520" y="1196752"/>
            <a:chExt cx="2923214" cy="3949511"/>
          </a:xfrm>
        </p:grpSpPr>
        <p:cxnSp>
          <p:nvCxnSpPr>
            <p:cNvPr id="68" name="直線コネクタ 67"/>
            <p:cNvCxnSpPr>
              <a:endCxn id="72" idx="3"/>
            </p:cNvCxnSpPr>
            <p:nvPr/>
          </p:nvCxnSpPr>
          <p:spPr>
            <a:xfrm flipH="1">
              <a:off x="719572" y="1844824"/>
              <a:ext cx="36004" cy="171794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p:cNvCxnSpPr/>
            <p:nvPr/>
          </p:nvCxnSpPr>
          <p:spPr>
            <a:xfrm flipH="1">
              <a:off x="1835696" y="1927083"/>
              <a:ext cx="36004" cy="171794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線コネクタ 69"/>
            <p:cNvCxnSpPr/>
            <p:nvPr/>
          </p:nvCxnSpPr>
          <p:spPr>
            <a:xfrm flipH="1">
              <a:off x="2771800" y="1844824"/>
              <a:ext cx="36004" cy="171794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Picture 3"/>
            <p:cNvPicPr>
              <a:picLocks noChangeAspect="1" noChangeArrowheads="1"/>
            </p:cNvPicPr>
            <p:nvPr/>
          </p:nvPicPr>
          <p:blipFill>
            <a:blip r:embed="rId2" cstate="print"/>
            <a:srcRect/>
            <a:stretch>
              <a:fillRect/>
            </a:stretch>
          </p:blipFill>
          <p:spPr bwMode="auto">
            <a:xfrm>
              <a:off x="467544" y="2276872"/>
              <a:ext cx="602626" cy="830585"/>
            </a:xfrm>
            <a:prstGeom prst="rect">
              <a:avLst/>
            </a:prstGeom>
            <a:noFill/>
            <a:ln w="9525">
              <a:noFill/>
              <a:miter lim="800000"/>
              <a:headEnd/>
              <a:tailEnd/>
            </a:ln>
          </p:spPr>
        </p:pic>
        <p:sp>
          <p:nvSpPr>
            <p:cNvPr id="72" name="雲 71"/>
            <p:cNvSpPr/>
            <p:nvPr/>
          </p:nvSpPr>
          <p:spPr>
            <a:xfrm>
              <a:off x="395536" y="3501008"/>
              <a:ext cx="648072" cy="108012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3" name="Picture 5" descr="http://www.civillink.net/fsozai/sozai/desktop.jpg"/>
            <p:cNvPicPr>
              <a:picLocks noChangeAspect="1" noChangeArrowheads="1"/>
            </p:cNvPicPr>
            <p:nvPr/>
          </p:nvPicPr>
          <p:blipFill>
            <a:blip r:embed="rId3" cstate="print"/>
            <a:srcRect/>
            <a:stretch>
              <a:fillRect/>
            </a:stretch>
          </p:blipFill>
          <p:spPr bwMode="auto">
            <a:xfrm>
              <a:off x="251520" y="1196752"/>
              <a:ext cx="906758" cy="773411"/>
            </a:xfrm>
            <a:prstGeom prst="rect">
              <a:avLst/>
            </a:prstGeom>
            <a:noFill/>
          </p:spPr>
        </p:pic>
        <p:pic>
          <p:nvPicPr>
            <p:cNvPr id="74" name="Picture 3"/>
            <p:cNvPicPr>
              <a:picLocks noChangeAspect="1" noChangeArrowheads="1"/>
            </p:cNvPicPr>
            <p:nvPr/>
          </p:nvPicPr>
          <p:blipFill>
            <a:blip r:embed="rId2" cstate="print"/>
            <a:srcRect/>
            <a:stretch>
              <a:fillRect/>
            </a:stretch>
          </p:blipFill>
          <p:spPr bwMode="auto">
            <a:xfrm>
              <a:off x="1505002" y="2276872"/>
              <a:ext cx="602626" cy="830585"/>
            </a:xfrm>
            <a:prstGeom prst="rect">
              <a:avLst/>
            </a:prstGeom>
            <a:noFill/>
            <a:ln w="9525">
              <a:noFill/>
              <a:miter lim="800000"/>
              <a:headEnd/>
              <a:tailEnd/>
            </a:ln>
          </p:spPr>
        </p:pic>
        <p:sp>
          <p:nvSpPr>
            <p:cNvPr id="75" name="雲 74"/>
            <p:cNvSpPr/>
            <p:nvPr/>
          </p:nvSpPr>
          <p:spPr>
            <a:xfrm>
              <a:off x="1432994" y="3501008"/>
              <a:ext cx="648072" cy="1080120"/>
            </a:xfrm>
            <a:prstGeom prst="cloud">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6" name="Picture 3"/>
            <p:cNvPicPr>
              <a:picLocks noChangeAspect="1" noChangeArrowheads="1"/>
            </p:cNvPicPr>
            <p:nvPr/>
          </p:nvPicPr>
          <p:blipFill>
            <a:blip r:embed="rId2" cstate="print"/>
            <a:srcRect/>
            <a:stretch>
              <a:fillRect/>
            </a:stretch>
          </p:blipFill>
          <p:spPr bwMode="auto">
            <a:xfrm>
              <a:off x="2483768" y="2276872"/>
              <a:ext cx="602626" cy="830585"/>
            </a:xfrm>
            <a:prstGeom prst="rect">
              <a:avLst/>
            </a:prstGeom>
            <a:noFill/>
            <a:ln w="9525">
              <a:noFill/>
              <a:miter lim="800000"/>
              <a:headEnd/>
              <a:tailEnd/>
            </a:ln>
          </p:spPr>
        </p:pic>
        <p:sp>
          <p:nvSpPr>
            <p:cNvPr id="77" name="雲 76"/>
            <p:cNvSpPr/>
            <p:nvPr/>
          </p:nvSpPr>
          <p:spPr>
            <a:xfrm>
              <a:off x="2411760" y="3501008"/>
              <a:ext cx="648072" cy="1080120"/>
            </a:xfrm>
            <a:prstGeom prst="cloud">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8" name="Picture 6"/>
            <p:cNvPicPr>
              <a:picLocks noChangeAspect="1" noChangeArrowheads="1"/>
            </p:cNvPicPr>
            <p:nvPr/>
          </p:nvPicPr>
          <p:blipFill>
            <a:blip r:embed="rId4" cstate="print"/>
            <a:srcRect/>
            <a:stretch>
              <a:fillRect/>
            </a:stretch>
          </p:blipFill>
          <p:spPr bwMode="auto">
            <a:xfrm>
              <a:off x="2411760" y="1196752"/>
              <a:ext cx="762974" cy="799313"/>
            </a:xfrm>
            <a:prstGeom prst="rect">
              <a:avLst/>
            </a:prstGeom>
            <a:noFill/>
            <a:ln w="9525">
              <a:noFill/>
              <a:miter lim="800000"/>
              <a:headEnd/>
              <a:tailEnd/>
            </a:ln>
          </p:spPr>
        </p:pic>
        <p:pic>
          <p:nvPicPr>
            <p:cNvPr id="79" name="Picture 7"/>
            <p:cNvPicPr>
              <a:picLocks noChangeAspect="1" noChangeArrowheads="1"/>
            </p:cNvPicPr>
            <p:nvPr/>
          </p:nvPicPr>
          <p:blipFill>
            <a:blip r:embed="rId5" cstate="print"/>
            <a:srcRect/>
            <a:stretch>
              <a:fillRect/>
            </a:stretch>
          </p:blipFill>
          <p:spPr bwMode="auto">
            <a:xfrm>
              <a:off x="1354739" y="1241287"/>
              <a:ext cx="840997" cy="747553"/>
            </a:xfrm>
            <a:prstGeom prst="rect">
              <a:avLst/>
            </a:prstGeom>
            <a:noFill/>
            <a:ln w="9525">
              <a:noFill/>
              <a:miter lim="800000"/>
              <a:headEnd/>
              <a:tailEnd/>
            </a:ln>
          </p:spPr>
        </p:pic>
        <p:sp>
          <p:nvSpPr>
            <p:cNvPr id="80" name="テキスト ボックス 79"/>
            <p:cNvSpPr txBox="1"/>
            <p:nvPr/>
          </p:nvSpPr>
          <p:spPr>
            <a:xfrm>
              <a:off x="810015" y="4797153"/>
              <a:ext cx="144850" cy="349110"/>
            </a:xfrm>
            <a:prstGeom prst="rect">
              <a:avLst/>
            </a:prstGeom>
            <a:noFill/>
          </p:spPr>
          <p:txBody>
            <a:bodyPr wrap="none" rtlCol="0">
              <a:spAutoFit/>
            </a:bodyPr>
            <a:lstStyle/>
            <a:p>
              <a:endParaRPr kumimoji="1" lang="ja-JP" altLang="en-US" dirty="0"/>
            </a:p>
          </p:txBody>
        </p:sp>
      </p:grpSp>
      <p:sp>
        <p:nvSpPr>
          <p:cNvPr id="100" name="右矢印 99"/>
          <p:cNvSpPr/>
          <p:nvPr/>
        </p:nvSpPr>
        <p:spPr>
          <a:xfrm>
            <a:off x="4847862" y="2372883"/>
            <a:ext cx="2208245" cy="1440160"/>
          </a:xfrm>
          <a:prstGeom prst="rightArrow">
            <a:avLst>
              <a:gd name="adj1" fmla="val 50000"/>
              <a:gd name="adj2" fmla="val 36579"/>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kumimoji="1" lang="ja-JP" altLang="en-US"/>
          </a:p>
        </p:txBody>
      </p:sp>
      <p:sp>
        <p:nvSpPr>
          <p:cNvPr id="101" name="テキスト ボックス 100"/>
          <p:cNvSpPr txBox="1"/>
          <p:nvPr/>
        </p:nvSpPr>
        <p:spPr>
          <a:xfrm>
            <a:off x="502971" y="4965209"/>
            <a:ext cx="3974800" cy="1261880"/>
          </a:xfrm>
          <a:prstGeom prst="rect">
            <a:avLst/>
          </a:prstGeom>
          <a:noFill/>
        </p:spPr>
        <p:txBody>
          <a:bodyPr wrap="none" lIns="121917" tIns="60958" rIns="121917" bIns="60958" rtlCol="0">
            <a:spAutoFit/>
          </a:bodyPr>
          <a:lstStyle/>
          <a:p>
            <a:r>
              <a:rPr lang="ja-JP" altLang="en-US" sz="3700" dirty="0" smtClean="0">
                <a:solidFill>
                  <a:srgbClr val="FF0000"/>
                </a:solidFill>
              </a:rPr>
              <a:t>垂直統合型モデル</a:t>
            </a:r>
            <a:endParaRPr lang="en-US" altLang="ja-JP" sz="3700" b="1" dirty="0" smtClean="0">
              <a:solidFill>
                <a:srgbClr val="FF0000"/>
              </a:solidFill>
            </a:endParaRPr>
          </a:p>
          <a:p>
            <a:r>
              <a:rPr lang="en-US" altLang="ja-JP" sz="3700" dirty="0" smtClean="0">
                <a:solidFill>
                  <a:srgbClr val="FF0000"/>
                </a:solidFill>
              </a:rPr>
              <a:t>(</a:t>
            </a:r>
            <a:r>
              <a:rPr lang="ja-JP" altLang="en-US" sz="3700" dirty="0" smtClean="0">
                <a:solidFill>
                  <a:srgbClr val="FF0000"/>
                </a:solidFill>
              </a:rPr>
              <a:t>閉域システム</a:t>
            </a:r>
            <a:r>
              <a:rPr lang="en-US" altLang="ja-JP" sz="3700" dirty="0" smtClean="0">
                <a:solidFill>
                  <a:srgbClr val="FF0000"/>
                </a:solidFill>
              </a:rPr>
              <a:t>)</a:t>
            </a:r>
          </a:p>
        </p:txBody>
      </p:sp>
      <p:grpSp>
        <p:nvGrpSpPr>
          <p:cNvPr id="3" name="グループ化 46"/>
          <p:cNvGrpSpPr/>
          <p:nvPr/>
        </p:nvGrpSpPr>
        <p:grpSpPr>
          <a:xfrm>
            <a:off x="7191245" y="836712"/>
            <a:ext cx="4393158" cy="5068048"/>
            <a:chOff x="5393434" y="627534"/>
            <a:chExt cx="3294869" cy="3801036"/>
          </a:xfrm>
        </p:grpSpPr>
        <p:grpSp>
          <p:nvGrpSpPr>
            <p:cNvPr id="4" name="グループ化 45"/>
            <p:cNvGrpSpPr/>
            <p:nvPr/>
          </p:nvGrpSpPr>
          <p:grpSpPr>
            <a:xfrm>
              <a:off x="5393434" y="627534"/>
              <a:ext cx="3283022" cy="2970330"/>
              <a:chOff x="5393434" y="627534"/>
              <a:chExt cx="3283022" cy="2970330"/>
            </a:xfrm>
          </p:grpSpPr>
          <p:cxnSp>
            <p:nvCxnSpPr>
              <p:cNvPr id="82" name="直線コネクタ 81"/>
              <p:cNvCxnSpPr/>
              <p:nvPr/>
            </p:nvCxnSpPr>
            <p:spPr>
              <a:xfrm flipH="1">
                <a:off x="8052218" y="1093468"/>
                <a:ext cx="187271" cy="52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線コネクタ 82"/>
              <p:cNvCxnSpPr/>
              <p:nvPr/>
            </p:nvCxnSpPr>
            <p:spPr>
              <a:xfrm flipH="1">
                <a:off x="7427980" y="1151710"/>
                <a:ext cx="62424" cy="52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線コネクタ 83"/>
              <p:cNvCxnSpPr/>
              <p:nvPr/>
            </p:nvCxnSpPr>
            <p:spPr>
              <a:xfrm>
                <a:off x="6616470" y="1151710"/>
                <a:ext cx="62424" cy="52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線コネクタ 84"/>
              <p:cNvCxnSpPr/>
              <p:nvPr/>
            </p:nvCxnSpPr>
            <p:spPr>
              <a:xfrm>
                <a:off x="5867384" y="1209952"/>
                <a:ext cx="62424" cy="52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雲 85"/>
              <p:cNvSpPr/>
              <p:nvPr/>
            </p:nvSpPr>
            <p:spPr>
              <a:xfrm>
                <a:off x="5430418" y="1501160"/>
                <a:ext cx="3246038" cy="1397802"/>
              </a:xfrm>
              <a:prstGeom prst="cloud">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 name="グループ化 7"/>
              <p:cNvGrpSpPr/>
              <p:nvPr/>
            </p:nvGrpSpPr>
            <p:grpSpPr>
              <a:xfrm>
                <a:off x="6491623" y="1819474"/>
                <a:ext cx="1060734" cy="671797"/>
                <a:chOff x="3347864" y="2708920"/>
                <a:chExt cx="1844560" cy="1046609"/>
              </a:xfrm>
            </p:grpSpPr>
            <p:pic>
              <p:nvPicPr>
                <p:cNvPr id="98" name="Picture 3"/>
                <p:cNvPicPr>
                  <a:picLocks noChangeAspect="1" noChangeArrowheads="1"/>
                </p:cNvPicPr>
                <p:nvPr/>
              </p:nvPicPr>
              <p:blipFill>
                <a:blip r:embed="rId2" cstate="print"/>
                <a:srcRect/>
                <a:stretch>
                  <a:fillRect/>
                </a:stretch>
              </p:blipFill>
              <p:spPr bwMode="auto">
                <a:xfrm>
                  <a:off x="3347864" y="2708920"/>
                  <a:ext cx="908456" cy="1046609"/>
                </a:xfrm>
                <a:prstGeom prst="rect">
                  <a:avLst/>
                </a:prstGeom>
                <a:noFill/>
                <a:ln w="9525">
                  <a:noFill/>
                  <a:miter lim="800000"/>
                  <a:headEnd/>
                  <a:tailEnd/>
                </a:ln>
              </p:spPr>
            </p:pic>
            <p:pic>
              <p:nvPicPr>
                <p:cNvPr id="99" name="Picture 3"/>
                <p:cNvPicPr>
                  <a:picLocks noChangeAspect="1" noChangeArrowheads="1"/>
                </p:cNvPicPr>
                <p:nvPr/>
              </p:nvPicPr>
              <p:blipFill>
                <a:blip r:embed="rId2" cstate="print"/>
                <a:srcRect/>
                <a:stretch>
                  <a:fillRect/>
                </a:stretch>
              </p:blipFill>
              <p:spPr bwMode="auto">
                <a:xfrm>
                  <a:off x="4283968" y="2708920"/>
                  <a:ext cx="908456" cy="1046609"/>
                </a:xfrm>
                <a:prstGeom prst="rect">
                  <a:avLst/>
                </a:prstGeom>
                <a:noFill/>
                <a:ln w="9525">
                  <a:noFill/>
                  <a:miter lim="800000"/>
                  <a:headEnd/>
                  <a:tailEnd/>
                </a:ln>
              </p:spPr>
            </p:pic>
          </p:grpSp>
          <p:sp>
            <p:nvSpPr>
              <p:cNvPr id="88" name="雲 87"/>
              <p:cNvSpPr/>
              <p:nvPr/>
            </p:nvSpPr>
            <p:spPr>
              <a:xfrm>
                <a:off x="5867384" y="2898963"/>
                <a:ext cx="561814" cy="698901"/>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9" name="雲 88"/>
              <p:cNvSpPr/>
              <p:nvPr/>
            </p:nvSpPr>
            <p:spPr>
              <a:xfrm>
                <a:off x="6766758" y="2957205"/>
                <a:ext cx="561814" cy="640659"/>
              </a:xfrm>
              <a:prstGeom prst="cloud">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雲 89"/>
              <p:cNvSpPr/>
              <p:nvPr/>
            </p:nvSpPr>
            <p:spPr>
              <a:xfrm>
                <a:off x="7615251" y="2958613"/>
                <a:ext cx="561814" cy="582418"/>
              </a:xfrm>
              <a:prstGeom prst="cloud">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1" name="Picture 37"/>
              <p:cNvPicPr>
                <a:picLocks noChangeArrowheads="1"/>
              </p:cNvPicPr>
              <p:nvPr/>
            </p:nvPicPr>
            <p:blipFill>
              <a:blip r:embed="rId6" cstate="print"/>
              <a:srcRect/>
              <a:stretch>
                <a:fillRect/>
              </a:stretch>
            </p:blipFill>
            <p:spPr bwMode="auto">
              <a:xfrm>
                <a:off x="5929808" y="2724238"/>
                <a:ext cx="499391" cy="291209"/>
              </a:xfrm>
              <a:prstGeom prst="rect">
                <a:avLst/>
              </a:prstGeom>
              <a:noFill/>
              <a:ln w="9525">
                <a:noFill/>
                <a:miter lim="800000"/>
                <a:headEnd/>
                <a:tailEnd/>
              </a:ln>
            </p:spPr>
          </p:pic>
          <p:pic>
            <p:nvPicPr>
              <p:cNvPr id="92" name="Picture 37"/>
              <p:cNvPicPr>
                <a:picLocks noChangeArrowheads="1"/>
              </p:cNvPicPr>
              <p:nvPr/>
            </p:nvPicPr>
            <p:blipFill>
              <a:blip r:embed="rId6" cstate="print"/>
              <a:srcRect/>
              <a:stretch>
                <a:fillRect/>
              </a:stretch>
            </p:blipFill>
            <p:spPr bwMode="auto">
              <a:xfrm>
                <a:off x="6866165" y="2782479"/>
                <a:ext cx="499391" cy="291209"/>
              </a:xfrm>
              <a:prstGeom prst="rect">
                <a:avLst/>
              </a:prstGeom>
              <a:noFill/>
              <a:ln w="9525">
                <a:noFill/>
                <a:miter lim="800000"/>
                <a:headEnd/>
                <a:tailEnd/>
              </a:ln>
            </p:spPr>
          </p:pic>
          <p:pic>
            <p:nvPicPr>
              <p:cNvPr id="93" name="Picture 37"/>
              <p:cNvPicPr>
                <a:picLocks noChangeArrowheads="1"/>
              </p:cNvPicPr>
              <p:nvPr/>
            </p:nvPicPr>
            <p:blipFill>
              <a:blip r:embed="rId6" cstate="print"/>
              <a:srcRect/>
              <a:stretch>
                <a:fillRect/>
              </a:stretch>
            </p:blipFill>
            <p:spPr bwMode="auto">
              <a:xfrm>
                <a:off x="7677675" y="2724238"/>
                <a:ext cx="499391" cy="291209"/>
              </a:xfrm>
              <a:prstGeom prst="rect">
                <a:avLst/>
              </a:prstGeom>
              <a:noFill/>
              <a:ln w="9525">
                <a:noFill/>
                <a:miter lim="800000"/>
                <a:headEnd/>
                <a:tailEnd/>
              </a:ln>
            </p:spPr>
          </p:pic>
          <p:pic>
            <p:nvPicPr>
              <p:cNvPr id="94" name="Picture 5" descr="http://www.civillink.net/fsozai/sozai/desktop.jpg"/>
              <p:cNvPicPr>
                <a:picLocks noChangeAspect="1" noChangeArrowheads="1"/>
              </p:cNvPicPr>
              <p:nvPr/>
            </p:nvPicPr>
            <p:blipFill>
              <a:blip r:embed="rId3" cstate="print"/>
              <a:srcRect/>
              <a:stretch>
                <a:fillRect/>
              </a:stretch>
            </p:blipFill>
            <p:spPr bwMode="auto">
              <a:xfrm>
                <a:off x="5393434" y="802259"/>
                <a:ext cx="786069" cy="625553"/>
              </a:xfrm>
              <a:prstGeom prst="rect">
                <a:avLst/>
              </a:prstGeom>
              <a:noFill/>
            </p:spPr>
          </p:pic>
          <p:pic>
            <p:nvPicPr>
              <p:cNvPr id="95" name="Picture 8"/>
              <p:cNvPicPr>
                <a:picLocks noChangeAspect="1" noChangeArrowheads="1"/>
              </p:cNvPicPr>
              <p:nvPr/>
            </p:nvPicPr>
            <p:blipFill>
              <a:blip r:embed="rId7" cstate="print"/>
              <a:srcRect/>
              <a:stretch>
                <a:fillRect/>
              </a:stretch>
            </p:blipFill>
            <p:spPr bwMode="auto">
              <a:xfrm>
                <a:off x="6241927" y="685776"/>
                <a:ext cx="895626" cy="693063"/>
              </a:xfrm>
              <a:prstGeom prst="rect">
                <a:avLst/>
              </a:prstGeom>
              <a:noFill/>
              <a:ln w="9525">
                <a:noFill/>
                <a:miter lim="800000"/>
                <a:headEnd/>
                <a:tailEnd/>
              </a:ln>
            </p:spPr>
          </p:pic>
          <p:pic>
            <p:nvPicPr>
              <p:cNvPr id="96" name="Picture 10"/>
              <p:cNvPicPr>
                <a:picLocks noChangeAspect="1" noChangeArrowheads="1"/>
              </p:cNvPicPr>
              <p:nvPr/>
            </p:nvPicPr>
            <p:blipFill>
              <a:blip r:embed="rId8" cstate="print"/>
              <a:srcRect/>
              <a:stretch>
                <a:fillRect/>
              </a:stretch>
            </p:blipFill>
            <p:spPr bwMode="auto">
              <a:xfrm flipH="1">
                <a:off x="7927370" y="685776"/>
                <a:ext cx="520512" cy="650229"/>
              </a:xfrm>
              <a:prstGeom prst="rect">
                <a:avLst/>
              </a:prstGeom>
              <a:noFill/>
              <a:ln w="9525">
                <a:noFill/>
                <a:miter lim="800000"/>
                <a:headEnd/>
                <a:tailEnd/>
              </a:ln>
            </p:spPr>
          </p:pic>
          <p:pic>
            <p:nvPicPr>
              <p:cNvPr id="97" name="Picture 11"/>
              <p:cNvPicPr>
                <a:picLocks noChangeAspect="1" noChangeArrowheads="1"/>
              </p:cNvPicPr>
              <p:nvPr/>
            </p:nvPicPr>
            <p:blipFill>
              <a:blip r:embed="rId9" cstate="print"/>
              <a:srcRect/>
              <a:stretch>
                <a:fillRect/>
              </a:stretch>
            </p:blipFill>
            <p:spPr bwMode="auto">
              <a:xfrm>
                <a:off x="7321738" y="627534"/>
                <a:ext cx="355937" cy="684135"/>
              </a:xfrm>
              <a:prstGeom prst="rect">
                <a:avLst/>
              </a:prstGeom>
              <a:noFill/>
              <a:ln w="9525">
                <a:noFill/>
                <a:miter lim="800000"/>
                <a:headEnd/>
                <a:tailEnd/>
              </a:ln>
            </p:spPr>
          </p:pic>
        </p:grpSp>
        <p:sp>
          <p:nvSpPr>
            <p:cNvPr id="102" name="テキスト ボックス 101"/>
            <p:cNvSpPr txBox="1"/>
            <p:nvPr/>
          </p:nvSpPr>
          <p:spPr>
            <a:xfrm>
              <a:off x="5508105" y="3736072"/>
              <a:ext cx="3180198" cy="692498"/>
            </a:xfrm>
            <a:prstGeom prst="rect">
              <a:avLst/>
            </a:prstGeom>
            <a:noFill/>
          </p:spPr>
          <p:txBody>
            <a:bodyPr wrap="none" rtlCol="0">
              <a:spAutoFit/>
            </a:bodyPr>
            <a:lstStyle/>
            <a:p>
              <a:r>
                <a:rPr lang="ja-JP" altLang="en-US" sz="2700" b="1" dirty="0" smtClean="0">
                  <a:solidFill>
                    <a:srgbClr val="FF0000"/>
                  </a:solidFill>
                </a:rPr>
                <a:t>水平統合型モデル</a:t>
              </a:r>
              <a:r>
                <a:rPr lang="en-US" altLang="ja-JP" sz="2700" b="1" dirty="0" smtClean="0">
                  <a:solidFill>
                    <a:srgbClr val="FF0000"/>
                  </a:solidFill>
                </a:rPr>
                <a:t> </a:t>
              </a:r>
            </a:p>
            <a:p>
              <a:r>
                <a:rPr lang="en-US" altLang="ja-JP" sz="2700" dirty="0" smtClean="0">
                  <a:solidFill>
                    <a:srgbClr val="FF0000"/>
                  </a:solidFill>
                </a:rPr>
                <a:t>(</a:t>
              </a:r>
              <a:r>
                <a:rPr lang="ja-JP" altLang="en-US" sz="2700" dirty="0" smtClean="0">
                  <a:solidFill>
                    <a:srgbClr val="FF0000"/>
                  </a:solidFill>
                </a:rPr>
                <a:t>連携・協調プラットフォーム</a:t>
              </a:r>
              <a:r>
                <a:rPr lang="en-US" altLang="ja-JP" sz="2700" dirty="0" smtClean="0">
                  <a:solidFill>
                    <a:srgbClr val="FF0000"/>
                  </a:solidFill>
                </a:rPr>
                <a:t>)</a:t>
              </a:r>
              <a:endParaRPr lang="en-US" altLang="ja-JP" sz="2700" b="1" dirty="0" smtClean="0">
                <a:solidFill>
                  <a:srgbClr val="FF0000"/>
                </a:solidFill>
              </a:endParaRPr>
            </a:p>
          </p:txBody>
        </p:sp>
      </p:grpSp>
      <p:sp>
        <p:nvSpPr>
          <p:cNvPr id="42" name="下カーブ リボン 41"/>
          <p:cNvSpPr/>
          <p:nvPr/>
        </p:nvSpPr>
        <p:spPr>
          <a:xfrm>
            <a:off x="5327915" y="1316765"/>
            <a:ext cx="2976331" cy="960107"/>
          </a:xfrm>
          <a:prstGeom prst="ellipseRibbon">
            <a:avLst>
              <a:gd name="adj1" fmla="val 25000"/>
              <a:gd name="adj2" fmla="val 75000"/>
              <a:gd name="adj3" fmla="val 1250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ja-JP" altLang="en-US" sz="2700" b="1" dirty="0" smtClean="0">
                <a:solidFill>
                  <a:srgbClr val="FF0000"/>
                </a:solidFill>
              </a:rPr>
              <a:t>“</a:t>
            </a:r>
            <a:r>
              <a:rPr lang="en-US" altLang="ja-JP" sz="2700" b="1" dirty="0" smtClean="0">
                <a:solidFill>
                  <a:srgbClr val="FF0000"/>
                </a:solidFill>
              </a:rPr>
              <a:t>De-Silo-</a:t>
            </a:r>
            <a:r>
              <a:rPr lang="en-US" altLang="ja-JP" sz="2700" b="1" dirty="0" err="1" smtClean="0">
                <a:solidFill>
                  <a:srgbClr val="FF0000"/>
                </a:solidFill>
              </a:rPr>
              <a:t>ing</a:t>
            </a:r>
            <a:r>
              <a:rPr lang="en-US" altLang="ja-JP" sz="2700" b="1" dirty="0" smtClean="0">
                <a:solidFill>
                  <a:srgbClr val="FF0000"/>
                </a:solidFill>
              </a:rPr>
              <a:t>”</a:t>
            </a:r>
            <a:endParaRPr lang="ja-JP" altLang="en-US" sz="2700" b="1" dirty="0">
              <a:solidFill>
                <a:srgbClr val="FF0000"/>
              </a:solidFill>
            </a:endParaRPr>
          </a:p>
        </p:txBody>
      </p:sp>
      <p:sp>
        <p:nvSpPr>
          <p:cNvPr id="43" name="下カーブ リボン 42"/>
          <p:cNvSpPr/>
          <p:nvPr/>
        </p:nvSpPr>
        <p:spPr>
          <a:xfrm>
            <a:off x="4175787" y="4005064"/>
            <a:ext cx="3456384" cy="1344149"/>
          </a:xfrm>
          <a:prstGeom prst="ellipseRibbon">
            <a:avLst>
              <a:gd name="adj1" fmla="val 25000"/>
              <a:gd name="adj2" fmla="val 75000"/>
              <a:gd name="adj3" fmla="val 1250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ja-JP" altLang="en-US" sz="3700" dirty="0" smtClean="0">
                <a:solidFill>
                  <a:schemeClr val="bg1"/>
                </a:solidFill>
              </a:rPr>
              <a:t>“既得権益</a:t>
            </a:r>
            <a:r>
              <a:rPr lang="en-US" altLang="ja-JP" sz="3700" dirty="0" smtClean="0">
                <a:solidFill>
                  <a:schemeClr val="bg1"/>
                </a:solidFill>
              </a:rPr>
              <a:t>”</a:t>
            </a:r>
            <a:endParaRPr lang="ja-JP" altLang="en-US" sz="3700" dirty="0">
              <a:solidFill>
                <a:schemeClr val="bg1"/>
              </a:solidFill>
            </a:endParaRPr>
          </a:p>
        </p:txBody>
      </p:sp>
      <p:sp>
        <p:nvSpPr>
          <p:cNvPr id="44" name="角丸四角形吹き出し 43"/>
          <p:cNvSpPr/>
          <p:nvPr/>
        </p:nvSpPr>
        <p:spPr>
          <a:xfrm>
            <a:off x="920425" y="164637"/>
            <a:ext cx="4503501" cy="932723"/>
          </a:xfrm>
          <a:prstGeom prst="wedgeRoundRectCallout">
            <a:avLst>
              <a:gd name="adj1" fmla="val -35755"/>
              <a:gd name="adj2" fmla="val 120290"/>
              <a:gd name="adj3" fmla="val 16667"/>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r>
              <a:rPr kumimoji="1" lang="ja-JP" altLang="en-US" sz="2400" b="1" dirty="0" smtClean="0"/>
              <a:t>ビッグデータ解析・人工知能</a:t>
            </a:r>
            <a:endParaRPr kumimoji="1" lang="en-US" altLang="ja-JP" sz="2400" b="1" dirty="0" smtClean="0"/>
          </a:p>
          <a:p>
            <a:r>
              <a:rPr lang="ja-JP" altLang="en-US" sz="2400" b="1" dirty="0" smtClean="0"/>
              <a:t>実現の大障壁・障害</a:t>
            </a:r>
            <a:endParaRPr kumimoji="1" lang="ja-JP" altLang="en-US" sz="2400" b="1" dirty="0"/>
          </a:p>
        </p:txBody>
      </p:sp>
      <p:sp>
        <p:nvSpPr>
          <p:cNvPr id="45" name="乗算記号 44"/>
          <p:cNvSpPr/>
          <p:nvPr/>
        </p:nvSpPr>
        <p:spPr>
          <a:xfrm>
            <a:off x="4367808" y="836712"/>
            <a:ext cx="2880320" cy="4032448"/>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kumimoji="1" lang="ja-JP"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ipe(left)">
                                      <p:cBhvr>
                                        <p:cTn id="12" dur="500"/>
                                        <p:tgtEl>
                                          <p:spTgt spid="100"/>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dissolve">
                                      <p:cBhvr>
                                        <p:cTn id="16" dur="500"/>
                                        <p:tgtEl>
                                          <p:spTgt spid="42"/>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dissolve">
                                      <p:cBhvr>
                                        <p:cTn id="25" dur="500"/>
                                        <p:tgtEl>
                                          <p:spTgt spid="45"/>
                                        </p:tgtEl>
                                      </p:cBhvr>
                                    </p:animEffect>
                                  </p:childTnLst>
                                </p:cTn>
                              </p:par>
                            </p:childTnLst>
                          </p:cTn>
                        </p:par>
                        <p:par>
                          <p:cTn id="26" fill="hold">
                            <p:stCondLst>
                              <p:cond delay="500"/>
                            </p:stCondLst>
                            <p:childTnLst>
                              <p:par>
                                <p:cTn id="27" presetID="9" presetClass="entr" presetSubtype="0" fill="hold" grpId="0"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dissolve">
                                      <p:cBhvr>
                                        <p:cTn id="2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42" grpId="0" animBg="1"/>
      <p:bldP spid="43" grpId="0" animBg="1"/>
      <p:bldP spid="44" grpId="0" animBg="1"/>
      <p:bldP spid="45"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スライド番号プレースホルダ 3"/>
          <p:cNvSpPr>
            <a:spLocks noGrp="1"/>
          </p:cNvSpPr>
          <p:nvPr>
            <p:ph type="sldNum" sz="quarter" idx="4294967295"/>
          </p:nvPr>
        </p:nvSpPr>
        <p:spPr>
          <a:xfrm>
            <a:off x="8737600" y="6356352"/>
            <a:ext cx="2844800" cy="365125"/>
          </a:xfrm>
          <a:prstGeom prst="rect">
            <a:avLst/>
          </a:prstGeom>
        </p:spPr>
        <p:txBody>
          <a:bodyPr lIns="121917" tIns="60958" rIns="121917" bIns="60958"/>
          <a:lstStyle/>
          <a:p>
            <a:pPr>
              <a:defRPr/>
            </a:pPr>
            <a:fld id="{60398005-FE30-4E8C-A0D2-5367411A09F2}" type="slidenum">
              <a:rPr lang="ja-JP" altLang="en-US" smtClean="0"/>
              <a:pPr>
                <a:defRPr/>
              </a:pPr>
              <a:t>18</a:t>
            </a:fld>
            <a:endParaRPr lang="ja-JP" altLang="en-US"/>
          </a:p>
        </p:txBody>
      </p:sp>
      <p:pic>
        <p:nvPicPr>
          <p:cNvPr id="5" name="Picture 2" descr="C:\Users\Hiroshi\AppData\Local\Microsoft\Windows\INetCache\IE\RVPTO5IT\lgi01a201309072300[1].jpg"/>
          <p:cNvPicPr>
            <a:picLocks noChangeAspect="1" noChangeArrowheads="1"/>
          </p:cNvPicPr>
          <p:nvPr/>
        </p:nvPicPr>
        <p:blipFill>
          <a:blip r:embed="rId2" cstate="print"/>
          <a:srcRect/>
          <a:stretch>
            <a:fillRect/>
          </a:stretch>
        </p:blipFill>
        <p:spPr bwMode="auto">
          <a:xfrm>
            <a:off x="2524140" y="1006666"/>
            <a:ext cx="1056117" cy="593553"/>
          </a:xfrm>
          <a:prstGeom prst="rect">
            <a:avLst/>
          </a:prstGeom>
          <a:noFill/>
        </p:spPr>
      </p:pic>
      <p:pic>
        <p:nvPicPr>
          <p:cNvPr id="6" name="Picture 2"/>
          <p:cNvPicPr>
            <a:picLocks noChangeAspect="1" noChangeArrowheads="1"/>
          </p:cNvPicPr>
          <p:nvPr/>
        </p:nvPicPr>
        <p:blipFill>
          <a:blip r:embed="rId3" cstate="print"/>
          <a:srcRect/>
          <a:stretch>
            <a:fillRect/>
          </a:stretch>
        </p:blipFill>
        <p:spPr bwMode="auto">
          <a:xfrm>
            <a:off x="3436246" y="260666"/>
            <a:ext cx="1891671" cy="864097"/>
          </a:xfrm>
          <a:prstGeom prst="rect">
            <a:avLst/>
          </a:prstGeom>
          <a:solidFill>
            <a:schemeClr val="bg1"/>
          </a:solidFill>
          <a:ln w="9525">
            <a:solidFill>
              <a:schemeClr val="bg1"/>
            </a:solidFill>
            <a:miter lim="800000"/>
            <a:headEnd/>
            <a:tailEnd/>
          </a:ln>
        </p:spPr>
      </p:pic>
      <p:pic>
        <p:nvPicPr>
          <p:cNvPr id="7" name="Picture 2"/>
          <p:cNvPicPr>
            <a:picLocks noChangeAspect="1" noChangeArrowheads="1"/>
          </p:cNvPicPr>
          <p:nvPr/>
        </p:nvPicPr>
        <p:blipFill>
          <a:blip r:embed="rId4" cstate="print"/>
          <a:srcRect/>
          <a:stretch>
            <a:fillRect/>
          </a:stretch>
        </p:blipFill>
        <p:spPr bwMode="auto">
          <a:xfrm>
            <a:off x="459911" y="260666"/>
            <a:ext cx="2592288" cy="738617"/>
          </a:xfrm>
          <a:prstGeom prst="rect">
            <a:avLst/>
          </a:prstGeom>
          <a:noFill/>
          <a:ln w="9525">
            <a:noFill/>
            <a:miter lim="800000"/>
            <a:headEnd/>
            <a:tailEnd/>
          </a:ln>
        </p:spPr>
      </p:pic>
      <p:pic>
        <p:nvPicPr>
          <p:cNvPr id="106498" name="Picture 2" descr="160627_2"/>
          <p:cNvPicPr>
            <a:picLocks noChangeAspect="1" noChangeArrowheads="1"/>
          </p:cNvPicPr>
          <p:nvPr/>
        </p:nvPicPr>
        <p:blipFill>
          <a:blip r:embed="rId5" cstate="print"/>
          <a:srcRect/>
          <a:stretch>
            <a:fillRect/>
          </a:stretch>
        </p:blipFill>
        <p:spPr bwMode="auto">
          <a:xfrm>
            <a:off x="5231904" y="1316783"/>
            <a:ext cx="6615741" cy="4410495"/>
          </a:xfrm>
          <a:prstGeom prst="rect">
            <a:avLst/>
          </a:prstGeom>
          <a:noFill/>
        </p:spPr>
      </p:pic>
      <p:sp>
        <p:nvSpPr>
          <p:cNvPr id="9" name="テキスト ボックス 8"/>
          <p:cNvSpPr txBox="1"/>
          <p:nvPr/>
        </p:nvSpPr>
        <p:spPr>
          <a:xfrm>
            <a:off x="431371" y="1796819"/>
            <a:ext cx="5568619" cy="4062647"/>
          </a:xfrm>
          <a:prstGeom prst="rect">
            <a:avLst/>
          </a:prstGeom>
          <a:solidFill>
            <a:srgbClr val="FFFF00"/>
          </a:solidFill>
          <a:ln>
            <a:solidFill>
              <a:schemeClr val="tx1"/>
            </a:solidFill>
          </a:ln>
        </p:spPr>
        <p:txBody>
          <a:bodyPr wrap="square" lIns="121917" tIns="60958" rIns="121917" bIns="60958" rtlCol="0">
            <a:spAutoFit/>
          </a:bodyPr>
          <a:lstStyle/>
          <a:p>
            <a:pPr algn="l"/>
            <a:r>
              <a:rPr lang="en-US" altLang="ja-JP" sz="3200" dirty="0" smtClean="0"/>
              <a:t>SAKURA Internet</a:t>
            </a:r>
            <a:r>
              <a:rPr lang="ja-JP" altLang="en-US" sz="3200" dirty="0" smtClean="0"/>
              <a:t> </a:t>
            </a:r>
            <a:endParaRPr lang="en-US" altLang="ja-JP" sz="3200" dirty="0" smtClean="0"/>
          </a:p>
          <a:p>
            <a:pPr algn="l"/>
            <a:r>
              <a:rPr lang="en-US" altLang="ja-JP" sz="3200" dirty="0" smtClean="0"/>
              <a:t>https://www.sakura.ad.jp/</a:t>
            </a:r>
          </a:p>
          <a:p>
            <a:pPr algn="l"/>
            <a:endParaRPr lang="en-US" altLang="ja-JP" sz="3200" dirty="0" smtClean="0"/>
          </a:p>
          <a:p>
            <a:pPr algn="l"/>
            <a:r>
              <a:rPr lang="en-US" altLang="ja-JP" sz="3200" dirty="0" smtClean="0"/>
              <a:t>Data Center By</a:t>
            </a:r>
            <a:r>
              <a:rPr lang="ja-JP" altLang="en-US" sz="3200" dirty="0" smtClean="0"/>
              <a:t> </a:t>
            </a:r>
            <a:r>
              <a:rPr lang="en-US" altLang="ja-JP" sz="3200" dirty="0" smtClean="0"/>
              <a:t>IEEE1888</a:t>
            </a:r>
          </a:p>
          <a:p>
            <a:pPr marL="685783" indent="-558786">
              <a:buAutoNum type="arabicPeriod"/>
            </a:pPr>
            <a:r>
              <a:rPr lang="en-US" altLang="ja-JP" sz="3200" dirty="0" smtClean="0"/>
              <a:t>Cyber Security for Facility and </a:t>
            </a:r>
            <a:r>
              <a:rPr lang="en-US" altLang="ja-JP" sz="3200" dirty="0" err="1" smtClean="0"/>
              <a:t>IoT</a:t>
            </a:r>
            <a:r>
              <a:rPr lang="en-US" altLang="ja-JP" sz="3200" dirty="0" smtClean="0"/>
              <a:t> devices </a:t>
            </a:r>
          </a:p>
          <a:p>
            <a:pPr marL="685783" indent="-558786">
              <a:buAutoNum type="arabicPeriod"/>
            </a:pPr>
            <a:r>
              <a:rPr lang="en-US" altLang="ja-JP" sz="3200" dirty="0" smtClean="0"/>
              <a:t>Big-Data analysis with own technologies  </a:t>
            </a:r>
          </a:p>
        </p:txBody>
      </p:sp>
      <p:pic>
        <p:nvPicPr>
          <p:cNvPr id="203778" name="Picture 2"/>
          <p:cNvPicPr>
            <a:picLocks noChangeAspect="1" noChangeArrowheads="1"/>
          </p:cNvPicPr>
          <p:nvPr/>
        </p:nvPicPr>
        <p:blipFill>
          <a:blip r:embed="rId6" cstate="print"/>
          <a:srcRect/>
          <a:stretch>
            <a:fillRect/>
          </a:stretch>
        </p:blipFill>
        <p:spPr bwMode="auto">
          <a:xfrm>
            <a:off x="7248140" y="356677"/>
            <a:ext cx="4480497" cy="67207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endParaRPr kumimoji="1" lang="ja-JP" altLang="en-US"/>
          </a:p>
        </p:txBody>
      </p:sp>
      <p:sp>
        <p:nvSpPr>
          <p:cNvPr id="3" name="コンテンツ プレースホルダ 2"/>
          <p:cNvSpPr>
            <a:spLocks noGrp="1"/>
          </p:cNvSpPr>
          <p:nvPr>
            <p:ph idx="1"/>
          </p:nvPr>
        </p:nvSpPr>
        <p:spPr/>
        <p:txBody>
          <a:bodyPr/>
          <a:lstStyle/>
          <a:p>
            <a:endParaRPr kumimoji="1" lang="ja-JP" altLang="en-US"/>
          </a:p>
        </p:txBody>
      </p:sp>
      <p:sp>
        <p:nvSpPr>
          <p:cNvPr id="4" name="フッター プレースホルダ 3"/>
          <p:cNvSpPr>
            <a:spLocks noGrp="1"/>
          </p:cNvSpPr>
          <p:nvPr>
            <p:ph type="ftr" sz="quarter" idx="10"/>
          </p:nvPr>
        </p:nvSpPr>
        <p:spPr/>
        <p:txBody>
          <a:bodyPr/>
          <a:lstStyle/>
          <a:p>
            <a:pPr>
              <a:defRPr/>
            </a:pPr>
            <a:r>
              <a:rPr lang="en-US" altLang="ja-JP" smtClean="0"/>
              <a:t>© 2012-2017 Transparent Cloud Computing Consortium</a:t>
            </a:r>
            <a:endParaRPr lang="ja-JP" altLang="en-US" dirty="0"/>
          </a:p>
        </p:txBody>
      </p:sp>
      <p:sp>
        <p:nvSpPr>
          <p:cNvPr id="5" name="スライド番号プレースホルダ 4"/>
          <p:cNvSpPr>
            <a:spLocks noGrp="1"/>
          </p:cNvSpPr>
          <p:nvPr>
            <p:ph type="sldNum" sz="quarter" idx="11"/>
          </p:nvPr>
        </p:nvSpPr>
        <p:spPr/>
        <p:txBody>
          <a:bodyPr/>
          <a:lstStyle/>
          <a:p>
            <a:pPr>
              <a:defRPr/>
            </a:pPr>
            <a:r>
              <a:rPr lang="en-US" altLang="ja-JP" smtClean="0"/>
              <a:t> </a:t>
            </a:r>
            <a:fld id="{C7A8D761-FFC1-4DD1-8AFC-C2F9987AB0BB}" type="slidenum">
              <a:rPr lang="ja-JP" altLang="en-US" smtClean="0">
                <a:ea typeface="Arial Unicode MS" pitchFamily="50" charset="-128"/>
              </a:rPr>
              <a:pPr>
                <a:defRPr/>
              </a:pPr>
              <a:t>19</a:t>
            </a:fld>
            <a:endParaRPr lang="ja-JP" altLang="en-US" dirty="0">
              <a:ea typeface="Arial Unicode MS" pitchFamily="50" charset="-128"/>
            </a:endParaRPr>
          </a:p>
        </p:txBody>
      </p:sp>
      <p:pic>
        <p:nvPicPr>
          <p:cNvPr id="2050" name="Picture 2"/>
          <p:cNvPicPr>
            <a:picLocks noChangeAspect="1" noChangeArrowheads="1"/>
          </p:cNvPicPr>
          <p:nvPr/>
        </p:nvPicPr>
        <p:blipFill>
          <a:blip r:embed="rId2"/>
          <a:srcRect/>
          <a:stretch>
            <a:fillRect/>
          </a:stretch>
        </p:blipFill>
        <p:spPr bwMode="auto">
          <a:xfrm>
            <a:off x="1081879" y="8620"/>
            <a:ext cx="9694641" cy="6784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5390" y="8620"/>
            <a:ext cx="10972800" cy="1755194"/>
          </a:xfrm>
        </p:spPr>
        <p:txBody>
          <a:bodyPr>
            <a:normAutofit fontScale="90000"/>
          </a:bodyPr>
          <a:lstStyle/>
          <a:p>
            <a:r>
              <a:rPr kumimoji="1" lang="ja-JP" altLang="en-US" b="1" dirty="0" smtClean="0">
                <a:solidFill>
                  <a:srgbClr val="0070C0"/>
                </a:solidFill>
              </a:rPr>
              <a:t>経産省 資源エネルギー庁 </a:t>
            </a:r>
            <a:r>
              <a:rPr kumimoji="1" lang="en-US" altLang="ja-JP" b="1" dirty="0" smtClean="0">
                <a:solidFill>
                  <a:srgbClr val="0070C0"/>
                </a:solidFill>
              </a:rPr>
              <a:t>:</a:t>
            </a:r>
            <a:br>
              <a:rPr kumimoji="1" lang="en-US" altLang="ja-JP" b="1" dirty="0" smtClean="0">
                <a:solidFill>
                  <a:srgbClr val="0070C0"/>
                </a:solidFill>
              </a:rPr>
            </a:br>
            <a:r>
              <a:rPr kumimoji="1" lang="ja-JP" altLang="en-US" b="1" dirty="0" smtClean="0">
                <a:solidFill>
                  <a:srgbClr val="0070C0"/>
                </a:solidFill>
              </a:rPr>
              <a:t>   </a:t>
            </a:r>
            <a:r>
              <a:rPr kumimoji="1" lang="en-US" altLang="ja-JP" b="1" dirty="0" smtClean="0">
                <a:solidFill>
                  <a:srgbClr val="0070C0"/>
                </a:solidFill>
              </a:rPr>
              <a:t>『</a:t>
            </a:r>
            <a:r>
              <a:rPr kumimoji="1" lang="ja-JP" altLang="en-US" b="1" dirty="0" smtClean="0">
                <a:solidFill>
                  <a:srgbClr val="0070C0"/>
                </a:solidFill>
              </a:rPr>
              <a:t>再生</a:t>
            </a:r>
            <a:r>
              <a:rPr lang="ja-JP" altLang="en-US" b="1" dirty="0" smtClean="0">
                <a:solidFill>
                  <a:srgbClr val="0070C0"/>
                </a:solidFill>
              </a:rPr>
              <a:t>可能エネルギーの大量導入時代における</a:t>
            </a:r>
            <a:r>
              <a:rPr lang="en-US" altLang="ja-JP" b="1" dirty="0" smtClean="0">
                <a:solidFill>
                  <a:srgbClr val="0070C0"/>
                </a:solidFill>
              </a:rPr>
              <a:t/>
            </a:r>
            <a:br>
              <a:rPr lang="en-US" altLang="ja-JP" b="1" dirty="0" smtClean="0">
                <a:solidFill>
                  <a:srgbClr val="0070C0"/>
                </a:solidFill>
              </a:rPr>
            </a:br>
            <a:r>
              <a:rPr lang="ja-JP" altLang="en-US" b="1" dirty="0" smtClean="0">
                <a:solidFill>
                  <a:srgbClr val="0070C0"/>
                </a:solidFill>
              </a:rPr>
              <a:t>       政策課題に関する研究会</a:t>
            </a:r>
            <a:r>
              <a:rPr lang="en-US" altLang="ja-JP" b="1" dirty="0" smtClean="0">
                <a:solidFill>
                  <a:srgbClr val="0070C0"/>
                </a:solidFill>
              </a:rPr>
              <a:t>』</a:t>
            </a:r>
            <a:r>
              <a:rPr lang="ja-JP" altLang="en-US" b="1" dirty="0" smtClean="0">
                <a:solidFill>
                  <a:srgbClr val="0070C0"/>
                </a:solidFill>
              </a:rPr>
              <a:t> </a:t>
            </a:r>
            <a:r>
              <a:rPr lang="en-US" altLang="ja-JP" b="1" dirty="0" smtClean="0">
                <a:solidFill>
                  <a:srgbClr val="0070C0"/>
                </a:solidFill>
              </a:rPr>
              <a:t>2017</a:t>
            </a:r>
            <a:r>
              <a:rPr lang="ja-JP" altLang="en-US" b="1" dirty="0" smtClean="0">
                <a:solidFill>
                  <a:srgbClr val="0070C0"/>
                </a:solidFill>
              </a:rPr>
              <a:t>年</a:t>
            </a:r>
            <a:r>
              <a:rPr lang="en-US" altLang="ja-JP" b="1" dirty="0" smtClean="0">
                <a:solidFill>
                  <a:srgbClr val="0070C0"/>
                </a:solidFill>
              </a:rPr>
              <a:t>5</a:t>
            </a:r>
            <a:r>
              <a:rPr lang="ja-JP" altLang="en-US" b="1" dirty="0" smtClean="0">
                <a:solidFill>
                  <a:srgbClr val="0070C0"/>
                </a:solidFill>
              </a:rPr>
              <a:t>月～</a:t>
            </a:r>
            <a:r>
              <a:rPr lang="en-US" altLang="ja-JP" b="1" dirty="0" smtClean="0">
                <a:solidFill>
                  <a:srgbClr val="0070C0"/>
                </a:solidFill>
              </a:rPr>
              <a:t>7</a:t>
            </a:r>
            <a:r>
              <a:rPr lang="ja-JP" altLang="en-US" b="1" dirty="0" smtClean="0">
                <a:solidFill>
                  <a:srgbClr val="0070C0"/>
                </a:solidFill>
              </a:rPr>
              <a:t>月</a:t>
            </a:r>
            <a:endParaRPr kumimoji="1" lang="ja-JP" altLang="en-US" b="1" dirty="0">
              <a:solidFill>
                <a:srgbClr val="0070C0"/>
              </a:solidFill>
            </a:endParaRPr>
          </a:p>
        </p:txBody>
      </p:sp>
      <p:sp>
        <p:nvSpPr>
          <p:cNvPr id="3" name="コンテンツ プレースホルダ 2"/>
          <p:cNvSpPr>
            <a:spLocks noGrp="1"/>
          </p:cNvSpPr>
          <p:nvPr>
            <p:ph idx="1"/>
          </p:nvPr>
        </p:nvSpPr>
        <p:spPr>
          <a:xfrm>
            <a:off x="65330" y="1673805"/>
            <a:ext cx="12007771" cy="5139190"/>
          </a:xfrm>
          <a:solidFill>
            <a:schemeClr val="accent5">
              <a:lumMod val="20000"/>
              <a:lumOff val="80000"/>
            </a:schemeClr>
          </a:solidFill>
          <a:ln>
            <a:solidFill>
              <a:schemeClr val="accent1"/>
            </a:solidFill>
          </a:ln>
        </p:spPr>
        <p:txBody>
          <a:bodyPr/>
          <a:lstStyle/>
          <a:p>
            <a:pPr>
              <a:buClr>
                <a:srgbClr val="C00000"/>
              </a:buClr>
              <a:buFont typeface="Wingdings" pitchFamily="2" charset="2"/>
              <a:buChar char="l"/>
            </a:pPr>
            <a:r>
              <a:rPr lang="ja-JP" altLang="en-US" sz="3600" dirty="0" smtClean="0">
                <a:solidFill>
                  <a:srgbClr val="002060"/>
                </a:solidFill>
              </a:rPr>
              <a:t>最終版</a:t>
            </a:r>
            <a:r>
              <a:rPr lang="en-US" altLang="ja-JP" sz="3600" dirty="0" smtClean="0">
                <a:solidFill>
                  <a:srgbClr val="002060"/>
                </a:solidFill>
              </a:rPr>
              <a:t>(</a:t>
            </a:r>
            <a:r>
              <a:rPr lang="ja-JP" altLang="en-US" sz="3600" dirty="0" smtClean="0">
                <a:solidFill>
                  <a:srgbClr val="002060"/>
                </a:solidFill>
              </a:rPr>
              <a:t>論点整理</a:t>
            </a:r>
            <a:r>
              <a:rPr lang="en-US" altLang="ja-JP" sz="3600" dirty="0" smtClean="0">
                <a:solidFill>
                  <a:srgbClr val="002060"/>
                </a:solidFill>
              </a:rPr>
              <a:t>)</a:t>
            </a:r>
            <a:r>
              <a:rPr lang="ja-JP" altLang="en-US" sz="3600" dirty="0" smtClean="0">
                <a:solidFill>
                  <a:srgbClr val="002060"/>
                </a:solidFill>
              </a:rPr>
              <a:t> </a:t>
            </a:r>
            <a:r>
              <a:rPr lang="en-US" altLang="ja-JP" sz="2400" dirty="0" smtClean="0">
                <a:solidFill>
                  <a:srgbClr val="002060"/>
                </a:solidFill>
                <a:hlinkClick r:id="rId2"/>
              </a:rPr>
              <a:t>http://www.meti.go.jp/report/whitepaper/data/pdf/20170713001_01.pdf</a:t>
            </a:r>
            <a:endParaRPr lang="en-US" altLang="ja-JP" sz="3600" dirty="0" smtClean="0">
              <a:solidFill>
                <a:srgbClr val="002060"/>
              </a:solidFill>
            </a:endParaRPr>
          </a:p>
          <a:p>
            <a:pPr>
              <a:buClr>
                <a:srgbClr val="C00000"/>
              </a:buClr>
              <a:buFont typeface="Wingdings" pitchFamily="2" charset="2"/>
              <a:buChar char="l"/>
            </a:pPr>
            <a:r>
              <a:rPr lang="ja-JP" altLang="en-US" dirty="0" smtClean="0">
                <a:solidFill>
                  <a:srgbClr val="002060"/>
                </a:solidFill>
              </a:rPr>
              <a:t>江崎の提案 ： </a:t>
            </a:r>
            <a:r>
              <a:rPr lang="en-US" altLang="ja-JP" dirty="0" smtClean="0">
                <a:solidFill>
                  <a:srgbClr val="002060"/>
                </a:solidFill>
              </a:rPr>
              <a:t>6</a:t>
            </a:r>
            <a:r>
              <a:rPr lang="ja-JP" altLang="en-US" dirty="0" smtClean="0">
                <a:solidFill>
                  <a:srgbClr val="002060"/>
                </a:solidFill>
              </a:rPr>
              <a:t>月</a:t>
            </a:r>
            <a:r>
              <a:rPr lang="en-US" altLang="ja-JP" dirty="0" smtClean="0">
                <a:solidFill>
                  <a:srgbClr val="002060"/>
                </a:solidFill>
              </a:rPr>
              <a:t>20</a:t>
            </a:r>
            <a:r>
              <a:rPr lang="ja-JP" altLang="en-US" dirty="0" smtClean="0">
                <a:solidFill>
                  <a:srgbClr val="002060"/>
                </a:solidFill>
              </a:rPr>
              <a:t>日、</a:t>
            </a:r>
            <a:r>
              <a:rPr lang="en-US" altLang="ja-JP" dirty="0" smtClean="0">
                <a:solidFill>
                  <a:srgbClr val="002060"/>
                </a:solidFill>
              </a:rPr>
              <a:t>7</a:t>
            </a:r>
            <a:r>
              <a:rPr lang="ja-JP" altLang="en-US" dirty="0" smtClean="0">
                <a:solidFill>
                  <a:srgbClr val="002060"/>
                </a:solidFill>
              </a:rPr>
              <a:t>月</a:t>
            </a:r>
            <a:r>
              <a:rPr lang="en-US" altLang="ja-JP" dirty="0" smtClean="0">
                <a:solidFill>
                  <a:srgbClr val="002060"/>
                </a:solidFill>
              </a:rPr>
              <a:t>4</a:t>
            </a:r>
            <a:r>
              <a:rPr lang="ja-JP" altLang="en-US" dirty="0" smtClean="0">
                <a:solidFill>
                  <a:srgbClr val="002060"/>
                </a:solidFill>
              </a:rPr>
              <a:t>日 </a:t>
            </a:r>
          </a:p>
          <a:p>
            <a:pPr marL="1143000" lvl="1" indent="-742950">
              <a:buClr>
                <a:srgbClr val="002060"/>
              </a:buClr>
              <a:buFont typeface="+mj-lt"/>
              <a:buAutoNum type="arabicPeriod"/>
            </a:pPr>
            <a:r>
              <a:rPr lang="ja-JP" altLang="en-US" dirty="0" smtClean="0">
                <a:solidFill>
                  <a:srgbClr val="002060"/>
                </a:solidFill>
              </a:rPr>
              <a:t>送配電施設の解放 ・・ </a:t>
            </a:r>
            <a:r>
              <a:rPr lang="ja-JP" altLang="en-US" b="1" u="sng" dirty="0" smtClean="0">
                <a:solidFill>
                  <a:srgbClr val="FF0000"/>
                </a:solidFill>
              </a:rPr>
              <a:t>ブロードバンドインターネット施策の適用 </a:t>
            </a:r>
            <a:r>
              <a:rPr lang="ja-JP" altLang="en-US" dirty="0" smtClean="0">
                <a:solidFill>
                  <a:srgbClr val="002060"/>
                </a:solidFill>
              </a:rPr>
              <a:t>（注）アジア・スーパーグリッド、中露韓＋孫 コンソーシアム </a:t>
            </a:r>
            <a:endParaRPr lang="en-US" altLang="ja-JP" sz="3600" dirty="0" smtClean="0">
              <a:solidFill>
                <a:srgbClr val="002060"/>
              </a:solidFill>
            </a:endParaRPr>
          </a:p>
          <a:p>
            <a:pPr marL="1143000" lvl="1" indent="-742950">
              <a:buClr>
                <a:srgbClr val="002060"/>
              </a:buClr>
              <a:buFont typeface="+mj-lt"/>
              <a:buAutoNum type="arabicPeriod"/>
            </a:pPr>
            <a:r>
              <a:rPr lang="ja-JP" altLang="en-US" dirty="0" smtClean="0">
                <a:solidFill>
                  <a:srgbClr val="002060"/>
                </a:solidFill>
              </a:rPr>
              <a:t>相互接続性の確保 （物理面 と 情報面 の両面） </a:t>
            </a:r>
            <a:endParaRPr lang="en-US" altLang="ja-JP" dirty="0" smtClean="0">
              <a:solidFill>
                <a:srgbClr val="002060"/>
              </a:solidFill>
            </a:endParaRPr>
          </a:p>
          <a:p>
            <a:pPr marL="1543050" lvl="2" indent="-742950">
              <a:buNone/>
            </a:pPr>
            <a:r>
              <a:rPr lang="ja-JP" altLang="en-US" dirty="0" smtClean="0">
                <a:solidFill>
                  <a:srgbClr val="002060"/>
                </a:solidFill>
              </a:rPr>
              <a:t>     </a:t>
            </a:r>
            <a:r>
              <a:rPr lang="ja-JP" altLang="en-US" sz="2800" dirty="0" smtClean="0">
                <a:solidFill>
                  <a:srgbClr val="002060"/>
                </a:solidFill>
              </a:rPr>
              <a:t>（*）コネクト</a:t>
            </a:r>
            <a:r>
              <a:rPr lang="en-US" altLang="ja-JP" sz="2800" dirty="0" smtClean="0">
                <a:solidFill>
                  <a:srgbClr val="002060"/>
                </a:solidFill>
              </a:rPr>
              <a:t>&amp;</a:t>
            </a:r>
            <a:r>
              <a:rPr lang="ja-JP" altLang="en-US" sz="2800" dirty="0" smtClean="0">
                <a:solidFill>
                  <a:srgbClr val="002060"/>
                </a:solidFill>
              </a:rPr>
              <a:t>マネージ にも 必須のものとなる。</a:t>
            </a:r>
            <a:endParaRPr lang="en-US" altLang="ja-JP" dirty="0" smtClean="0">
              <a:solidFill>
                <a:srgbClr val="002060"/>
              </a:solidFill>
            </a:endParaRPr>
          </a:p>
          <a:p>
            <a:pPr marL="1143000" lvl="1" indent="-742950">
              <a:buClr>
                <a:srgbClr val="002060"/>
              </a:buClr>
              <a:buFont typeface="+mj-lt"/>
              <a:buAutoNum type="arabicPeriod"/>
            </a:pPr>
            <a:r>
              <a:rPr lang="ja-JP" altLang="en-US" dirty="0" smtClean="0">
                <a:solidFill>
                  <a:srgbClr val="002060"/>
                </a:solidFill>
              </a:rPr>
              <a:t>サイバー・セキュリティーの重要性</a:t>
            </a:r>
            <a:r>
              <a:rPr lang="en-US" altLang="ja-JP" dirty="0" smtClean="0">
                <a:solidFill>
                  <a:srgbClr val="002060"/>
                </a:solidFill>
              </a:rPr>
              <a:t>(Security-by-Design)</a:t>
            </a:r>
          </a:p>
          <a:p>
            <a:pPr marL="1143000" lvl="1" indent="-742950">
              <a:buClr>
                <a:srgbClr val="002060"/>
              </a:buClr>
              <a:buFont typeface="+mj-lt"/>
              <a:buAutoNum type="arabicPeriod"/>
            </a:pPr>
            <a:r>
              <a:rPr lang="ja-JP" altLang="en-US" dirty="0" smtClean="0">
                <a:solidFill>
                  <a:srgbClr val="002060"/>
                </a:solidFill>
              </a:rPr>
              <a:t>直流送配電技術＋大容量蓄電池</a:t>
            </a:r>
            <a:r>
              <a:rPr lang="en-US" altLang="ja-JP" dirty="0" smtClean="0">
                <a:solidFill>
                  <a:srgbClr val="002060"/>
                </a:solidFill>
              </a:rPr>
              <a:t>(EV&amp;FCV)</a:t>
            </a:r>
            <a:r>
              <a:rPr lang="ja-JP" altLang="en-US" dirty="0" smtClean="0">
                <a:solidFill>
                  <a:srgbClr val="002060"/>
                </a:solidFill>
              </a:rPr>
              <a:t> の可能性</a:t>
            </a:r>
            <a:r>
              <a:rPr lang="en-US" altLang="ja-JP" dirty="0" smtClean="0">
                <a:solidFill>
                  <a:srgbClr val="002060"/>
                </a:solidFill>
              </a:rPr>
              <a:t>(</a:t>
            </a:r>
            <a:r>
              <a:rPr lang="ja-JP" altLang="en-US" dirty="0" smtClean="0">
                <a:solidFill>
                  <a:srgbClr val="002060"/>
                </a:solidFill>
              </a:rPr>
              <a:t>“地産地消“</a:t>
            </a:r>
            <a:r>
              <a:rPr lang="en-US" altLang="ja-JP" dirty="0" smtClean="0">
                <a:solidFill>
                  <a:srgbClr val="002060"/>
                </a:solidFill>
              </a:rPr>
              <a:t>)</a:t>
            </a:r>
            <a:r>
              <a:rPr lang="ja-JP" altLang="en-US" dirty="0" smtClean="0">
                <a:solidFill>
                  <a:srgbClr val="002060"/>
                </a:solidFill>
              </a:rPr>
              <a:t> </a:t>
            </a:r>
            <a:endParaRPr lang="en-US" altLang="ja-JP" dirty="0" smtClean="0">
              <a:solidFill>
                <a:srgbClr val="002060"/>
              </a:solidFill>
            </a:endParaRPr>
          </a:p>
          <a:p>
            <a:pPr marL="1143000" lvl="1" indent="-742950">
              <a:buClr>
                <a:srgbClr val="002060"/>
              </a:buClr>
              <a:buFont typeface="+mj-lt"/>
              <a:buAutoNum type="arabicPeriod"/>
            </a:pPr>
            <a:r>
              <a:rPr lang="ja-JP" altLang="en-US" dirty="0" smtClean="0">
                <a:solidFill>
                  <a:srgbClr val="002060"/>
                </a:solidFill>
              </a:rPr>
              <a:t>データセンターの積極的＆戦略的な利用 </a:t>
            </a:r>
            <a:endParaRPr lang="ja-JP" altLang="en-US" sz="3600" dirty="0" smtClean="0">
              <a:solidFill>
                <a:srgbClr val="002060"/>
              </a:solidFill>
            </a:endParaRPr>
          </a:p>
        </p:txBody>
      </p:sp>
      <p:sp>
        <p:nvSpPr>
          <p:cNvPr id="5" name="スライド番号プレースホルダ 4"/>
          <p:cNvSpPr>
            <a:spLocks noGrp="1"/>
          </p:cNvSpPr>
          <p:nvPr>
            <p:ph type="sldNum" sz="quarter" idx="11"/>
          </p:nvPr>
        </p:nvSpPr>
        <p:spPr/>
        <p:txBody>
          <a:bodyPr/>
          <a:lstStyle/>
          <a:p>
            <a:pPr>
              <a:defRPr/>
            </a:pPr>
            <a:r>
              <a:rPr lang="en-US" altLang="ja-JP" smtClean="0"/>
              <a:t> </a:t>
            </a:r>
            <a:fld id="{C7A8D761-FFC1-4DD1-8AFC-C2F9987AB0BB}" type="slidenum">
              <a:rPr lang="ja-JP" altLang="en-US" smtClean="0">
                <a:ea typeface="Arial Unicode MS" pitchFamily="50" charset="-128"/>
              </a:rPr>
              <a:pPr>
                <a:defRPr/>
              </a:pPr>
              <a:t>2</a:t>
            </a:fld>
            <a:endParaRPr lang="ja-JP" altLang="en-US" dirty="0">
              <a:ea typeface="Arial Unicode MS" pitchFamily="50" charset="-12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endParaRPr kumimoji="1" lang="ja-JP" altLang="en-US"/>
          </a:p>
        </p:txBody>
      </p:sp>
      <p:sp>
        <p:nvSpPr>
          <p:cNvPr id="3" name="コンテンツ プレースホルダ 2"/>
          <p:cNvSpPr>
            <a:spLocks noGrp="1"/>
          </p:cNvSpPr>
          <p:nvPr>
            <p:ph idx="1"/>
          </p:nvPr>
        </p:nvSpPr>
        <p:spPr/>
        <p:txBody>
          <a:bodyPr/>
          <a:lstStyle/>
          <a:p>
            <a:endParaRPr kumimoji="1" lang="ja-JP" altLang="en-US"/>
          </a:p>
        </p:txBody>
      </p:sp>
      <p:sp>
        <p:nvSpPr>
          <p:cNvPr id="4" name="フッター プレースホルダ 3"/>
          <p:cNvSpPr>
            <a:spLocks noGrp="1"/>
          </p:cNvSpPr>
          <p:nvPr>
            <p:ph type="ftr" sz="quarter" idx="10"/>
          </p:nvPr>
        </p:nvSpPr>
        <p:spPr/>
        <p:txBody>
          <a:bodyPr/>
          <a:lstStyle/>
          <a:p>
            <a:pPr>
              <a:defRPr/>
            </a:pPr>
            <a:r>
              <a:rPr lang="en-US" altLang="ja-JP" smtClean="0"/>
              <a:t>© 2012-2017 Transparent Cloud Computing Consortium</a:t>
            </a:r>
            <a:endParaRPr lang="ja-JP" altLang="en-US" dirty="0"/>
          </a:p>
        </p:txBody>
      </p:sp>
      <p:sp>
        <p:nvSpPr>
          <p:cNvPr id="5" name="スライド番号プレースホルダ 4"/>
          <p:cNvSpPr>
            <a:spLocks noGrp="1"/>
          </p:cNvSpPr>
          <p:nvPr>
            <p:ph type="sldNum" sz="quarter" idx="11"/>
          </p:nvPr>
        </p:nvSpPr>
        <p:spPr/>
        <p:txBody>
          <a:bodyPr/>
          <a:lstStyle/>
          <a:p>
            <a:pPr>
              <a:defRPr/>
            </a:pPr>
            <a:r>
              <a:rPr lang="en-US" altLang="ja-JP" smtClean="0"/>
              <a:t> </a:t>
            </a:r>
            <a:fld id="{C7A8D761-FFC1-4DD1-8AFC-C2F9987AB0BB}" type="slidenum">
              <a:rPr lang="ja-JP" altLang="en-US" smtClean="0">
                <a:ea typeface="Arial Unicode MS" pitchFamily="50" charset="-128"/>
              </a:rPr>
              <a:pPr>
                <a:defRPr/>
              </a:pPr>
              <a:t>20</a:t>
            </a:fld>
            <a:endParaRPr lang="ja-JP" altLang="en-US" dirty="0">
              <a:ea typeface="Arial Unicode MS" pitchFamily="50" charset="-128"/>
            </a:endParaRPr>
          </a:p>
        </p:txBody>
      </p:sp>
      <p:pic>
        <p:nvPicPr>
          <p:cNvPr id="1026" name="Picture 2"/>
          <p:cNvPicPr>
            <a:picLocks noChangeAspect="1" noChangeArrowheads="1"/>
          </p:cNvPicPr>
          <p:nvPr/>
        </p:nvPicPr>
        <p:blipFill>
          <a:blip r:embed="rId2"/>
          <a:srcRect/>
          <a:stretch>
            <a:fillRect/>
          </a:stretch>
        </p:blipFill>
        <p:spPr bwMode="auto">
          <a:xfrm>
            <a:off x="740405" y="17154"/>
            <a:ext cx="9901100" cy="687723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23"/>
          <p:cNvGrpSpPr>
            <a:grpSpLocks/>
          </p:cNvGrpSpPr>
          <p:nvPr/>
        </p:nvGrpSpPr>
        <p:grpSpPr bwMode="auto">
          <a:xfrm>
            <a:off x="8298219" y="4005252"/>
            <a:ext cx="3559349" cy="2795587"/>
            <a:chOff x="3756" y="2523"/>
            <a:chExt cx="1846" cy="1761"/>
          </a:xfrm>
        </p:grpSpPr>
        <p:pic>
          <p:nvPicPr>
            <p:cNvPr id="14357" name="Picture 12" descr="http://58.89.210.226/jirei/office/rw0005/01.jpg"/>
            <p:cNvPicPr>
              <a:picLocks noChangeAspect="1" noChangeArrowheads="1"/>
            </p:cNvPicPr>
            <p:nvPr/>
          </p:nvPicPr>
          <p:blipFill>
            <a:blip r:embed="rId3" cstate="print"/>
            <a:srcRect/>
            <a:stretch>
              <a:fillRect/>
            </a:stretch>
          </p:blipFill>
          <p:spPr bwMode="auto">
            <a:xfrm>
              <a:off x="3976" y="2523"/>
              <a:ext cx="1626" cy="1690"/>
            </a:xfrm>
            <a:prstGeom prst="rect">
              <a:avLst/>
            </a:prstGeom>
            <a:noFill/>
            <a:ln w="9525">
              <a:noFill/>
              <a:miter lim="800000"/>
              <a:headEnd/>
              <a:tailEnd/>
            </a:ln>
          </p:spPr>
        </p:pic>
        <p:sp>
          <p:nvSpPr>
            <p:cNvPr id="14358" name="テキスト ボックス 22"/>
            <p:cNvSpPr txBox="1">
              <a:spLocks noChangeArrowheads="1"/>
            </p:cNvSpPr>
            <p:nvPr/>
          </p:nvSpPr>
          <p:spPr bwMode="auto">
            <a:xfrm>
              <a:off x="3756" y="3702"/>
              <a:ext cx="1447" cy="582"/>
            </a:xfrm>
            <a:prstGeom prst="rect">
              <a:avLst/>
            </a:prstGeom>
            <a:solidFill>
              <a:schemeClr val="bg1">
                <a:lumMod val="95000"/>
              </a:schemeClr>
            </a:solidFill>
            <a:ln w="9525">
              <a:solidFill>
                <a:schemeClr val="accent1"/>
              </a:solidFill>
              <a:miter lim="800000"/>
              <a:headEnd/>
              <a:tailEnd/>
            </a:ln>
          </p:spPr>
          <p:txBody>
            <a:bodyPr wrap="square">
              <a:spAutoFit/>
            </a:bodyPr>
            <a:lstStyle/>
            <a:p>
              <a:r>
                <a:rPr lang="en-US" altLang="ja-JP" sz="2700" dirty="0">
                  <a:latin typeface="Calibri" pitchFamily="34" charset="0"/>
                </a:rPr>
                <a:t>CANON </a:t>
              </a:r>
              <a:r>
                <a:rPr lang="ja-JP" altLang="en-US" sz="2700" dirty="0">
                  <a:latin typeface="Calibri" pitchFamily="34" charset="0"/>
                </a:rPr>
                <a:t> </a:t>
              </a:r>
              <a:r>
                <a:rPr lang="en-US" altLang="ja-JP" sz="2700" dirty="0">
                  <a:latin typeface="Calibri" pitchFamily="34" charset="0"/>
                </a:rPr>
                <a:t>S Tower</a:t>
              </a:r>
              <a:r>
                <a:rPr lang="ja-JP" altLang="en-US" sz="2700" dirty="0">
                  <a:latin typeface="Calibri" pitchFamily="34" charset="0"/>
                </a:rPr>
                <a:t> </a:t>
              </a:r>
              <a:endParaRPr lang="en-US" altLang="ja-JP" sz="2700" dirty="0">
                <a:latin typeface="Calibri" pitchFamily="34" charset="0"/>
              </a:endParaRPr>
            </a:p>
            <a:p>
              <a:r>
                <a:rPr lang="en-US" altLang="ja-JP" sz="2700" dirty="0">
                  <a:latin typeface="Calibri" pitchFamily="34" charset="0"/>
                </a:rPr>
                <a:t>(Canon MJ HQ)</a:t>
              </a:r>
              <a:r>
                <a:rPr lang="ja-JP" altLang="en-US" sz="2700" dirty="0">
                  <a:latin typeface="Calibri" pitchFamily="34" charset="0"/>
                </a:rPr>
                <a:t> </a:t>
              </a:r>
              <a:endParaRPr lang="en-US" altLang="ja-JP" sz="2700" dirty="0">
                <a:latin typeface="Calibri" pitchFamily="34" charset="0"/>
              </a:endParaRPr>
            </a:p>
          </p:txBody>
        </p:sp>
      </p:grpSp>
      <p:sp>
        <p:nvSpPr>
          <p:cNvPr id="14338" name="タイトル 1"/>
          <p:cNvSpPr>
            <a:spLocks noGrp="1"/>
          </p:cNvSpPr>
          <p:nvPr>
            <p:ph type="title"/>
          </p:nvPr>
        </p:nvSpPr>
        <p:spPr>
          <a:xfrm>
            <a:off x="1837435" y="609600"/>
            <a:ext cx="9440180" cy="1143000"/>
          </a:xfrm>
        </p:spPr>
        <p:txBody>
          <a:bodyPr/>
          <a:lstStyle/>
          <a:p>
            <a:pPr eaLnBrk="1" hangingPunct="1"/>
            <a:endParaRPr lang="ja-JP" altLang="en-US" smtClean="0"/>
          </a:p>
        </p:txBody>
      </p:sp>
      <p:grpSp>
        <p:nvGrpSpPr>
          <p:cNvPr id="3" name="グループ化 18"/>
          <p:cNvGrpSpPr>
            <a:grpSpLocks/>
          </p:cNvGrpSpPr>
          <p:nvPr/>
        </p:nvGrpSpPr>
        <p:grpSpPr bwMode="auto">
          <a:xfrm>
            <a:off x="8788737" y="974849"/>
            <a:ext cx="3164080" cy="2834514"/>
            <a:chOff x="6084168" y="974495"/>
            <a:chExt cx="2605405" cy="2836116"/>
          </a:xfrm>
        </p:grpSpPr>
        <p:pic>
          <p:nvPicPr>
            <p:cNvPr id="14355" name="Picture 2" descr="http://www.microsoft.com/global/ja-jp/mscorp/PublishingImages/branch/office_sgt.jpg"/>
            <p:cNvPicPr>
              <a:picLocks noChangeAspect="1" noChangeArrowheads="1"/>
            </p:cNvPicPr>
            <p:nvPr/>
          </p:nvPicPr>
          <p:blipFill>
            <a:blip r:embed="rId4" cstate="print"/>
            <a:srcRect/>
            <a:stretch>
              <a:fillRect/>
            </a:stretch>
          </p:blipFill>
          <p:spPr bwMode="auto">
            <a:xfrm>
              <a:off x="6084168" y="974495"/>
              <a:ext cx="1791072" cy="2671685"/>
            </a:xfrm>
            <a:prstGeom prst="rect">
              <a:avLst/>
            </a:prstGeom>
            <a:noFill/>
            <a:ln w="9525">
              <a:noFill/>
              <a:miter lim="800000"/>
              <a:headEnd/>
              <a:tailEnd/>
            </a:ln>
          </p:spPr>
        </p:pic>
        <p:sp>
          <p:nvSpPr>
            <p:cNvPr id="14356" name="テキスト ボックス 10"/>
            <p:cNvSpPr txBox="1">
              <a:spLocks noChangeArrowheads="1"/>
            </p:cNvSpPr>
            <p:nvPr/>
          </p:nvSpPr>
          <p:spPr bwMode="auto">
            <a:xfrm>
              <a:off x="6456928" y="2886759"/>
              <a:ext cx="2232645" cy="923852"/>
            </a:xfrm>
            <a:prstGeom prst="rect">
              <a:avLst/>
            </a:prstGeom>
            <a:solidFill>
              <a:srgbClr val="FFFF00"/>
            </a:solidFill>
            <a:ln w="9525">
              <a:solidFill>
                <a:schemeClr val="accent1"/>
              </a:solidFill>
              <a:miter lim="800000"/>
              <a:headEnd/>
              <a:tailEnd/>
            </a:ln>
          </p:spPr>
          <p:txBody>
            <a:bodyPr wrap="square">
              <a:spAutoFit/>
            </a:bodyPr>
            <a:lstStyle/>
            <a:p>
              <a:r>
                <a:rPr lang="ja-JP" altLang="en-US" sz="2700" dirty="0" smtClean="0">
                  <a:latin typeface="Calibri" pitchFamily="34" charset="0"/>
                </a:rPr>
                <a:t>マイクロソフト社</a:t>
              </a:r>
              <a:endParaRPr lang="en-US" altLang="ja-JP" sz="2700" dirty="0" smtClean="0">
                <a:latin typeface="Calibri" pitchFamily="34" charset="0"/>
              </a:endParaRPr>
            </a:p>
            <a:p>
              <a:r>
                <a:rPr lang="ja-JP" altLang="en-US" sz="2700" dirty="0" smtClean="0">
                  <a:latin typeface="Calibri" pitchFamily="34" charset="0"/>
                </a:rPr>
                <a:t>品川本社ビル </a:t>
              </a:r>
              <a:endParaRPr lang="en-US" altLang="ja-JP" sz="2700" dirty="0">
                <a:latin typeface="Calibri" pitchFamily="34" charset="0"/>
              </a:endParaRPr>
            </a:p>
          </p:txBody>
        </p:sp>
      </p:grpSp>
      <p:grpSp>
        <p:nvGrpSpPr>
          <p:cNvPr id="4" name="グループ化 23"/>
          <p:cNvGrpSpPr>
            <a:grpSpLocks/>
          </p:cNvGrpSpPr>
          <p:nvPr/>
        </p:nvGrpSpPr>
        <p:grpSpPr bwMode="auto">
          <a:xfrm>
            <a:off x="6192011" y="164650"/>
            <a:ext cx="4992555" cy="2520951"/>
            <a:chOff x="4777700" y="2996282"/>
            <a:chExt cx="4110919" cy="2520280"/>
          </a:xfrm>
        </p:grpSpPr>
        <p:pic>
          <p:nvPicPr>
            <p:cNvPr id="14353" name="Picture 4" descr="http://bb-building.net/tokyo/image/tokyo/091-01.jpg"/>
            <p:cNvPicPr>
              <a:picLocks noChangeAspect="1" noChangeArrowheads="1"/>
            </p:cNvPicPr>
            <p:nvPr/>
          </p:nvPicPr>
          <p:blipFill>
            <a:blip r:embed="rId5" cstate="print"/>
            <a:srcRect/>
            <a:stretch>
              <a:fillRect/>
            </a:stretch>
          </p:blipFill>
          <p:spPr bwMode="auto">
            <a:xfrm>
              <a:off x="4777700" y="2996282"/>
              <a:ext cx="1890210" cy="2520280"/>
            </a:xfrm>
            <a:prstGeom prst="rect">
              <a:avLst/>
            </a:prstGeom>
            <a:noFill/>
            <a:ln w="9525">
              <a:noFill/>
              <a:miter lim="800000"/>
              <a:headEnd/>
              <a:tailEnd/>
            </a:ln>
          </p:spPr>
        </p:pic>
        <p:sp>
          <p:nvSpPr>
            <p:cNvPr id="14354" name="テキスト ボックス 11"/>
            <p:cNvSpPr txBox="1">
              <a:spLocks noChangeArrowheads="1"/>
            </p:cNvSpPr>
            <p:nvPr/>
          </p:nvSpPr>
          <p:spPr bwMode="auto">
            <a:xfrm>
              <a:off x="6163806" y="3140967"/>
              <a:ext cx="2724813" cy="507696"/>
            </a:xfrm>
            <a:prstGeom prst="rect">
              <a:avLst/>
            </a:prstGeom>
            <a:solidFill>
              <a:schemeClr val="bg1">
                <a:lumMod val="95000"/>
              </a:schemeClr>
            </a:solidFill>
            <a:ln w="9525">
              <a:solidFill>
                <a:schemeClr val="accent1"/>
              </a:solidFill>
              <a:miter lim="800000"/>
              <a:headEnd/>
              <a:tailEnd/>
            </a:ln>
          </p:spPr>
          <p:txBody>
            <a:bodyPr wrap="square">
              <a:spAutoFit/>
            </a:bodyPr>
            <a:lstStyle/>
            <a:p>
              <a:r>
                <a:rPr lang="ja-JP" altLang="en-US" sz="2700" dirty="0" smtClean="0">
                  <a:latin typeface="Calibri" pitchFamily="34" charset="0"/>
                </a:rPr>
                <a:t>大塚商会 本社ビル </a:t>
              </a:r>
              <a:endParaRPr lang="en-US" altLang="ja-JP" sz="2700" dirty="0">
                <a:latin typeface="Calibri" pitchFamily="34" charset="0"/>
              </a:endParaRPr>
            </a:p>
          </p:txBody>
        </p:sp>
      </p:grpSp>
      <p:grpSp>
        <p:nvGrpSpPr>
          <p:cNvPr id="5" name="グループ化 17"/>
          <p:cNvGrpSpPr>
            <a:grpSpLocks/>
          </p:cNvGrpSpPr>
          <p:nvPr/>
        </p:nvGrpSpPr>
        <p:grpSpPr bwMode="auto">
          <a:xfrm>
            <a:off x="335360" y="77725"/>
            <a:ext cx="5280587" cy="3491836"/>
            <a:chOff x="24268" y="122284"/>
            <a:chExt cx="4347755" cy="3491196"/>
          </a:xfrm>
        </p:grpSpPr>
        <p:pic>
          <p:nvPicPr>
            <p:cNvPr id="14347" name="Picture 8" descr="http://www.titech.ac.jp/images/eei_pic3.jpg"/>
            <p:cNvPicPr>
              <a:picLocks noChangeAspect="1" noChangeArrowheads="1"/>
            </p:cNvPicPr>
            <p:nvPr/>
          </p:nvPicPr>
          <p:blipFill>
            <a:blip r:embed="rId6" cstate="print"/>
            <a:srcRect/>
            <a:stretch>
              <a:fillRect/>
            </a:stretch>
          </p:blipFill>
          <p:spPr bwMode="auto">
            <a:xfrm>
              <a:off x="333427" y="977126"/>
              <a:ext cx="3970412" cy="2636354"/>
            </a:xfrm>
            <a:prstGeom prst="rect">
              <a:avLst/>
            </a:prstGeom>
            <a:noFill/>
            <a:ln w="9525">
              <a:noFill/>
              <a:miter lim="800000"/>
              <a:headEnd/>
              <a:tailEnd/>
            </a:ln>
          </p:spPr>
        </p:pic>
        <p:sp>
          <p:nvSpPr>
            <p:cNvPr id="14348" name="テキスト ボックス 9"/>
            <p:cNvSpPr txBox="1">
              <a:spLocks noChangeArrowheads="1"/>
            </p:cNvSpPr>
            <p:nvPr/>
          </p:nvSpPr>
          <p:spPr bwMode="auto">
            <a:xfrm>
              <a:off x="24268" y="122284"/>
              <a:ext cx="4347755" cy="1338583"/>
            </a:xfrm>
            <a:prstGeom prst="rect">
              <a:avLst/>
            </a:prstGeom>
            <a:solidFill>
              <a:srgbClr val="FFFF00"/>
            </a:solidFill>
            <a:ln w="9525">
              <a:solidFill>
                <a:schemeClr val="accent1"/>
              </a:solidFill>
              <a:miter lim="800000"/>
              <a:headEnd/>
              <a:tailEnd/>
            </a:ln>
          </p:spPr>
          <p:txBody>
            <a:bodyPr wrap="square">
              <a:spAutoFit/>
            </a:bodyPr>
            <a:lstStyle/>
            <a:p>
              <a:r>
                <a:rPr lang="ja-JP" altLang="en-US" sz="2700" dirty="0" smtClean="0">
                  <a:latin typeface="Calibri" pitchFamily="34" charset="0"/>
                </a:rPr>
                <a:t>東京工業大学 大岡山キャンパス</a:t>
              </a:r>
              <a:r>
                <a:rPr lang="en-US" altLang="ja-JP" sz="2700" dirty="0" smtClean="0">
                  <a:latin typeface="Calibri" pitchFamily="34" charset="0"/>
                </a:rPr>
                <a:t> </a:t>
              </a:r>
            </a:p>
            <a:p>
              <a:r>
                <a:rPr lang="ja-JP" altLang="en-US" sz="2700" dirty="0" smtClean="0">
                  <a:latin typeface="Calibri" pitchFamily="34" charset="0"/>
                </a:rPr>
                <a:t>  環境エネルギーイノベーション棟</a:t>
              </a:r>
              <a:endParaRPr lang="en-US" altLang="ja-JP" sz="2700" dirty="0" smtClean="0">
                <a:latin typeface="Calibri" pitchFamily="34" charset="0"/>
              </a:endParaRPr>
            </a:p>
            <a:p>
              <a:r>
                <a:rPr lang="ja-JP" altLang="en-US" sz="2700" dirty="0" smtClean="0">
                  <a:latin typeface="Calibri" pitchFamily="34" charset="0"/>
                </a:rPr>
                <a:t> 全キャンパス展開</a:t>
              </a:r>
              <a:endParaRPr lang="en-US" altLang="ja-JP" sz="2700" dirty="0">
                <a:latin typeface="Calibri" pitchFamily="34" charset="0"/>
              </a:endParaRPr>
            </a:p>
          </p:txBody>
        </p:sp>
      </p:grpSp>
      <p:grpSp>
        <p:nvGrpSpPr>
          <p:cNvPr id="6" name="グループ化 24"/>
          <p:cNvGrpSpPr/>
          <p:nvPr/>
        </p:nvGrpSpPr>
        <p:grpSpPr>
          <a:xfrm>
            <a:off x="4560619" y="1935412"/>
            <a:ext cx="3935668" cy="3361976"/>
            <a:chOff x="3851920" y="2759646"/>
            <a:chExt cx="2520280" cy="2537743"/>
          </a:xfrm>
        </p:grpSpPr>
        <p:pic>
          <p:nvPicPr>
            <p:cNvPr id="5122" name="Picture 2" descr="http://blogimg.goo.ne.jp/user_image/63/37/b602903f371604f16b8173975886f7c0.jpg"/>
            <p:cNvPicPr>
              <a:picLocks noChangeAspect="1" noChangeArrowheads="1"/>
            </p:cNvPicPr>
            <p:nvPr/>
          </p:nvPicPr>
          <p:blipFill>
            <a:blip r:embed="rId7" cstate="print"/>
            <a:srcRect/>
            <a:stretch>
              <a:fillRect/>
            </a:stretch>
          </p:blipFill>
          <p:spPr bwMode="auto">
            <a:xfrm>
              <a:off x="3851920" y="3068960"/>
              <a:ext cx="2054002" cy="1369335"/>
            </a:xfrm>
            <a:prstGeom prst="rect">
              <a:avLst/>
            </a:prstGeom>
            <a:noFill/>
          </p:spPr>
        </p:pic>
        <p:pic>
          <p:nvPicPr>
            <p:cNvPr id="5123" name="Picture 3"/>
            <p:cNvPicPr>
              <a:picLocks noChangeAspect="1" noChangeArrowheads="1"/>
            </p:cNvPicPr>
            <p:nvPr/>
          </p:nvPicPr>
          <p:blipFill>
            <a:blip r:embed="rId8" cstate="print"/>
            <a:srcRect/>
            <a:stretch>
              <a:fillRect/>
            </a:stretch>
          </p:blipFill>
          <p:spPr bwMode="auto">
            <a:xfrm>
              <a:off x="4716016" y="4221088"/>
              <a:ext cx="1435145" cy="1076301"/>
            </a:xfrm>
            <a:prstGeom prst="rect">
              <a:avLst/>
            </a:prstGeom>
            <a:noFill/>
            <a:ln w="9525">
              <a:noFill/>
              <a:miter lim="800000"/>
              <a:headEnd/>
              <a:tailEnd/>
            </a:ln>
          </p:spPr>
        </p:pic>
        <p:sp>
          <p:nvSpPr>
            <p:cNvPr id="14346" name="テキスト ボックス 26"/>
            <p:cNvSpPr txBox="1">
              <a:spLocks noChangeArrowheads="1"/>
            </p:cNvSpPr>
            <p:nvPr/>
          </p:nvSpPr>
          <p:spPr bwMode="auto">
            <a:xfrm>
              <a:off x="3923929" y="2759646"/>
              <a:ext cx="2448271" cy="383329"/>
            </a:xfrm>
            <a:prstGeom prst="rect">
              <a:avLst/>
            </a:prstGeom>
            <a:solidFill>
              <a:schemeClr val="bg1">
                <a:lumMod val="95000"/>
              </a:schemeClr>
            </a:solidFill>
            <a:ln w="9525">
              <a:solidFill>
                <a:schemeClr val="accent1"/>
              </a:solidFill>
              <a:miter lim="800000"/>
              <a:headEnd/>
              <a:tailEnd/>
            </a:ln>
          </p:spPr>
          <p:txBody>
            <a:bodyPr wrap="square">
              <a:spAutoFit/>
            </a:bodyPr>
            <a:lstStyle/>
            <a:p>
              <a:r>
                <a:rPr lang="ja-JP" altLang="en-US" sz="2700" dirty="0" smtClean="0">
                  <a:latin typeface="Calibri" pitchFamily="34" charset="0"/>
                </a:rPr>
                <a:t>千葉大学植物工場 </a:t>
              </a:r>
              <a:endParaRPr lang="en-US" altLang="ja-JP" sz="2700" dirty="0">
                <a:latin typeface="Calibri" pitchFamily="34" charset="0"/>
              </a:endParaRPr>
            </a:p>
          </p:txBody>
        </p:sp>
      </p:grpSp>
      <p:grpSp>
        <p:nvGrpSpPr>
          <p:cNvPr id="7" name="グループ化 23"/>
          <p:cNvGrpSpPr/>
          <p:nvPr/>
        </p:nvGrpSpPr>
        <p:grpSpPr>
          <a:xfrm>
            <a:off x="-48682" y="3044958"/>
            <a:ext cx="4501553" cy="2749654"/>
            <a:chOff x="-75546" y="3645024"/>
            <a:chExt cx="4318262" cy="3302257"/>
          </a:xfrm>
        </p:grpSpPr>
        <p:pic>
          <p:nvPicPr>
            <p:cNvPr id="32" name="Picture 2"/>
            <p:cNvPicPr>
              <a:picLocks noChangeAspect="1" noChangeArrowheads="1"/>
            </p:cNvPicPr>
            <p:nvPr/>
          </p:nvPicPr>
          <p:blipFill>
            <a:blip r:embed="rId9" cstate="print"/>
            <a:srcRect/>
            <a:stretch>
              <a:fillRect/>
            </a:stretch>
          </p:blipFill>
          <p:spPr bwMode="auto">
            <a:xfrm>
              <a:off x="491109" y="3807515"/>
              <a:ext cx="2928763" cy="2357789"/>
            </a:xfrm>
            <a:prstGeom prst="rect">
              <a:avLst/>
            </a:prstGeom>
            <a:noFill/>
            <a:ln w="9525">
              <a:noFill/>
              <a:miter lim="800000"/>
              <a:headEnd/>
              <a:tailEnd/>
            </a:ln>
          </p:spPr>
        </p:pic>
        <p:pic>
          <p:nvPicPr>
            <p:cNvPr id="33" name="Picture 3"/>
            <p:cNvPicPr>
              <a:picLocks noChangeAspect="1" noChangeArrowheads="1"/>
            </p:cNvPicPr>
            <p:nvPr/>
          </p:nvPicPr>
          <p:blipFill>
            <a:blip r:embed="rId10" cstate="print"/>
            <a:srcRect/>
            <a:stretch>
              <a:fillRect/>
            </a:stretch>
          </p:blipFill>
          <p:spPr bwMode="auto">
            <a:xfrm>
              <a:off x="215305" y="3645024"/>
              <a:ext cx="1476375" cy="1266825"/>
            </a:xfrm>
            <a:prstGeom prst="rect">
              <a:avLst/>
            </a:prstGeom>
            <a:noFill/>
            <a:ln w="9525">
              <a:noFill/>
              <a:miter lim="800000"/>
              <a:headEnd/>
              <a:tailEnd/>
            </a:ln>
          </p:spPr>
        </p:pic>
        <p:sp>
          <p:nvSpPr>
            <p:cNvPr id="34" name="テキスト ボックス 33"/>
            <p:cNvSpPr txBox="1"/>
            <p:nvPr/>
          </p:nvSpPr>
          <p:spPr>
            <a:xfrm>
              <a:off x="-75546" y="5949277"/>
              <a:ext cx="4318262" cy="998004"/>
            </a:xfrm>
            <a:prstGeom prst="rect">
              <a:avLst/>
            </a:prstGeom>
            <a:solidFill>
              <a:schemeClr val="bg1">
                <a:lumMod val="95000"/>
              </a:schemeClr>
            </a:solidFill>
            <a:ln>
              <a:solidFill>
                <a:schemeClr val="accent1"/>
              </a:solidFill>
            </a:ln>
          </p:spPr>
          <p:txBody>
            <a:bodyPr wrap="none" rtlCol="0">
              <a:spAutoFit/>
            </a:bodyPr>
            <a:lstStyle/>
            <a:p>
              <a:r>
                <a:rPr lang="ja-JP" altLang="en-US" sz="2400" dirty="0" smtClean="0"/>
                <a:t>日立情報通信エンジニアリング社</a:t>
              </a:r>
              <a:endParaRPr lang="en-US" altLang="ja-JP" sz="2400" dirty="0" smtClean="0"/>
            </a:p>
            <a:p>
              <a:r>
                <a:rPr lang="ja-JP" altLang="en-US" dirty="0" smtClean="0"/>
                <a:t>中井研究所棟</a:t>
              </a:r>
              <a:endParaRPr lang="en-US" altLang="ja-JP" sz="2400" dirty="0" smtClean="0"/>
            </a:p>
          </p:txBody>
        </p:sp>
      </p:grpSp>
      <p:grpSp>
        <p:nvGrpSpPr>
          <p:cNvPr id="8" name="グループ化 22"/>
          <p:cNvGrpSpPr/>
          <p:nvPr/>
        </p:nvGrpSpPr>
        <p:grpSpPr>
          <a:xfrm>
            <a:off x="1679510" y="4605126"/>
            <a:ext cx="5184741" cy="2175156"/>
            <a:chOff x="-1109219" y="4076700"/>
            <a:chExt cx="4420744" cy="2366659"/>
          </a:xfrm>
        </p:grpSpPr>
        <p:pic>
          <p:nvPicPr>
            <p:cNvPr id="14360" name="Picture 24"/>
            <p:cNvPicPr>
              <a:picLocks noChangeAspect="1" noChangeArrowheads="1"/>
            </p:cNvPicPr>
            <p:nvPr/>
          </p:nvPicPr>
          <p:blipFill>
            <a:blip r:embed="rId11" cstate="print"/>
            <a:srcRect/>
            <a:stretch>
              <a:fillRect/>
            </a:stretch>
          </p:blipFill>
          <p:spPr bwMode="auto">
            <a:xfrm>
              <a:off x="179388" y="4076700"/>
              <a:ext cx="3132137" cy="2016125"/>
            </a:xfrm>
            <a:prstGeom prst="rect">
              <a:avLst/>
            </a:prstGeom>
            <a:noFill/>
          </p:spPr>
        </p:pic>
        <p:sp>
          <p:nvSpPr>
            <p:cNvPr id="14352" name="テキスト ボックス 13"/>
            <p:cNvSpPr txBox="1">
              <a:spLocks noChangeArrowheads="1"/>
            </p:cNvSpPr>
            <p:nvPr/>
          </p:nvSpPr>
          <p:spPr bwMode="auto">
            <a:xfrm>
              <a:off x="-1109219" y="5539200"/>
              <a:ext cx="3152897" cy="904159"/>
            </a:xfrm>
            <a:prstGeom prst="rect">
              <a:avLst/>
            </a:prstGeom>
            <a:solidFill>
              <a:schemeClr val="bg1">
                <a:lumMod val="95000"/>
              </a:schemeClr>
            </a:solidFill>
            <a:ln w="9525">
              <a:solidFill>
                <a:schemeClr val="tx1"/>
              </a:solidFill>
              <a:miter lim="800000"/>
              <a:headEnd/>
              <a:tailEnd/>
            </a:ln>
          </p:spPr>
          <p:txBody>
            <a:bodyPr wrap="square">
              <a:spAutoFit/>
            </a:bodyPr>
            <a:lstStyle/>
            <a:p>
              <a:r>
                <a:rPr lang="ja-JP" altLang="en-US" dirty="0" smtClean="0">
                  <a:latin typeface="Calibri" pitchFamily="34" charset="0"/>
                </a:rPr>
                <a:t>セイコー ソリューションズ</a:t>
              </a:r>
              <a:endParaRPr lang="en-US" altLang="ja-JP" sz="2400" dirty="0">
                <a:latin typeface="Calibri" pitchFamily="34" charset="0"/>
              </a:endParaRPr>
            </a:p>
            <a:p>
              <a:r>
                <a:rPr lang="ja-JP" altLang="en-US" dirty="0" smtClean="0">
                  <a:latin typeface="Calibri" pitchFamily="34" charset="0"/>
                </a:rPr>
                <a:t>関連会社 タイ工場</a:t>
              </a:r>
              <a:r>
                <a:rPr lang="ja-JP" altLang="en-US" sz="2400" dirty="0" smtClean="0">
                  <a:latin typeface="Calibri" pitchFamily="34" charset="0"/>
                </a:rPr>
                <a:t> </a:t>
              </a:r>
              <a:endParaRPr lang="en-US" altLang="ja-JP" sz="2400" dirty="0">
                <a:latin typeface="Calibri"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500"/>
                                        <p:tgtEl>
                                          <p:spTgt spid="2"/>
                                        </p:tgtEl>
                                      </p:cBhvr>
                                    </p:animEffect>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right)">
                                      <p:cBhvr>
                                        <p:cTn id="24" dur="500"/>
                                        <p:tgtEl>
                                          <p:spTgt spid="6"/>
                                        </p:tgtEl>
                                      </p:cBhvr>
                                    </p:animEffec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right)">
                                      <p:cBhvr>
                                        <p:cTn id="28" dur="500"/>
                                        <p:tgtEl>
                                          <p:spTgt spid="7"/>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143339" y="1264086"/>
            <a:ext cx="9144000" cy="5127585"/>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ja-JP" altLang="en-US" dirty="0"/>
          </a:p>
        </p:txBody>
      </p:sp>
      <p:sp>
        <p:nvSpPr>
          <p:cNvPr id="115" name="正方形/長方形 114"/>
          <p:cNvSpPr/>
          <p:nvPr/>
        </p:nvSpPr>
        <p:spPr>
          <a:xfrm>
            <a:off x="249102" y="1969439"/>
            <a:ext cx="2061060" cy="4140319"/>
          </a:xfrm>
          <a:prstGeom prst="rect">
            <a:avLst/>
          </a:prstGeom>
          <a:gradFill flip="none" rotWithShape="1">
            <a:gsLst>
              <a:gs pos="0">
                <a:schemeClr val="accent5">
                  <a:lumMod val="60000"/>
                  <a:lumOff val="40000"/>
                </a:schemeClr>
              </a:gs>
              <a:gs pos="100000">
                <a:schemeClr val="accent5">
                  <a:lumMod val="40000"/>
                  <a:lumOff val="60000"/>
                </a:schemeClr>
              </a:gs>
            </a:gsLst>
            <a:lin ang="27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ja-JP" altLang="en-US" sz="1300" dirty="0">
              <a:solidFill>
                <a:prstClr val="white"/>
              </a:solidFill>
            </a:endParaRPr>
          </a:p>
        </p:txBody>
      </p:sp>
      <p:grpSp>
        <p:nvGrpSpPr>
          <p:cNvPr id="2" name="グループ化 177"/>
          <p:cNvGrpSpPr/>
          <p:nvPr/>
        </p:nvGrpSpPr>
        <p:grpSpPr>
          <a:xfrm>
            <a:off x="4077131" y="3735083"/>
            <a:ext cx="696512" cy="655199"/>
            <a:chOff x="292958" y="2502130"/>
            <a:chExt cx="928683" cy="873597"/>
          </a:xfrm>
        </p:grpSpPr>
        <p:sp>
          <p:nvSpPr>
            <p:cNvPr id="179" name="正方形/長方形 178"/>
            <p:cNvSpPr/>
            <p:nvPr/>
          </p:nvSpPr>
          <p:spPr>
            <a:xfrm rot="5400000">
              <a:off x="351160" y="2916069"/>
              <a:ext cx="873597" cy="4571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ja-JP" altLang="en-US" sz="1300" dirty="0">
                <a:solidFill>
                  <a:prstClr val="white"/>
                </a:solidFill>
              </a:endParaRPr>
            </a:p>
          </p:txBody>
        </p:sp>
        <p:sp>
          <p:nvSpPr>
            <p:cNvPr id="180" name="テキスト ボックス 179"/>
            <p:cNvSpPr txBox="1"/>
            <p:nvPr/>
          </p:nvSpPr>
          <p:spPr>
            <a:xfrm>
              <a:off x="292958" y="2769409"/>
              <a:ext cx="928683" cy="281385"/>
            </a:xfrm>
            <a:prstGeom prst="rect">
              <a:avLst/>
            </a:prstGeom>
            <a:solidFill>
              <a:schemeClr val="accent3">
                <a:lumMod val="40000"/>
                <a:lumOff val="60000"/>
              </a:schemeClr>
            </a:solidFill>
            <a:ln>
              <a:solidFill>
                <a:srgbClr val="00B0F0"/>
              </a:solidFill>
            </a:ln>
            <a:effectLst>
              <a:glow rad="63500">
                <a:schemeClr val="accent5">
                  <a:satMod val="175000"/>
                  <a:alpha val="40000"/>
                </a:schemeClr>
              </a:glow>
            </a:effectLst>
          </p:spPr>
          <p:txBody>
            <a:bodyPr wrap="none" lIns="71838" tIns="35919" rIns="71838" bIns="35919" rtlCol="0">
              <a:spAutoFit/>
            </a:bodyPr>
            <a:lstStyle/>
            <a:p>
              <a:r>
                <a:rPr lang="en-US" altLang="ja-JP" sz="900" dirty="0" smtClean="0">
                  <a:solidFill>
                    <a:prstClr val="black"/>
                  </a:solidFill>
                </a:rPr>
                <a:t>IEEE1888 </a:t>
              </a:r>
              <a:endParaRPr lang="ja-JP" altLang="en-US" sz="900" dirty="0">
                <a:solidFill>
                  <a:prstClr val="black"/>
                </a:solidFill>
              </a:endParaRPr>
            </a:p>
          </p:txBody>
        </p:sp>
      </p:grpSp>
      <p:grpSp>
        <p:nvGrpSpPr>
          <p:cNvPr id="7" name="グループ化 180"/>
          <p:cNvGrpSpPr/>
          <p:nvPr/>
        </p:nvGrpSpPr>
        <p:grpSpPr>
          <a:xfrm>
            <a:off x="5742532" y="3746402"/>
            <a:ext cx="696512" cy="655199"/>
            <a:chOff x="292958" y="2502130"/>
            <a:chExt cx="928683" cy="873597"/>
          </a:xfrm>
        </p:grpSpPr>
        <p:sp>
          <p:nvSpPr>
            <p:cNvPr id="182" name="正方形/長方形 181"/>
            <p:cNvSpPr/>
            <p:nvPr/>
          </p:nvSpPr>
          <p:spPr>
            <a:xfrm rot="5400000">
              <a:off x="351160" y="2916069"/>
              <a:ext cx="873597" cy="4571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ja-JP" altLang="en-US" sz="1300" dirty="0">
                <a:solidFill>
                  <a:prstClr val="white"/>
                </a:solidFill>
              </a:endParaRPr>
            </a:p>
          </p:txBody>
        </p:sp>
        <p:sp>
          <p:nvSpPr>
            <p:cNvPr id="183" name="テキスト ボックス 182"/>
            <p:cNvSpPr txBox="1"/>
            <p:nvPr/>
          </p:nvSpPr>
          <p:spPr>
            <a:xfrm>
              <a:off x="292958" y="2746407"/>
              <a:ext cx="928683" cy="281385"/>
            </a:xfrm>
            <a:prstGeom prst="rect">
              <a:avLst/>
            </a:prstGeom>
            <a:solidFill>
              <a:schemeClr val="accent3">
                <a:lumMod val="40000"/>
                <a:lumOff val="60000"/>
              </a:schemeClr>
            </a:solidFill>
            <a:ln>
              <a:solidFill>
                <a:srgbClr val="00B0F0"/>
              </a:solidFill>
            </a:ln>
            <a:effectLst>
              <a:glow rad="63500">
                <a:schemeClr val="accent5">
                  <a:satMod val="175000"/>
                  <a:alpha val="40000"/>
                </a:schemeClr>
              </a:glow>
            </a:effectLst>
          </p:spPr>
          <p:txBody>
            <a:bodyPr wrap="none" lIns="71838" tIns="35919" rIns="71838" bIns="35919" rtlCol="0">
              <a:spAutoFit/>
            </a:bodyPr>
            <a:lstStyle/>
            <a:p>
              <a:r>
                <a:rPr lang="en-US" altLang="ja-JP" sz="900" dirty="0" smtClean="0">
                  <a:solidFill>
                    <a:prstClr val="black"/>
                  </a:solidFill>
                </a:rPr>
                <a:t>IEEE1888 </a:t>
              </a:r>
              <a:endParaRPr lang="ja-JP" altLang="en-US" sz="900" dirty="0">
                <a:solidFill>
                  <a:prstClr val="black"/>
                </a:solidFill>
              </a:endParaRPr>
            </a:p>
          </p:txBody>
        </p:sp>
      </p:grpSp>
      <p:grpSp>
        <p:nvGrpSpPr>
          <p:cNvPr id="8" name="グループ化 183"/>
          <p:cNvGrpSpPr/>
          <p:nvPr/>
        </p:nvGrpSpPr>
        <p:grpSpPr>
          <a:xfrm>
            <a:off x="7063374" y="3746223"/>
            <a:ext cx="690100" cy="655199"/>
            <a:chOff x="315960" y="2502130"/>
            <a:chExt cx="920135" cy="873597"/>
          </a:xfrm>
        </p:grpSpPr>
        <p:sp>
          <p:nvSpPr>
            <p:cNvPr id="185" name="正方形/長方形 184"/>
            <p:cNvSpPr/>
            <p:nvPr/>
          </p:nvSpPr>
          <p:spPr>
            <a:xfrm rot="5400000">
              <a:off x="351160" y="2916069"/>
              <a:ext cx="873597" cy="4571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ja-JP" altLang="en-US" sz="1300" dirty="0">
                <a:solidFill>
                  <a:prstClr val="white"/>
                </a:solidFill>
              </a:endParaRPr>
            </a:p>
          </p:txBody>
        </p:sp>
        <p:sp>
          <p:nvSpPr>
            <p:cNvPr id="186" name="テキスト ボックス 185"/>
            <p:cNvSpPr txBox="1"/>
            <p:nvPr/>
          </p:nvSpPr>
          <p:spPr>
            <a:xfrm>
              <a:off x="315960" y="2734907"/>
              <a:ext cx="920135" cy="281385"/>
            </a:xfrm>
            <a:prstGeom prst="rect">
              <a:avLst/>
            </a:prstGeom>
            <a:solidFill>
              <a:schemeClr val="accent3">
                <a:lumMod val="40000"/>
                <a:lumOff val="60000"/>
              </a:schemeClr>
            </a:solidFill>
            <a:ln>
              <a:solidFill>
                <a:srgbClr val="00B0F0"/>
              </a:solidFill>
            </a:ln>
            <a:effectLst>
              <a:glow rad="63500">
                <a:schemeClr val="accent5">
                  <a:satMod val="175000"/>
                  <a:alpha val="40000"/>
                </a:schemeClr>
              </a:glow>
            </a:effectLst>
          </p:spPr>
          <p:txBody>
            <a:bodyPr wrap="none" lIns="71838" tIns="35919" rIns="71838" bIns="35919" rtlCol="0">
              <a:spAutoFit/>
            </a:bodyPr>
            <a:lstStyle/>
            <a:p>
              <a:r>
                <a:rPr lang="en-US" altLang="ja-JP" sz="900" dirty="0" smtClean="0">
                  <a:solidFill>
                    <a:prstClr val="black"/>
                  </a:solidFill>
                </a:rPr>
                <a:t>IEEE1888</a:t>
              </a:r>
              <a:r>
                <a:rPr lang="ja-JP" altLang="en-US" sz="900" dirty="0" smtClean="0">
                  <a:solidFill>
                    <a:prstClr val="black"/>
                  </a:solidFill>
                </a:rPr>
                <a:t> </a:t>
              </a:r>
              <a:endParaRPr lang="ja-JP" altLang="en-US" sz="900" dirty="0">
                <a:solidFill>
                  <a:prstClr val="black"/>
                </a:solidFill>
              </a:endParaRPr>
            </a:p>
          </p:txBody>
        </p:sp>
      </p:grpSp>
      <p:grpSp>
        <p:nvGrpSpPr>
          <p:cNvPr id="9" name="グループ化 186"/>
          <p:cNvGrpSpPr/>
          <p:nvPr/>
        </p:nvGrpSpPr>
        <p:grpSpPr>
          <a:xfrm>
            <a:off x="8155183" y="3717662"/>
            <a:ext cx="690100" cy="655199"/>
            <a:chOff x="258455" y="2502130"/>
            <a:chExt cx="920135" cy="873597"/>
          </a:xfrm>
        </p:grpSpPr>
        <p:sp>
          <p:nvSpPr>
            <p:cNvPr id="188" name="正方形/長方形 187"/>
            <p:cNvSpPr/>
            <p:nvPr/>
          </p:nvSpPr>
          <p:spPr>
            <a:xfrm rot="5400000">
              <a:off x="351160" y="2916069"/>
              <a:ext cx="873597" cy="4571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ja-JP" altLang="en-US" sz="1300" dirty="0">
                <a:solidFill>
                  <a:prstClr val="white"/>
                </a:solidFill>
              </a:endParaRPr>
            </a:p>
          </p:txBody>
        </p:sp>
        <p:sp>
          <p:nvSpPr>
            <p:cNvPr id="189" name="テキスト ボックス 188"/>
            <p:cNvSpPr txBox="1"/>
            <p:nvPr/>
          </p:nvSpPr>
          <p:spPr>
            <a:xfrm>
              <a:off x="258455" y="2769409"/>
              <a:ext cx="920135" cy="281385"/>
            </a:xfrm>
            <a:prstGeom prst="rect">
              <a:avLst/>
            </a:prstGeom>
            <a:solidFill>
              <a:schemeClr val="accent3">
                <a:lumMod val="40000"/>
                <a:lumOff val="60000"/>
              </a:schemeClr>
            </a:solidFill>
            <a:ln>
              <a:solidFill>
                <a:srgbClr val="00B0F0"/>
              </a:solidFill>
            </a:ln>
            <a:effectLst>
              <a:glow rad="63500">
                <a:schemeClr val="accent5">
                  <a:satMod val="175000"/>
                  <a:alpha val="40000"/>
                </a:schemeClr>
              </a:glow>
            </a:effectLst>
          </p:spPr>
          <p:txBody>
            <a:bodyPr wrap="none" lIns="71838" tIns="35919" rIns="71838" bIns="35919" rtlCol="0">
              <a:spAutoFit/>
            </a:bodyPr>
            <a:lstStyle/>
            <a:p>
              <a:r>
                <a:rPr lang="en-US" altLang="ja-JP" sz="900" dirty="0" smtClean="0">
                  <a:solidFill>
                    <a:prstClr val="black"/>
                  </a:solidFill>
                </a:rPr>
                <a:t>IEEE1888</a:t>
              </a:r>
              <a:r>
                <a:rPr lang="ja-JP" altLang="en-US" sz="900" dirty="0" smtClean="0">
                  <a:solidFill>
                    <a:prstClr val="black"/>
                  </a:solidFill>
                </a:rPr>
                <a:t> </a:t>
              </a:r>
              <a:endParaRPr lang="ja-JP" altLang="en-US" sz="900" dirty="0">
                <a:solidFill>
                  <a:prstClr val="black"/>
                </a:solidFill>
              </a:endParaRPr>
            </a:p>
          </p:txBody>
        </p:sp>
      </p:grpSp>
      <p:sp>
        <p:nvSpPr>
          <p:cNvPr id="63" name="正方形/長方形 62"/>
          <p:cNvSpPr/>
          <p:nvPr/>
        </p:nvSpPr>
        <p:spPr>
          <a:xfrm rot="10800000" flipV="1">
            <a:off x="3060966" y="3700243"/>
            <a:ext cx="5981389" cy="34841"/>
          </a:xfrm>
          <a:prstGeom prst="rect">
            <a:avLst/>
          </a:prstGeom>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algn="ctr"/>
            <a:endParaRPr lang="ja-JP" altLang="en-US" sz="1300" dirty="0">
              <a:solidFill>
                <a:prstClr val="white"/>
              </a:solidFill>
            </a:endParaRPr>
          </a:p>
        </p:txBody>
      </p:sp>
      <p:sp>
        <p:nvSpPr>
          <p:cNvPr id="26" name="テキスト ボックス 25"/>
          <p:cNvSpPr txBox="1"/>
          <p:nvPr/>
        </p:nvSpPr>
        <p:spPr>
          <a:xfrm>
            <a:off x="5037221" y="3428004"/>
            <a:ext cx="1059416" cy="261608"/>
          </a:xfrm>
          <a:prstGeom prst="rect">
            <a:avLst/>
          </a:prstGeom>
          <a:noFill/>
        </p:spPr>
        <p:txBody>
          <a:bodyPr wrap="square" lIns="91438" tIns="45719" rIns="91438" bIns="45719" rtlCol="0">
            <a:spAutoFit/>
          </a:bodyPr>
          <a:lstStyle/>
          <a:p>
            <a:r>
              <a:rPr lang="en-US" altLang="ja-JP" sz="1100" dirty="0">
                <a:solidFill>
                  <a:prstClr val="black"/>
                </a:solidFill>
              </a:rPr>
              <a:t>Ethernet</a:t>
            </a:r>
            <a:endParaRPr lang="ja-JP" altLang="en-US" sz="1100" dirty="0">
              <a:solidFill>
                <a:prstClr val="black"/>
              </a:solidFill>
            </a:endParaRPr>
          </a:p>
        </p:txBody>
      </p:sp>
      <p:sp>
        <p:nvSpPr>
          <p:cNvPr id="96" name="正方形/長方形 95"/>
          <p:cNvSpPr/>
          <p:nvPr/>
        </p:nvSpPr>
        <p:spPr>
          <a:xfrm rot="5400000" flipV="1">
            <a:off x="3998570" y="3240496"/>
            <a:ext cx="917500" cy="34289"/>
          </a:xfrm>
          <a:prstGeom prst="rect">
            <a:avLst/>
          </a:prstGeom>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algn="ctr"/>
            <a:endParaRPr lang="ja-JP" altLang="en-US" sz="1300" dirty="0">
              <a:solidFill>
                <a:prstClr val="white"/>
              </a:solidFill>
            </a:endParaRPr>
          </a:p>
        </p:txBody>
      </p:sp>
      <p:sp>
        <p:nvSpPr>
          <p:cNvPr id="76" name="テキスト ボックス 75"/>
          <p:cNvSpPr txBox="1"/>
          <p:nvPr/>
        </p:nvSpPr>
        <p:spPr>
          <a:xfrm>
            <a:off x="3405753" y="1693801"/>
            <a:ext cx="1789104" cy="241815"/>
          </a:xfrm>
          <a:prstGeom prst="rect">
            <a:avLst/>
          </a:prstGeom>
          <a:noFill/>
          <a:ln>
            <a:solidFill>
              <a:schemeClr val="accent1">
                <a:lumMod val="60000"/>
                <a:lumOff val="40000"/>
              </a:schemeClr>
            </a:solidFill>
          </a:ln>
        </p:spPr>
        <p:txBody>
          <a:bodyPr wrap="square" lIns="71837" tIns="35918" rIns="71837" bIns="35918" rtlCol="0">
            <a:spAutoFit/>
          </a:bodyPr>
          <a:lstStyle/>
          <a:p>
            <a:pPr algn="ctr"/>
            <a:r>
              <a:rPr lang="ja-JP" altLang="en-US" sz="1100" dirty="0">
                <a:solidFill>
                  <a:prstClr val="black"/>
                </a:solidFill>
                <a:latin typeface="HGPｺﾞｼｯｸE" pitchFamily="50" charset="-128"/>
                <a:ea typeface="HGPｺﾞｼｯｸE" pitchFamily="50" charset="-128"/>
              </a:rPr>
              <a:t>データ蓄積＆共有</a:t>
            </a:r>
          </a:p>
        </p:txBody>
      </p:sp>
      <p:sp>
        <p:nvSpPr>
          <p:cNvPr id="117" name="テキスト ボックス 116"/>
          <p:cNvSpPr txBox="1"/>
          <p:nvPr/>
        </p:nvSpPr>
        <p:spPr>
          <a:xfrm>
            <a:off x="4231235" y="2050963"/>
            <a:ext cx="1549730" cy="241815"/>
          </a:xfrm>
          <a:prstGeom prst="rect">
            <a:avLst/>
          </a:prstGeom>
          <a:solidFill>
            <a:schemeClr val="accent3">
              <a:lumMod val="40000"/>
              <a:lumOff val="60000"/>
            </a:schemeClr>
          </a:solidFill>
          <a:ln>
            <a:solidFill>
              <a:srgbClr val="00B0F0"/>
            </a:solidFill>
          </a:ln>
          <a:effectLst>
            <a:glow rad="63500">
              <a:schemeClr val="accent5">
                <a:satMod val="175000"/>
                <a:alpha val="40000"/>
              </a:schemeClr>
            </a:glow>
          </a:effectLst>
        </p:spPr>
        <p:txBody>
          <a:bodyPr wrap="square" lIns="71837" tIns="35918" rIns="71837" bIns="35918" rtlCol="0">
            <a:spAutoFit/>
          </a:bodyPr>
          <a:lstStyle/>
          <a:p>
            <a:r>
              <a:rPr lang="en-US" altLang="ja-JP" sz="1100" dirty="0">
                <a:solidFill>
                  <a:prstClr val="black"/>
                </a:solidFill>
              </a:rPr>
              <a:t>IEEE1888</a:t>
            </a:r>
            <a:r>
              <a:rPr lang="ja-JP" altLang="en-US" sz="1100" dirty="0">
                <a:solidFill>
                  <a:prstClr val="black"/>
                </a:solidFill>
              </a:rPr>
              <a:t>　</a:t>
            </a:r>
            <a:r>
              <a:rPr lang="en-US" altLang="ja-JP" sz="1100" dirty="0">
                <a:solidFill>
                  <a:prstClr val="black"/>
                </a:solidFill>
              </a:rPr>
              <a:t>Storage</a:t>
            </a:r>
            <a:endParaRPr lang="ja-JP" altLang="en-US" sz="1100" dirty="0">
              <a:solidFill>
                <a:prstClr val="black"/>
              </a:solidFill>
            </a:endParaRPr>
          </a:p>
        </p:txBody>
      </p:sp>
      <p:sp>
        <p:nvSpPr>
          <p:cNvPr id="86" name="テキスト ボックス 85"/>
          <p:cNvSpPr txBox="1"/>
          <p:nvPr/>
        </p:nvSpPr>
        <p:spPr>
          <a:xfrm>
            <a:off x="4045569" y="2972203"/>
            <a:ext cx="879252" cy="257203"/>
          </a:xfrm>
          <a:prstGeom prst="rect">
            <a:avLst/>
          </a:prstGeom>
          <a:solidFill>
            <a:schemeClr val="accent3">
              <a:lumMod val="40000"/>
              <a:lumOff val="60000"/>
            </a:schemeClr>
          </a:solidFill>
          <a:ln>
            <a:solidFill>
              <a:srgbClr val="00B0F0"/>
            </a:solidFill>
          </a:ln>
          <a:effectLst>
            <a:glow rad="63500">
              <a:schemeClr val="accent5">
                <a:satMod val="175000"/>
                <a:alpha val="40000"/>
              </a:schemeClr>
            </a:glow>
          </a:effectLst>
        </p:spPr>
        <p:txBody>
          <a:bodyPr wrap="none" lIns="71837" tIns="35918" rIns="71837" bIns="35918" rtlCol="0">
            <a:spAutoFit/>
          </a:bodyPr>
          <a:lstStyle/>
          <a:p>
            <a:r>
              <a:rPr lang="en-US" altLang="ja-JP" sz="1200" dirty="0" smtClean="0">
                <a:solidFill>
                  <a:prstClr val="black"/>
                </a:solidFill>
              </a:rPr>
              <a:t>IEEE1888</a:t>
            </a:r>
            <a:r>
              <a:rPr lang="ja-JP" altLang="en-US" sz="1200" dirty="0" smtClean="0">
                <a:solidFill>
                  <a:prstClr val="black"/>
                </a:solidFill>
              </a:rPr>
              <a:t> </a:t>
            </a:r>
            <a:endParaRPr lang="ja-JP" altLang="en-US" sz="1200" dirty="0">
              <a:solidFill>
                <a:prstClr val="black"/>
              </a:solidFill>
            </a:endParaRPr>
          </a:p>
        </p:txBody>
      </p:sp>
      <p:grpSp>
        <p:nvGrpSpPr>
          <p:cNvPr id="10" name="グループ化 12"/>
          <p:cNvGrpSpPr/>
          <p:nvPr/>
        </p:nvGrpSpPr>
        <p:grpSpPr>
          <a:xfrm>
            <a:off x="5615947" y="4273955"/>
            <a:ext cx="991051" cy="1831479"/>
            <a:chOff x="4006074" y="3568356"/>
            <a:chExt cx="1321400" cy="2441972"/>
          </a:xfrm>
        </p:grpSpPr>
        <p:sp>
          <p:nvSpPr>
            <p:cNvPr id="103" name="正方形/長方形 102"/>
            <p:cNvSpPr/>
            <p:nvPr/>
          </p:nvSpPr>
          <p:spPr>
            <a:xfrm>
              <a:off x="4098058" y="3911297"/>
              <a:ext cx="1229416" cy="2099031"/>
            </a:xfrm>
            <a:prstGeom prst="rect">
              <a:avLst/>
            </a:prstGeom>
            <a:gradFill flip="none" rotWithShape="1">
              <a:gsLst>
                <a:gs pos="0">
                  <a:schemeClr val="accent5">
                    <a:lumMod val="60000"/>
                    <a:lumOff val="40000"/>
                  </a:schemeClr>
                </a:gs>
                <a:gs pos="100000">
                  <a:schemeClr val="accent5">
                    <a:lumMod val="40000"/>
                    <a:lumOff val="60000"/>
                  </a:schemeClr>
                </a:gs>
              </a:gsLst>
              <a:lin ang="27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00" dirty="0">
                <a:solidFill>
                  <a:prstClr val="white"/>
                </a:solidFill>
              </a:endParaRPr>
            </a:p>
          </p:txBody>
        </p:sp>
        <p:sp>
          <p:nvSpPr>
            <p:cNvPr id="30" name="テキスト ボックス 29"/>
            <p:cNvSpPr txBox="1"/>
            <p:nvPr/>
          </p:nvSpPr>
          <p:spPr>
            <a:xfrm>
              <a:off x="4098058" y="3568356"/>
              <a:ext cx="1229416" cy="342940"/>
            </a:xfrm>
            <a:prstGeom prst="rect">
              <a:avLst/>
            </a:prstGeom>
            <a:ln>
              <a:solidFill>
                <a:schemeClr val="accent1">
                  <a:lumMod val="75000"/>
                </a:schemeClr>
              </a:solidFill>
            </a:ln>
          </p:spPr>
          <p:style>
            <a:lnRef idx="1">
              <a:schemeClr val="dk1"/>
            </a:lnRef>
            <a:fillRef idx="2">
              <a:schemeClr val="dk1"/>
            </a:fillRef>
            <a:effectRef idx="1">
              <a:schemeClr val="dk1"/>
            </a:effectRef>
            <a:fontRef idx="minor">
              <a:schemeClr val="dk1"/>
            </a:fontRef>
          </p:style>
          <p:txBody>
            <a:bodyPr wrap="square" lIns="71838" tIns="35919" rIns="71838" bIns="35919" rtlCol="0">
              <a:spAutoFit/>
            </a:bodyPr>
            <a:lstStyle/>
            <a:p>
              <a:pPr algn="ctr"/>
              <a:r>
                <a:rPr lang="ja-JP" altLang="en-US" sz="1200" b="1" dirty="0">
                  <a:solidFill>
                    <a:srgbClr val="5B9BD5">
                      <a:lumMod val="50000"/>
                    </a:srgbClr>
                  </a:solidFill>
                  <a:latin typeface="ＭＳ Ｐゴシック" pitchFamily="50" charset="-128"/>
                </a:rPr>
                <a:t>燃料電池</a:t>
              </a:r>
              <a:endParaRPr lang="ja-JP" altLang="en-US" sz="1200" dirty="0">
                <a:solidFill>
                  <a:srgbClr val="5B9BD5">
                    <a:lumMod val="50000"/>
                  </a:srgbClr>
                </a:solidFill>
                <a:latin typeface="ＭＳ Ｐゴシック" pitchFamily="50" charset="-128"/>
              </a:endParaRPr>
            </a:p>
          </p:txBody>
        </p:sp>
        <p:sp>
          <p:nvSpPr>
            <p:cNvPr id="34" name="テキスト ボックス 33"/>
            <p:cNvSpPr txBox="1"/>
            <p:nvPr/>
          </p:nvSpPr>
          <p:spPr>
            <a:xfrm>
              <a:off x="4006074" y="4960532"/>
              <a:ext cx="1105455" cy="240348"/>
            </a:xfrm>
            <a:prstGeom prst="rect">
              <a:avLst/>
            </a:prstGeom>
            <a:noFill/>
          </p:spPr>
          <p:txBody>
            <a:bodyPr wrap="square" lIns="71838" tIns="35919" rIns="71838" bIns="35919" rtlCol="0">
              <a:spAutoFit/>
            </a:bodyPr>
            <a:lstStyle/>
            <a:p>
              <a:r>
                <a:rPr lang="ja-JP" altLang="en-US" sz="700" dirty="0">
                  <a:solidFill>
                    <a:prstClr val="black"/>
                  </a:solidFill>
                </a:rPr>
                <a:t>燃料電池　</a:t>
              </a:r>
            </a:p>
          </p:txBody>
        </p:sp>
        <p:cxnSp>
          <p:nvCxnSpPr>
            <p:cNvPr id="47" name="直線コネクタ 46"/>
            <p:cNvCxnSpPr>
              <a:stCxn id="48" idx="2"/>
              <a:endCxn id="74" idx="0"/>
            </p:cNvCxnSpPr>
            <p:nvPr/>
          </p:nvCxnSpPr>
          <p:spPr>
            <a:xfrm>
              <a:off x="4700311" y="4306516"/>
              <a:ext cx="0" cy="128012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正方形/長方形 73"/>
            <p:cNvSpPr/>
            <p:nvPr/>
          </p:nvSpPr>
          <p:spPr>
            <a:xfrm>
              <a:off x="4248975" y="5586640"/>
              <a:ext cx="902671" cy="303876"/>
            </a:xfrm>
            <a:prstGeom prst="rect">
              <a:avLst/>
            </a:prstGeom>
            <a:ln/>
          </p:spPr>
          <p:style>
            <a:lnRef idx="1">
              <a:schemeClr val="dk1"/>
            </a:lnRef>
            <a:fillRef idx="2">
              <a:schemeClr val="dk1"/>
            </a:fillRef>
            <a:effectRef idx="1">
              <a:schemeClr val="dk1"/>
            </a:effectRef>
            <a:fontRef idx="minor">
              <a:schemeClr val="dk1"/>
            </a:fontRef>
          </p:style>
          <p:txBody>
            <a:bodyPr lIns="71838" tIns="35919" rIns="71838" bIns="35919" rtlCol="0" anchor="ctr"/>
            <a:lstStyle/>
            <a:p>
              <a:pPr algn="ctr"/>
              <a:r>
                <a:rPr lang="ja-JP" altLang="en-US" sz="800" dirty="0">
                  <a:solidFill>
                    <a:prstClr val="black"/>
                  </a:solidFill>
                </a:rPr>
                <a:t>富士電機</a:t>
              </a:r>
            </a:p>
          </p:txBody>
        </p:sp>
        <p:sp>
          <p:nvSpPr>
            <p:cNvPr id="48" name="正方形/長方形 47"/>
            <p:cNvSpPr/>
            <p:nvPr/>
          </p:nvSpPr>
          <p:spPr>
            <a:xfrm>
              <a:off x="4248975" y="4074696"/>
              <a:ext cx="902671" cy="231820"/>
            </a:xfrm>
            <a:prstGeom prst="rect">
              <a:avLst/>
            </a:prstGeom>
            <a:ln>
              <a:solidFill>
                <a:schemeClr val="bg1"/>
              </a:solidFill>
            </a:ln>
          </p:spPr>
          <p:style>
            <a:lnRef idx="1">
              <a:schemeClr val="accent3"/>
            </a:lnRef>
            <a:fillRef idx="3">
              <a:schemeClr val="accent3"/>
            </a:fillRef>
            <a:effectRef idx="2">
              <a:schemeClr val="accent3"/>
            </a:effectRef>
            <a:fontRef idx="minor">
              <a:schemeClr val="lt1"/>
            </a:fontRef>
          </p:style>
          <p:txBody>
            <a:bodyPr lIns="71838" tIns="35919" rIns="71838" bIns="35919" rtlCol="0" anchor="ctr"/>
            <a:lstStyle/>
            <a:p>
              <a:pPr algn="ctr"/>
              <a:r>
                <a:rPr lang="ja-JP" altLang="en-US" sz="800" b="1" dirty="0">
                  <a:solidFill>
                    <a:prstClr val="white"/>
                  </a:solidFill>
                </a:rPr>
                <a:t>マルチ</a:t>
              </a:r>
              <a:r>
                <a:rPr lang="en-US" altLang="ja-JP" sz="800" b="1" dirty="0">
                  <a:solidFill>
                    <a:prstClr val="white"/>
                  </a:solidFill>
                </a:rPr>
                <a:t> GW</a:t>
              </a:r>
              <a:endParaRPr lang="ja-JP" altLang="en-US" sz="800" b="1" dirty="0">
                <a:solidFill>
                  <a:prstClr val="white"/>
                </a:solidFill>
              </a:endParaRPr>
            </a:p>
          </p:txBody>
        </p:sp>
        <p:sp>
          <p:nvSpPr>
            <p:cNvPr id="75" name="正方形/長方形 74"/>
            <p:cNvSpPr/>
            <p:nvPr/>
          </p:nvSpPr>
          <p:spPr>
            <a:xfrm>
              <a:off x="4353363" y="5226809"/>
              <a:ext cx="693893" cy="258067"/>
            </a:xfrm>
            <a:prstGeom prst="rect">
              <a:avLst/>
            </a:prstGeom>
            <a:ln/>
          </p:spPr>
          <p:style>
            <a:lnRef idx="1">
              <a:schemeClr val="dk1"/>
            </a:lnRef>
            <a:fillRef idx="2">
              <a:schemeClr val="dk1"/>
            </a:fillRef>
            <a:effectRef idx="1">
              <a:schemeClr val="dk1"/>
            </a:effectRef>
            <a:fontRef idx="minor">
              <a:schemeClr val="dk1"/>
            </a:fontRef>
          </p:style>
          <p:txBody>
            <a:bodyPr lIns="71838" tIns="35919" rIns="71838" bIns="35919" rtlCol="0" anchor="ctr"/>
            <a:lstStyle/>
            <a:p>
              <a:pPr algn="ctr"/>
              <a:r>
                <a:rPr lang="ja-JP" altLang="en-US" sz="700" dirty="0">
                  <a:solidFill>
                    <a:prstClr val="black"/>
                  </a:solidFill>
                </a:rPr>
                <a:t>アズビル</a:t>
              </a:r>
            </a:p>
          </p:txBody>
        </p:sp>
        <p:sp>
          <p:nvSpPr>
            <p:cNvPr id="77" name="テキスト ボックス 76"/>
            <p:cNvSpPr txBox="1"/>
            <p:nvPr/>
          </p:nvSpPr>
          <p:spPr>
            <a:xfrm>
              <a:off x="4278732" y="4428691"/>
              <a:ext cx="1007482" cy="281385"/>
            </a:xfrm>
            <a:prstGeom prst="rect">
              <a:avLst/>
            </a:prstGeom>
            <a:solidFill>
              <a:schemeClr val="accent1">
                <a:lumMod val="75000"/>
              </a:schemeClr>
            </a:solidFill>
          </p:spPr>
          <p:txBody>
            <a:bodyPr wrap="square" lIns="71838" tIns="35919" rIns="71838" bIns="35919" rtlCol="0">
              <a:spAutoFit/>
            </a:bodyPr>
            <a:lstStyle/>
            <a:p>
              <a:r>
                <a:rPr lang="en-US" altLang="ja-JP" sz="900" dirty="0" err="1" smtClean="0">
                  <a:solidFill>
                    <a:prstClr val="white"/>
                  </a:solidFill>
                </a:rPr>
                <a:t>BACnet</a:t>
              </a:r>
              <a:r>
                <a:rPr lang="en-US" altLang="ja-JP" sz="900" dirty="0" smtClean="0">
                  <a:solidFill>
                    <a:prstClr val="white"/>
                  </a:solidFill>
                </a:rPr>
                <a:t>/IP</a:t>
              </a:r>
              <a:endParaRPr lang="ja-JP" altLang="en-US" sz="900" dirty="0">
                <a:solidFill>
                  <a:prstClr val="white"/>
                </a:solidFill>
              </a:endParaRPr>
            </a:p>
          </p:txBody>
        </p:sp>
      </p:grpSp>
      <p:grpSp>
        <p:nvGrpSpPr>
          <p:cNvPr id="11" name="グループ化 36"/>
          <p:cNvGrpSpPr/>
          <p:nvPr/>
        </p:nvGrpSpPr>
        <p:grpSpPr>
          <a:xfrm>
            <a:off x="3845750" y="4273954"/>
            <a:ext cx="1631651" cy="1835804"/>
            <a:chOff x="1645813" y="3568356"/>
            <a:chExt cx="2175534" cy="2447738"/>
          </a:xfrm>
        </p:grpSpPr>
        <p:sp>
          <p:nvSpPr>
            <p:cNvPr id="108" name="正方形/長方形 107"/>
            <p:cNvSpPr/>
            <p:nvPr/>
          </p:nvSpPr>
          <p:spPr>
            <a:xfrm>
              <a:off x="1727602" y="3881409"/>
              <a:ext cx="2093745" cy="2134685"/>
            </a:xfrm>
            <a:prstGeom prst="rect">
              <a:avLst/>
            </a:prstGeom>
            <a:gradFill flip="none" rotWithShape="1">
              <a:gsLst>
                <a:gs pos="0">
                  <a:schemeClr val="accent5">
                    <a:lumMod val="60000"/>
                    <a:lumOff val="40000"/>
                  </a:schemeClr>
                </a:gs>
                <a:gs pos="100000">
                  <a:schemeClr val="accent5">
                    <a:lumMod val="40000"/>
                    <a:lumOff val="60000"/>
                  </a:schemeClr>
                </a:gs>
              </a:gsLst>
              <a:lin ang="27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00" dirty="0">
                <a:solidFill>
                  <a:prstClr val="white"/>
                </a:solidFill>
              </a:endParaRPr>
            </a:p>
          </p:txBody>
        </p:sp>
        <p:sp>
          <p:nvSpPr>
            <p:cNvPr id="36" name="テキスト ボックス 35"/>
            <p:cNvSpPr txBox="1"/>
            <p:nvPr/>
          </p:nvSpPr>
          <p:spPr>
            <a:xfrm>
              <a:off x="2587302" y="5210372"/>
              <a:ext cx="1034727" cy="383977"/>
            </a:xfrm>
            <a:prstGeom prst="rect">
              <a:avLst/>
            </a:prstGeom>
            <a:noFill/>
          </p:spPr>
          <p:txBody>
            <a:bodyPr wrap="square" lIns="71838" tIns="35919" rIns="71838" bIns="35919" rtlCol="0">
              <a:spAutoFit/>
            </a:bodyPr>
            <a:lstStyle/>
            <a:p>
              <a:r>
                <a:rPr lang="ja-JP" altLang="en-US" sz="700" b="1" dirty="0">
                  <a:solidFill>
                    <a:prstClr val="black"/>
                  </a:solidFill>
                </a:rPr>
                <a:t>パワコン</a:t>
              </a:r>
              <a:endParaRPr lang="en-US" altLang="ja-JP" sz="700" b="1" dirty="0">
                <a:solidFill>
                  <a:prstClr val="black"/>
                </a:solidFill>
              </a:endParaRPr>
            </a:p>
            <a:p>
              <a:r>
                <a:rPr lang="ja-JP" altLang="en-US" sz="700" b="1" dirty="0">
                  <a:solidFill>
                    <a:prstClr val="black"/>
                  </a:solidFill>
                </a:rPr>
                <a:t>直流、交流電力</a:t>
              </a:r>
            </a:p>
          </p:txBody>
        </p:sp>
        <p:cxnSp>
          <p:nvCxnSpPr>
            <p:cNvPr id="44" name="直線コネクタ 43"/>
            <p:cNvCxnSpPr/>
            <p:nvPr/>
          </p:nvCxnSpPr>
          <p:spPr>
            <a:xfrm>
              <a:off x="2548492" y="4293790"/>
              <a:ext cx="0" cy="13450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p:nvCxnSpPr>
          <p:spPr>
            <a:xfrm>
              <a:off x="3567425" y="4306669"/>
              <a:ext cx="0" cy="133212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正方形/長方形 41"/>
            <p:cNvSpPr/>
            <p:nvPr/>
          </p:nvSpPr>
          <p:spPr>
            <a:xfrm>
              <a:off x="1863132" y="4065271"/>
              <a:ext cx="880046" cy="242959"/>
            </a:xfrm>
            <a:prstGeom prst="rect">
              <a:avLst/>
            </a:prstGeom>
            <a:ln>
              <a:solidFill>
                <a:schemeClr val="bg1"/>
              </a:solidFill>
            </a:ln>
          </p:spPr>
          <p:style>
            <a:lnRef idx="1">
              <a:schemeClr val="accent3"/>
            </a:lnRef>
            <a:fillRef idx="3">
              <a:schemeClr val="accent3"/>
            </a:fillRef>
            <a:effectRef idx="2">
              <a:schemeClr val="accent3"/>
            </a:effectRef>
            <a:fontRef idx="minor">
              <a:schemeClr val="lt1"/>
            </a:fontRef>
          </p:style>
          <p:txBody>
            <a:bodyPr lIns="71838" tIns="35919" rIns="71838" bIns="35919" rtlCol="0" anchor="ctr"/>
            <a:lstStyle/>
            <a:p>
              <a:pPr algn="ctr"/>
              <a:r>
                <a:rPr lang="ja-JP" altLang="en-US" sz="700" b="1" dirty="0">
                  <a:solidFill>
                    <a:prstClr val="white"/>
                  </a:solidFill>
                </a:rPr>
                <a:t>マルチ</a:t>
              </a:r>
              <a:r>
                <a:rPr lang="en-US" altLang="ja-JP" sz="700" b="1" dirty="0">
                  <a:solidFill>
                    <a:prstClr val="white"/>
                  </a:solidFill>
                </a:rPr>
                <a:t> GW</a:t>
              </a:r>
              <a:endParaRPr lang="ja-JP" altLang="en-US" sz="700" b="1" dirty="0">
                <a:solidFill>
                  <a:prstClr val="white"/>
                </a:solidFill>
              </a:endParaRPr>
            </a:p>
          </p:txBody>
        </p:sp>
        <p:sp>
          <p:nvSpPr>
            <p:cNvPr id="81" name="テキスト ボックス 80"/>
            <p:cNvSpPr txBox="1"/>
            <p:nvPr/>
          </p:nvSpPr>
          <p:spPr>
            <a:xfrm>
              <a:off x="1645813" y="5217301"/>
              <a:ext cx="815238" cy="383977"/>
            </a:xfrm>
            <a:prstGeom prst="rect">
              <a:avLst/>
            </a:prstGeom>
            <a:noFill/>
          </p:spPr>
          <p:txBody>
            <a:bodyPr wrap="square" lIns="71838" tIns="35919" rIns="71838" bIns="35919" rtlCol="0">
              <a:spAutoFit/>
            </a:bodyPr>
            <a:lstStyle/>
            <a:p>
              <a:r>
                <a:rPr lang="ja-JP" altLang="en-US" sz="700" b="1" dirty="0">
                  <a:solidFill>
                    <a:prstClr val="black"/>
                  </a:solidFill>
                </a:rPr>
                <a:t>ストリングス</a:t>
              </a:r>
              <a:endParaRPr lang="en-US" altLang="ja-JP" sz="700" b="1" dirty="0">
                <a:solidFill>
                  <a:prstClr val="black"/>
                </a:solidFill>
              </a:endParaRPr>
            </a:p>
            <a:p>
              <a:r>
                <a:rPr lang="ja-JP" altLang="en-US" sz="700" b="1" dirty="0">
                  <a:solidFill>
                    <a:prstClr val="black"/>
                  </a:solidFill>
                </a:rPr>
                <a:t>　直流電力</a:t>
              </a:r>
            </a:p>
          </p:txBody>
        </p:sp>
        <p:sp>
          <p:nvSpPr>
            <p:cNvPr id="24" name="正方形/長方形 23"/>
            <p:cNvSpPr/>
            <p:nvPr/>
          </p:nvSpPr>
          <p:spPr>
            <a:xfrm>
              <a:off x="2932523" y="5579168"/>
              <a:ext cx="844463" cy="303877"/>
            </a:xfrm>
            <a:prstGeom prst="rect">
              <a:avLst/>
            </a:prstGeom>
            <a:ln/>
          </p:spPr>
          <p:style>
            <a:lnRef idx="1">
              <a:schemeClr val="dk1"/>
            </a:lnRef>
            <a:fillRef idx="2">
              <a:schemeClr val="dk1"/>
            </a:fillRef>
            <a:effectRef idx="1">
              <a:schemeClr val="dk1"/>
            </a:effectRef>
            <a:fontRef idx="minor">
              <a:schemeClr val="dk1"/>
            </a:fontRef>
          </p:style>
          <p:txBody>
            <a:bodyPr lIns="71838" tIns="35919" rIns="71838" bIns="35919" rtlCol="0" anchor="ctr"/>
            <a:lstStyle/>
            <a:p>
              <a:pPr algn="ctr"/>
              <a:r>
                <a:rPr lang="ja-JP" altLang="en-US" sz="800" dirty="0">
                  <a:solidFill>
                    <a:prstClr val="black"/>
                  </a:solidFill>
                </a:rPr>
                <a:t>日新電機</a:t>
              </a:r>
            </a:p>
          </p:txBody>
        </p:sp>
        <p:sp>
          <p:nvSpPr>
            <p:cNvPr id="25" name="正方形/長方形 24"/>
            <p:cNvSpPr/>
            <p:nvPr/>
          </p:nvSpPr>
          <p:spPr>
            <a:xfrm>
              <a:off x="1854109" y="5585171"/>
              <a:ext cx="975701" cy="303877"/>
            </a:xfrm>
            <a:prstGeom prst="rect">
              <a:avLst/>
            </a:prstGeom>
            <a:ln/>
          </p:spPr>
          <p:style>
            <a:lnRef idx="1">
              <a:schemeClr val="dk1"/>
            </a:lnRef>
            <a:fillRef idx="2">
              <a:schemeClr val="dk1"/>
            </a:fillRef>
            <a:effectRef idx="1">
              <a:schemeClr val="dk1"/>
            </a:effectRef>
            <a:fontRef idx="minor">
              <a:schemeClr val="dk1"/>
            </a:fontRef>
          </p:style>
          <p:txBody>
            <a:bodyPr lIns="71838" tIns="35919" rIns="71838" bIns="35919" rtlCol="0" anchor="ctr"/>
            <a:lstStyle/>
            <a:p>
              <a:pPr algn="ctr"/>
              <a:r>
                <a:rPr lang="ja-JP" altLang="en-US" sz="700" dirty="0">
                  <a:solidFill>
                    <a:prstClr val="black"/>
                  </a:solidFill>
                </a:rPr>
                <a:t>近計システム</a:t>
              </a:r>
              <a:endParaRPr lang="en-US" altLang="ja-JP" sz="700" dirty="0">
                <a:solidFill>
                  <a:prstClr val="black"/>
                </a:solidFill>
              </a:endParaRPr>
            </a:p>
          </p:txBody>
        </p:sp>
        <p:sp>
          <p:nvSpPr>
            <p:cNvPr id="69" name="テキスト ボックス 68"/>
            <p:cNvSpPr txBox="1"/>
            <p:nvPr/>
          </p:nvSpPr>
          <p:spPr>
            <a:xfrm>
              <a:off x="1721563" y="3568356"/>
              <a:ext cx="2099784" cy="342940"/>
            </a:xfrm>
            <a:prstGeom prst="rect">
              <a:avLst/>
            </a:prstGeom>
            <a:ln>
              <a:solidFill>
                <a:schemeClr val="accent1">
                  <a:lumMod val="75000"/>
                </a:schemeClr>
              </a:solidFill>
            </a:ln>
          </p:spPr>
          <p:style>
            <a:lnRef idx="1">
              <a:schemeClr val="dk1"/>
            </a:lnRef>
            <a:fillRef idx="2">
              <a:schemeClr val="dk1"/>
            </a:fillRef>
            <a:effectRef idx="1">
              <a:schemeClr val="dk1"/>
            </a:effectRef>
            <a:fontRef idx="minor">
              <a:schemeClr val="dk1"/>
            </a:fontRef>
          </p:style>
          <p:txBody>
            <a:bodyPr wrap="square" lIns="71838" tIns="35919" rIns="71838" bIns="35919" rtlCol="0">
              <a:spAutoFit/>
            </a:bodyPr>
            <a:lstStyle/>
            <a:p>
              <a:pPr algn="ctr"/>
              <a:r>
                <a:rPr lang="ja-JP" altLang="en-US" sz="1200" b="1" dirty="0">
                  <a:solidFill>
                    <a:srgbClr val="5B9BD5">
                      <a:lumMod val="50000"/>
                    </a:srgbClr>
                  </a:solidFill>
                  <a:latin typeface="ＭＳ Ｐゴシック" pitchFamily="50" charset="-128"/>
                </a:rPr>
                <a:t>太陽光発電</a:t>
              </a:r>
              <a:endParaRPr lang="ja-JP" altLang="en-US" sz="1200" dirty="0">
                <a:solidFill>
                  <a:srgbClr val="5B9BD5">
                    <a:lumMod val="50000"/>
                  </a:srgbClr>
                </a:solidFill>
                <a:latin typeface="ＭＳ Ｐゴシック" pitchFamily="50" charset="-128"/>
              </a:endParaRPr>
            </a:p>
          </p:txBody>
        </p:sp>
        <p:sp>
          <p:nvSpPr>
            <p:cNvPr id="70" name="テキスト ボックス 69"/>
            <p:cNvSpPr txBox="1"/>
            <p:nvPr/>
          </p:nvSpPr>
          <p:spPr>
            <a:xfrm>
              <a:off x="1957456" y="4413010"/>
              <a:ext cx="896490" cy="281385"/>
            </a:xfrm>
            <a:prstGeom prst="rect">
              <a:avLst/>
            </a:prstGeom>
            <a:solidFill>
              <a:schemeClr val="accent1">
                <a:lumMod val="75000"/>
              </a:schemeClr>
            </a:solidFill>
          </p:spPr>
          <p:txBody>
            <a:bodyPr wrap="square" lIns="71838" tIns="35919" rIns="71838" bIns="35919" rtlCol="0">
              <a:spAutoFit/>
            </a:bodyPr>
            <a:lstStyle/>
            <a:p>
              <a:r>
                <a:rPr lang="en-US" altLang="ja-JP" sz="900" dirty="0" err="1" smtClean="0">
                  <a:solidFill>
                    <a:prstClr val="white"/>
                  </a:solidFill>
                </a:rPr>
                <a:t>ModBus</a:t>
              </a:r>
              <a:endParaRPr lang="ja-JP" altLang="en-US" sz="900" dirty="0">
                <a:solidFill>
                  <a:prstClr val="white"/>
                </a:solidFill>
              </a:endParaRPr>
            </a:p>
          </p:txBody>
        </p:sp>
        <p:sp>
          <p:nvSpPr>
            <p:cNvPr id="71" name="テキスト ボックス 70"/>
            <p:cNvSpPr txBox="1"/>
            <p:nvPr/>
          </p:nvSpPr>
          <p:spPr>
            <a:xfrm>
              <a:off x="2955058" y="4418434"/>
              <a:ext cx="700784" cy="281385"/>
            </a:xfrm>
            <a:prstGeom prst="rect">
              <a:avLst/>
            </a:prstGeom>
            <a:solidFill>
              <a:schemeClr val="accent1">
                <a:lumMod val="75000"/>
              </a:schemeClr>
            </a:solidFill>
          </p:spPr>
          <p:txBody>
            <a:bodyPr wrap="square" lIns="71838" tIns="35919" rIns="71838" bIns="35919" rtlCol="0">
              <a:spAutoFit/>
            </a:bodyPr>
            <a:lstStyle/>
            <a:p>
              <a:r>
                <a:rPr lang="en-US" altLang="ja-JP" sz="900" dirty="0" smtClean="0">
                  <a:solidFill>
                    <a:prstClr val="white"/>
                  </a:solidFill>
                </a:rPr>
                <a:t>TCP/IP</a:t>
              </a:r>
              <a:endParaRPr lang="ja-JP" altLang="en-US" sz="900" dirty="0">
                <a:solidFill>
                  <a:prstClr val="white"/>
                </a:solidFill>
              </a:endParaRPr>
            </a:p>
          </p:txBody>
        </p:sp>
        <p:sp>
          <p:nvSpPr>
            <p:cNvPr id="87" name="テキスト ボックス 86"/>
            <p:cNvSpPr txBox="1"/>
            <p:nvPr/>
          </p:nvSpPr>
          <p:spPr>
            <a:xfrm>
              <a:off x="1748624" y="4712690"/>
              <a:ext cx="749921" cy="451405"/>
            </a:xfrm>
            <a:prstGeom prst="rect">
              <a:avLst/>
            </a:prstGeom>
            <a:solidFill>
              <a:schemeClr val="accent5">
                <a:lumMod val="20000"/>
                <a:lumOff val="80000"/>
              </a:schemeClr>
            </a:solidFill>
            <a:ln>
              <a:solidFill>
                <a:schemeClr val="tx1"/>
              </a:solidFill>
            </a:ln>
          </p:spPr>
          <p:txBody>
            <a:bodyPr wrap="square" rtlCol="0">
              <a:spAutoFit/>
            </a:bodyPr>
            <a:lstStyle/>
            <a:p>
              <a:r>
                <a:rPr lang="en-US" altLang="ja-JP" sz="800" dirty="0" smtClean="0">
                  <a:solidFill>
                    <a:prstClr val="black"/>
                  </a:solidFill>
                </a:rPr>
                <a:t>556</a:t>
              </a:r>
            </a:p>
            <a:p>
              <a:r>
                <a:rPr lang="ja-JP" altLang="en-US" sz="800" dirty="0" smtClean="0">
                  <a:solidFill>
                    <a:prstClr val="black"/>
                  </a:solidFill>
                </a:rPr>
                <a:t>ﾎﾟｲﾝﾄ</a:t>
              </a:r>
              <a:endParaRPr lang="ja-JP" altLang="en-US" sz="800" dirty="0">
                <a:solidFill>
                  <a:prstClr val="black"/>
                </a:solidFill>
              </a:endParaRPr>
            </a:p>
          </p:txBody>
        </p:sp>
        <p:sp>
          <p:nvSpPr>
            <p:cNvPr id="90" name="テキスト ボックス 89"/>
            <p:cNvSpPr txBox="1"/>
            <p:nvPr/>
          </p:nvSpPr>
          <p:spPr>
            <a:xfrm>
              <a:off x="2707728" y="4731094"/>
              <a:ext cx="809795" cy="410369"/>
            </a:xfrm>
            <a:prstGeom prst="rect">
              <a:avLst/>
            </a:prstGeom>
            <a:solidFill>
              <a:schemeClr val="accent5">
                <a:lumMod val="20000"/>
                <a:lumOff val="80000"/>
              </a:schemeClr>
            </a:solidFill>
            <a:ln>
              <a:solidFill>
                <a:schemeClr val="tx1"/>
              </a:solidFill>
            </a:ln>
          </p:spPr>
          <p:txBody>
            <a:bodyPr wrap="square" rtlCol="0">
              <a:spAutoFit/>
            </a:bodyPr>
            <a:lstStyle/>
            <a:p>
              <a:r>
                <a:rPr lang="en-US" altLang="ja-JP" sz="700" dirty="0" smtClean="0">
                  <a:solidFill>
                    <a:prstClr val="black"/>
                  </a:solidFill>
                </a:rPr>
                <a:t>373</a:t>
              </a:r>
            </a:p>
            <a:p>
              <a:r>
                <a:rPr lang="ja-JP" altLang="en-US" sz="700" dirty="0" smtClean="0">
                  <a:solidFill>
                    <a:prstClr val="black"/>
                  </a:solidFill>
                </a:rPr>
                <a:t>ﾎﾟｲﾝﾄ</a:t>
              </a:r>
              <a:endParaRPr lang="ja-JP" altLang="en-US" sz="700" dirty="0">
                <a:solidFill>
                  <a:prstClr val="black"/>
                </a:solidFill>
              </a:endParaRPr>
            </a:p>
          </p:txBody>
        </p:sp>
        <p:sp>
          <p:nvSpPr>
            <p:cNvPr id="100" name="正方形/長方形 99"/>
            <p:cNvSpPr/>
            <p:nvPr/>
          </p:nvSpPr>
          <p:spPr>
            <a:xfrm>
              <a:off x="2895204" y="4069948"/>
              <a:ext cx="851071" cy="242959"/>
            </a:xfrm>
            <a:prstGeom prst="rect">
              <a:avLst/>
            </a:prstGeom>
            <a:ln>
              <a:solidFill>
                <a:schemeClr val="bg1"/>
              </a:solidFill>
            </a:ln>
          </p:spPr>
          <p:style>
            <a:lnRef idx="1">
              <a:schemeClr val="accent3"/>
            </a:lnRef>
            <a:fillRef idx="3">
              <a:schemeClr val="accent3"/>
            </a:fillRef>
            <a:effectRef idx="2">
              <a:schemeClr val="accent3"/>
            </a:effectRef>
            <a:fontRef idx="minor">
              <a:schemeClr val="lt1"/>
            </a:fontRef>
          </p:style>
          <p:txBody>
            <a:bodyPr lIns="71838" tIns="35919" rIns="71838" bIns="35919" rtlCol="0" anchor="ctr"/>
            <a:lstStyle/>
            <a:p>
              <a:pPr algn="ctr"/>
              <a:r>
                <a:rPr lang="ja-JP" altLang="en-US" sz="700" b="1" dirty="0">
                  <a:solidFill>
                    <a:prstClr val="white"/>
                  </a:solidFill>
                </a:rPr>
                <a:t>マルチ</a:t>
              </a:r>
              <a:r>
                <a:rPr lang="en-US" altLang="ja-JP" sz="700" b="1" dirty="0">
                  <a:solidFill>
                    <a:prstClr val="white"/>
                  </a:solidFill>
                </a:rPr>
                <a:t> GW</a:t>
              </a:r>
              <a:endParaRPr lang="ja-JP" altLang="en-US" sz="700" b="1" dirty="0">
                <a:solidFill>
                  <a:prstClr val="white"/>
                </a:solidFill>
              </a:endParaRPr>
            </a:p>
          </p:txBody>
        </p:sp>
      </p:grpSp>
      <p:grpSp>
        <p:nvGrpSpPr>
          <p:cNvPr id="12" name="グループ化 30"/>
          <p:cNvGrpSpPr/>
          <p:nvPr/>
        </p:nvGrpSpPr>
        <p:grpSpPr>
          <a:xfrm>
            <a:off x="2874239" y="3735083"/>
            <a:ext cx="690100" cy="655199"/>
            <a:chOff x="350463" y="2502130"/>
            <a:chExt cx="920135" cy="873597"/>
          </a:xfrm>
        </p:grpSpPr>
        <p:sp>
          <p:nvSpPr>
            <p:cNvPr id="99" name="正方形/長方形 98"/>
            <p:cNvSpPr/>
            <p:nvPr/>
          </p:nvSpPr>
          <p:spPr>
            <a:xfrm rot="5400000">
              <a:off x="351160" y="2916069"/>
              <a:ext cx="873597" cy="4571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ja-JP" altLang="en-US" sz="1300" dirty="0">
                <a:solidFill>
                  <a:prstClr val="white"/>
                </a:solidFill>
              </a:endParaRPr>
            </a:p>
          </p:txBody>
        </p:sp>
        <p:sp>
          <p:nvSpPr>
            <p:cNvPr id="104" name="テキスト ボックス 103"/>
            <p:cNvSpPr txBox="1"/>
            <p:nvPr/>
          </p:nvSpPr>
          <p:spPr>
            <a:xfrm>
              <a:off x="350463" y="2769409"/>
              <a:ext cx="920135" cy="281385"/>
            </a:xfrm>
            <a:prstGeom prst="rect">
              <a:avLst/>
            </a:prstGeom>
            <a:solidFill>
              <a:schemeClr val="accent3">
                <a:lumMod val="40000"/>
                <a:lumOff val="60000"/>
              </a:schemeClr>
            </a:solidFill>
            <a:ln>
              <a:solidFill>
                <a:srgbClr val="00B0F0"/>
              </a:solidFill>
            </a:ln>
            <a:effectLst>
              <a:glow rad="63500">
                <a:schemeClr val="accent5">
                  <a:satMod val="175000"/>
                  <a:alpha val="40000"/>
                </a:schemeClr>
              </a:glow>
            </a:effectLst>
          </p:spPr>
          <p:txBody>
            <a:bodyPr wrap="none" lIns="71838" tIns="35919" rIns="71838" bIns="35919" rtlCol="0">
              <a:spAutoFit/>
            </a:bodyPr>
            <a:lstStyle/>
            <a:p>
              <a:r>
                <a:rPr lang="en-US" altLang="ja-JP" sz="900" dirty="0" smtClean="0">
                  <a:solidFill>
                    <a:prstClr val="black"/>
                  </a:solidFill>
                </a:rPr>
                <a:t>IEEE1888</a:t>
              </a:r>
              <a:r>
                <a:rPr lang="ja-JP" altLang="en-US" sz="900" dirty="0" smtClean="0">
                  <a:solidFill>
                    <a:prstClr val="black"/>
                  </a:solidFill>
                </a:rPr>
                <a:t> </a:t>
              </a:r>
              <a:endParaRPr lang="ja-JP" altLang="en-US" sz="900" dirty="0">
                <a:solidFill>
                  <a:prstClr val="black"/>
                </a:solidFill>
              </a:endParaRPr>
            </a:p>
          </p:txBody>
        </p:sp>
      </p:grpSp>
      <p:grpSp>
        <p:nvGrpSpPr>
          <p:cNvPr id="13" name="グループ化 37"/>
          <p:cNvGrpSpPr/>
          <p:nvPr/>
        </p:nvGrpSpPr>
        <p:grpSpPr>
          <a:xfrm>
            <a:off x="6795313" y="4273859"/>
            <a:ext cx="1156887" cy="1831575"/>
            <a:chOff x="5578562" y="3568228"/>
            <a:chExt cx="1542514" cy="2442100"/>
          </a:xfrm>
        </p:grpSpPr>
        <p:sp>
          <p:nvSpPr>
            <p:cNvPr id="131" name="正方形/長方形 130"/>
            <p:cNvSpPr/>
            <p:nvPr/>
          </p:nvSpPr>
          <p:spPr>
            <a:xfrm>
              <a:off x="5578562" y="3887196"/>
              <a:ext cx="1499890" cy="2123132"/>
            </a:xfrm>
            <a:prstGeom prst="rect">
              <a:avLst/>
            </a:prstGeom>
            <a:gradFill flip="none" rotWithShape="1">
              <a:gsLst>
                <a:gs pos="0">
                  <a:schemeClr val="accent5">
                    <a:lumMod val="60000"/>
                    <a:lumOff val="40000"/>
                  </a:schemeClr>
                </a:gs>
                <a:gs pos="100000">
                  <a:schemeClr val="accent5">
                    <a:lumMod val="40000"/>
                    <a:lumOff val="60000"/>
                  </a:schemeClr>
                </a:gs>
              </a:gsLst>
              <a:lin ang="27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200" dirty="0">
                <a:solidFill>
                  <a:prstClr val="white"/>
                </a:solidFill>
              </a:endParaRPr>
            </a:p>
          </p:txBody>
        </p:sp>
        <p:sp>
          <p:nvSpPr>
            <p:cNvPr id="132" name="テキスト ボックス 131"/>
            <p:cNvSpPr txBox="1"/>
            <p:nvPr/>
          </p:nvSpPr>
          <p:spPr>
            <a:xfrm>
              <a:off x="5882124" y="5333444"/>
              <a:ext cx="454286" cy="199312"/>
            </a:xfrm>
            <a:prstGeom prst="rect">
              <a:avLst/>
            </a:prstGeom>
            <a:noFill/>
          </p:spPr>
          <p:txBody>
            <a:bodyPr wrap="square" lIns="71838" tIns="35919" rIns="71838" bIns="35919" rtlCol="0">
              <a:spAutoFit/>
            </a:bodyPr>
            <a:lstStyle/>
            <a:p>
              <a:r>
                <a:rPr lang="ja-JP" altLang="en-US" sz="500" b="1" dirty="0">
                  <a:solidFill>
                    <a:prstClr val="black"/>
                  </a:solidFill>
                </a:rPr>
                <a:t>受電</a:t>
              </a:r>
            </a:p>
          </p:txBody>
        </p:sp>
        <p:sp>
          <p:nvSpPr>
            <p:cNvPr id="133" name="テキスト ボックス 132"/>
            <p:cNvSpPr txBox="1"/>
            <p:nvPr/>
          </p:nvSpPr>
          <p:spPr>
            <a:xfrm>
              <a:off x="5578562" y="3568228"/>
              <a:ext cx="1491939" cy="322423"/>
            </a:xfrm>
            <a:prstGeom prst="rect">
              <a:avLst/>
            </a:prstGeom>
            <a:ln>
              <a:solidFill>
                <a:schemeClr val="accent1">
                  <a:lumMod val="75000"/>
                </a:schemeClr>
              </a:solidFill>
            </a:ln>
          </p:spPr>
          <p:style>
            <a:lnRef idx="1">
              <a:schemeClr val="dk1"/>
            </a:lnRef>
            <a:fillRef idx="2">
              <a:schemeClr val="dk1"/>
            </a:fillRef>
            <a:effectRef idx="1">
              <a:schemeClr val="dk1"/>
            </a:effectRef>
            <a:fontRef idx="minor">
              <a:schemeClr val="dk1"/>
            </a:fontRef>
          </p:style>
          <p:txBody>
            <a:bodyPr wrap="square" lIns="71838" tIns="35919" rIns="71838" bIns="35919" rtlCol="0">
              <a:spAutoFit/>
            </a:bodyPr>
            <a:lstStyle/>
            <a:p>
              <a:pPr algn="ctr"/>
              <a:r>
                <a:rPr lang="ja-JP" altLang="en-US" sz="1100" b="1" dirty="0">
                  <a:solidFill>
                    <a:srgbClr val="5B9BD5">
                      <a:lumMod val="50000"/>
                    </a:srgbClr>
                  </a:solidFill>
                  <a:latin typeface="ＭＳ Ｐゴシック" pitchFamily="50" charset="-128"/>
                </a:rPr>
                <a:t>中央監視制御</a:t>
              </a:r>
              <a:endParaRPr lang="ja-JP" altLang="en-US" sz="1100" dirty="0">
                <a:solidFill>
                  <a:srgbClr val="5B9BD5">
                    <a:lumMod val="50000"/>
                  </a:srgbClr>
                </a:solidFill>
                <a:latin typeface="ＭＳ Ｐゴシック" pitchFamily="50" charset="-128"/>
              </a:endParaRPr>
            </a:p>
          </p:txBody>
        </p:sp>
        <p:cxnSp>
          <p:nvCxnSpPr>
            <p:cNvPr id="134" name="直線コネクタ 133"/>
            <p:cNvCxnSpPr/>
            <p:nvPr/>
          </p:nvCxnSpPr>
          <p:spPr>
            <a:xfrm flipH="1">
              <a:off x="6221084" y="4308231"/>
              <a:ext cx="9769" cy="127976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6" name="正方形/長方形 135"/>
            <p:cNvSpPr/>
            <p:nvPr/>
          </p:nvSpPr>
          <p:spPr>
            <a:xfrm>
              <a:off x="5867899" y="4065271"/>
              <a:ext cx="953494" cy="242959"/>
            </a:xfrm>
            <a:prstGeom prst="rect">
              <a:avLst/>
            </a:prstGeom>
            <a:ln>
              <a:solidFill>
                <a:schemeClr val="bg1"/>
              </a:solidFill>
            </a:ln>
          </p:spPr>
          <p:style>
            <a:lnRef idx="1">
              <a:schemeClr val="accent3"/>
            </a:lnRef>
            <a:fillRef idx="3">
              <a:schemeClr val="accent3"/>
            </a:fillRef>
            <a:effectRef idx="2">
              <a:schemeClr val="accent3"/>
            </a:effectRef>
            <a:fontRef idx="minor">
              <a:schemeClr val="lt1"/>
            </a:fontRef>
          </p:style>
          <p:txBody>
            <a:bodyPr lIns="71838" tIns="35919" rIns="71838" bIns="35919" rtlCol="0" anchor="ctr"/>
            <a:lstStyle/>
            <a:p>
              <a:pPr algn="ctr"/>
              <a:r>
                <a:rPr lang="ja-JP" altLang="en-US" sz="700" b="1" dirty="0">
                  <a:solidFill>
                    <a:prstClr val="white"/>
                  </a:solidFill>
                </a:rPr>
                <a:t>マルチ</a:t>
              </a:r>
              <a:r>
                <a:rPr lang="en-US" altLang="ja-JP" sz="700" b="1" dirty="0">
                  <a:solidFill>
                    <a:prstClr val="white"/>
                  </a:solidFill>
                </a:rPr>
                <a:t>GW</a:t>
              </a:r>
              <a:endParaRPr lang="ja-JP" altLang="en-US" sz="700" b="1" dirty="0">
                <a:solidFill>
                  <a:prstClr val="white"/>
                </a:solidFill>
              </a:endParaRPr>
            </a:p>
          </p:txBody>
        </p:sp>
        <p:sp>
          <p:nvSpPr>
            <p:cNvPr id="137" name="正方形/長方形 136"/>
            <p:cNvSpPr/>
            <p:nvPr/>
          </p:nvSpPr>
          <p:spPr>
            <a:xfrm>
              <a:off x="5867899" y="5587996"/>
              <a:ext cx="933956" cy="303877"/>
            </a:xfrm>
            <a:prstGeom prst="rect">
              <a:avLst/>
            </a:prstGeom>
            <a:ln/>
          </p:spPr>
          <p:style>
            <a:lnRef idx="1">
              <a:schemeClr val="dk1"/>
            </a:lnRef>
            <a:fillRef idx="2">
              <a:schemeClr val="dk1"/>
            </a:fillRef>
            <a:effectRef idx="1">
              <a:schemeClr val="dk1"/>
            </a:effectRef>
            <a:fontRef idx="minor">
              <a:schemeClr val="dk1"/>
            </a:fontRef>
          </p:style>
          <p:txBody>
            <a:bodyPr lIns="71838" tIns="35919" rIns="71838" bIns="35919" rtlCol="0" anchor="ctr"/>
            <a:lstStyle/>
            <a:p>
              <a:pPr algn="ctr"/>
              <a:r>
                <a:rPr lang="ja-JP" altLang="en-US" sz="700" dirty="0">
                  <a:solidFill>
                    <a:prstClr val="black"/>
                  </a:solidFill>
                </a:rPr>
                <a:t>アズビル</a:t>
              </a:r>
            </a:p>
          </p:txBody>
        </p:sp>
        <p:sp>
          <p:nvSpPr>
            <p:cNvPr id="139" name="テキスト ボックス 138"/>
            <p:cNvSpPr txBox="1"/>
            <p:nvPr/>
          </p:nvSpPr>
          <p:spPr>
            <a:xfrm>
              <a:off x="6301678" y="5173384"/>
              <a:ext cx="819398" cy="199312"/>
            </a:xfrm>
            <a:prstGeom prst="rect">
              <a:avLst/>
            </a:prstGeom>
            <a:noFill/>
          </p:spPr>
          <p:txBody>
            <a:bodyPr wrap="square" lIns="71838" tIns="35919" rIns="71838" bIns="35919" rtlCol="0">
              <a:spAutoFit/>
            </a:bodyPr>
            <a:lstStyle/>
            <a:p>
              <a:r>
                <a:rPr lang="ja-JP" altLang="en-US" sz="500" b="1" dirty="0">
                  <a:solidFill>
                    <a:prstClr val="black"/>
                  </a:solidFill>
                </a:rPr>
                <a:t>気温、湿度</a:t>
              </a:r>
            </a:p>
          </p:txBody>
        </p:sp>
        <p:sp>
          <p:nvSpPr>
            <p:cNvPr id="140" name="テキスト ボックス 139"/>
            <p:cNvSpPr txBox="1"/>
            <p:nvPr/>
          </p:nvSpPr>
          <p:spPr>
            <a:xfrm>
              <a:off x="6293470" y="5331259"/>
              <a:ext cx="761456" cy="199312"/>
            </a:xfrm>
            <a:prstGeom prst="rect">
              <a:avLst/>
            </a:prstGeom>
            <a:noFill/>
          </p:spPr>
          <p:txBody>
            <a:bodyPr wrap="square" lIns="71838" tIns="35919" rIns="71838" bIns="35919" rtlCol="0">
              <a:spAutoFit/>
            </a:bodyPr>
            <a:lstStyle/>
            <a:p>
              <a:r>
                <a:rPr lang="ja-JP" altLang="en-US" sz="500" b="1" dirty="0">
                  <a:solidFill>
                    <a:prstClr val="black"/>
                  </a:solidFill>
                </a:rPr>
                <a:t>電力計測</a:t>
              </a:r>
            </a:p>
          </p:txBody>
        </p:sp>
        <p:sp>
          <p:nvSpPr>
            <p:cNvPr id="141" name="テキスト ボックス 140"/>
            <p:cNvSpPr txBox="1"/>
            <p:nvPr/>
          </p:nvSpPr>
          <p:spPr>
            <a:xfrm>
              <a:off x="5880339" y="4423243"/>
              <a:ext cx="1070061" cy="281385"/>
            </a:xfrm>
            <a:prstGeom prst="rect">
              <a:avLst/>
            </a:prstGeom>
            <a:solidFill>
              <a:schemeClr val="accent1">
                <a:lumMod val="75000"/>
              </a:schemeClr>
            </a:solidFill>
          </p:spPr>
          <p:txBody>
            <a:bodyPr wrap="square" lIns="71838" tIns="35919" rIns="71838" bIns="35919" rtlCol="0">
              <a:spAutoFit/>
            </a:bodyPr>
            <a:lstStyle/>
            <a:p>
              <a:r>
                <a:rPr lang="en-US" altLang="ja-JP" sz="900" dirty="0" err="1" smtClean="0">
                  <a:solidFill>
                    <a:prstClr val="white"/>
                  </a:solidFill>
                </a:rPr>
                <a:t>BACnet</a:t>
              </a:r>
              <a:r>
                <a:rPr lang="en-US" altLang="ja-JP" sz="900" dirty="0" smtClean="0">
                  <a:solidFill>
                    <a:prstClr val="white"/>
                  </a:solidFill>
                </a:rPr>
                <a:t>/IP</a:t>
              </a:r>
              <a:endParaRPr lang="ja-JP" altLang="en-US" sz="900" dirty="0">
                <a:solidFill>
                  <a:prstClr val="white"/>
                </a:solidFill>
              </a:endParaRPr>
            </a:p>
          </p:txBody>
        </p:sp>
        <p:sp>
          <p:nvSpPr>
            <p:cNvPr id="142" name="テキスト ボックス 141"/>
            <p:cNvSpPr txBox="1"/>
            <p:nvPr/>
          </p:nvSpPr>
          <p:spPr>
            <a:xfrm>
              <a:off x="6300062" y="4743787"/>
              <a:ext cx="715503" cy="451405"/>
            </a:xfrm>
            <a:prstGeom prst="rect">
              <a:avLst/>
            </a:prstGeom>
            <a:solidFill>
              <a:schemeClr val="accent5">
                <a:lumMod val="20000"/>
                <a:lumOff val="80000"/>
              </a:schemeClr>
            </a:solidFill>
            <a:ln>
              <a:solidFill>
                <a:schemeClr val="tx1"/>
              </a:solidFill>
            </a:ln>
          </p:spPr>
          <p:txBody>
            <a:bodyPr wrap="square" rtlCol="0">
              <a:spAutoFit/>
            </a:bodyPr>
            <a:lstStyle/>
            <a:p>
              <a:r>
                <a:rPr lang="en-US" altLang="ja-JP" sz="800" dirty="0" smtClean="0">
                  <a:solidFill>
                    <a:prstClr val="black"/>
                  </a:solidFill>
                </a:rPr>
                <a:t>430</a:t>
              </a:r>
            </a:p>
            <a:p>
              <a:r>
                <a:rPr lang="ja-JP" altLang="en-US" sz="800" dirty="0" smtClean="0">
                  <a:solidFill>
                    <a:prstClr val="black"/>
                  </a:solidFill>
                </a:rPr>
                <a:t>ﾎﾟｲﾝﾄ</a:t>
              </a:r>
              <a:endParaRPr lang="ja-JP" altLang="en-US" sz="800" dirty="0">
                <a:solidFill>
                  <a:prstClr val="black"/>
                </a:solidFill>
              </a:endParaRPr>
            </a:p>
          </p:txBody>
        </p:sp>
      </p:grpSp>
      <p:grpSp>
        <p:nvGrpSpPr>
          <p:cNvPr id="14" name="グループ化 38"/>
          <p:cNvGrpSpPr/>
          <p:nvPr/>
        </p:nvGrpSpPr>
        <p:grpSpPr>
          <a:xfrm>
            <a:off x="8079562" y="4273856"/>
            <a:ext cx="1088781" cy="1831576"/>
            <a:chOff x="7290886" y="3568227"/>
            <a:chExt cx="1451707" cy="2442101"/>
          </a:xfrm>
        </p:grpSpPr>
        <p:sp>
          <p:nvSpPr>
            <p:cNvPr id="106" name="正方形/長方形 105"/>
            <p:cNvSpPr/>
            <p:nvPr/>
          </p:nvSpPr>
          <p:spPr>
            <a:xfrm>
              <a:off x="7290886" y="3898418"/>
              <a:ext cx="1428108" cy="2111910"/>
            </a:xfrm>
            <a:prstGeom prst="rect">
              <a:avLst/>
            </a:prstGeom>
            <a:gradFill flip="none" rotWithShape="1">
              <a:gsLst>
                <a:gs pos="0">
                  <a:schemeClr val="accent5">
                    <a:lumMod val="60000"/>
                    <a:lumOff val="40000"/>
                  </a:schemeClr>
                </a:gs>
                <a:gs pos="100000">
                  <a:schemeClr val="accent5">
                    <a:lumMod val="40000"/>
                    <a:lumOff val="60000"/>
                  </a:schemeClr>
                </a:gs>
              </a:gsLst>
              <a:lin ang="27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00" dirty="0">
                <a:solidFill>
                  <a:prstClr val="white"/>
                </a:solidFill>
              </a:endParaRPr>
            </a:p>
          </p:txBody>
        </p:sp>
        <p:sp>
          <p:nvSpPr>
            <p:cNvPr id="18" name="テキスト ボックス 17"/>
            <p:cNvSpPr txBox="1"/>
            <p:nvPr/>
          </p:nvSpPr>
          <p:spPr>
            <a:xfrm>
              <a:off x="7357835" y="5225039"/>
              <a:ext cx="760651" cy="383977"/>
            </a:xfrm>
            <a:prstGeom prst="rect">
              <a:avLst/>
            </a:prstGeom>
            <a:noFill/>
          </p:spPr>
          <p:txBody>
            <a:bodyPr wrap="square" lIns="71838" tIns="35919" rIns="71838" bIns="35919" rtlCol="0">
              <a:spAutoFit/>
            </a:bodyPr>
            <a:lstStyle/>
            <a:p>
              <a:r>
                <a:rPr lang="ja-JP" altLang="en-US" sz="700" b="1" dirty="0">
                  <a:solidFill>
                    <a:prstClr val="black"/>
                  </a:solidFill>
                </a:rPr>
                <a:t>パッケージ</a:t>
              </a:r>
              <a:endParaRPr lang="en-US" altLang="ja-JP" sz="700" b="1" dirty="0">
                <a:solidFill>
                  <a:prstClr val="black"/>
                </a:solidFill>
              </a:endParaRPr>
            </a:p>
            <a:p>
              <a:r>
                <a:rPr lang="ja-JP" altLang="en-US" sz="700" b="1" dirty="0">
                  <a:solidFill>
                    <a:prstClr val="black"/>
                  </a:solidFill>
                </a:rPr>
                <a:t>エアコン</a:t>
              </a:r>
              <a:endParaRPr lang="en-US" altLang="ja-JP" sz="700" b="1" dirty="0">
                <a:solidFill>
                  <a:prstClr val="black"/>
                </a:solidFill>
              </a:endParaRPr>
            </a:p>
          </p:txBody>
        </p:sp>
        <p:cxnSp>
          <p:nvCxnSpPr>
            <p:cNvPr id="51" name="直線コネクタ 50"/>
            <p:cNvCxnSpPr/>
            <p:nvPr/>
          </p:nvCxnSpPr>
          <p:spPr>
            <a:xfrm>
              <a:off x="7993130" y="4308607"/>
              <a:ext cx="219" cy="136057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正方形/長方形 58"/>
            <p:cNvSpPr/>
            <p:nvPr/>
          </p:nvSpPr>
          <p:spPr>
            <a:xfrm>
              <a:off x="7586366" y="4073020"/>
              <a:ext cx="850948" cy="242959"/>
            </a:xfrm>
            <a:prstGeom prst="rect">
              <a:avLst/>
            </a:prstGeom>
            <a:ln>
              <a:solidFill>
                <a:schemeClr val="bg1"/>
              </a:solidFill>
            </a:ln>
          </p:spPr>
          <p:style>
            <a:lnRef idx="1">
              <a:schemeClr val="accent3"/>
            </a:lnRef>
            <a:fillRef idx="3">
              <a:schemeClr val="accent3"/>
            </a:fillRef>
            <a:effectRef idx="2">
              <a:schemeClr val="accent3"/>
            </a:effectRef>
            <a:fontRef idx="minor">
              <a:schemeClr val="lt1"/>
            </a:fontRef>
          </p:style>
          <p:txBody>
            <a:bodyPr lIns="71838" tIns="35919" rIns="71838" bIns="35919" rtlCol="0" anchor="ctr"/>
            <a:lstStyle/>
            <a:p>
              <a:pPr algn="ctr"/>
              <a:r>
                <a:rPr lang="ja-JP" altLang="en-US" sz="800" b="1" dirty="0">
                  <a:solidFill>
                    <a:prstClr val="white"/>
                  </a:solidFill>
                </a:rPr>
                <a:t>マルチ</a:t>
              </a:r>
              <a:r>
                <a:rPr lang="en-US" altLang="ja-JP" sz="800" b="1" dirty="0">
                  <a:solidFill>
                    <a:prstClr val="white"/>
                  </a:solidFill>
                </a:rPr>
                <a:t> GW</a:t>
              </a:r>
              <a:endParaRPr lang="ja-JP" altLang="en-US" sz="800" b="1" dirty="0">
                <a:solidFill>
                  <a:prstClr val="white"/>
                </a:solidFill>
              </a:endParaRPr>
            </a:p>
          </p:txBody>
        </p:sp>
        <p:sp>
          <p:nvSpPr>
            <p:cNvPr id="73" name="テキスト ボックス 72"/>
            <p:cNvSpPr txBox="1"/>
            <p:nvPr/>
          </p:nvSpPr>
          <p:spPr>
            <a:xfrm>
              <a:off x="7290886" y="3568227"/>
              <a:ext cx="1428108" cy="342940"/>
            </a:xfrm>
            <a:prstGeom prst="rect">
              <a:avLst/>
            </a:prstGeom>
            <a:ln>
              <a:solidFill>
                <a:schemeClr val="accent1">
                  <a:lumMod val="75000"/>
                </a:schemeClr>
              </a:solidFill>
            </a:ln>
          </p:spPr>
          <p:style>
            <a:lnRef idx="1">
              <a:schemeClr val="dk1"/>
            </a:lnRef>
            <a:fillRef idx="2">
              <a:schemeClr val="dk1"/>
            </a:fillRef>
            <a:effectRef idx="1">
              <a:schemeClr val="dk1"/>
            </a:effectRef>
            <a:fontRef idx="minor">
              <a:schemeClr val="dk1"/>
            </a:fontRef>
          </p:style>
          <p:txBody>
            <a:bodyPr wrap="square" lIns="71838" tIns="35919" rIns="71838" bIns="35919" rtlCol="0">
              <a:spAutoFit/>
            </a:bodyPr>
            <a:lstStyle/>
            <a:p>
              <a:pPr algn="ctr"/>
              <a:r>
                <a:rPr lang="ja-JP" altLang="en-US" sz="1200" b="1" dirty="0">
                  <a:solidFill>
                    <a:srgbClr val="5B9BD5">
                      <a:lumMod val="50000"/>
                    </a:srgbClr>
                  </a:solidFill>
                  <a:latin typeface="ＭＳ Ｐゴシック" pitchFamily="50" charset="-128"/>
                </a:rPr>
                <a:t>空調システム</a:t>
              </a:r>
              <a:endParaRPr lang="ja-JP" altLang="en-US" sz="1200" dirty="0">
                <a:solidFill>
                  <a:srgbClr val="5B9BD5">
                    <a:lumMod val="50000"/>
                  </a:srgbClr>
                </a:solidFill>
                <a:latin typeface="ＭＳ Ｐゴシック" pitchFamily="50" charset="-128"/>
              </a:endParaRPr>
            </a:p>
          </p:txBody>
        </p:sp>
        <p:sp>
          <p:nvSpPr>
            <p:cNvPr id="105" name="テキスト ボックス 104"/>
            <p:cNvSpPr txBox="1"/>
            <p:nvPr/>
          </p:nvSpPr>
          <p:spPr>
            <a:xfrm>
              <a:off x="7579663" y="4366639"/>
              <a:ext cx="1034915" cy="281385"/>
            </a:xfrm>
            <a:prstGeom prst="rect">
              <a:avLst/>
            </a:prstGeom>
            <a:solidFill>
              <a:schemeClr val="accent1">
                <a:lumMod val="75000"/>
              </a:schemeClr>
            </a:solidFill>
          </p:spPr>
          <p:txBody>
            <a:bodyPr wrap="square" lIns="71838" tIns="35919" rIns="71838" bIns="35919" rtlCol="0">
              <a:spAutoFit/>
            </a:bodyPr>
            <a:lstStyle/>
            <a:p>
              <a:r>
                <a:rPr lang="en-US" altLang="ja-JP" sz="900" dirty="0" err="1" smtClean="0">
                  <a:solidFill>
                    <a:prstClr val="white"/>
                  </a:solidFill>
                </a:rPr>
                <a:t>BACnet</a:t>
              </a:r>
              <a:r>
                <a:rPr lang="en-US" altLang="ja-JP" sz="900" dirty="0" smtClean="0">
                  <a:solidFill>
                    <a:prstClr val="white"/>
                  </a:solidFill>
                </a:rPr>
                <a:t>/IP</a:t>
              </a:r>
              <a:endParaRPr lang="ja-JP" altLang="en-US" sz="900" dirty="0">
                <a:solidFill>
                  <a:prstClr val="white"/>
                </a:solidFill>
              </a:endParaRPr>
            </a:p>
          </p:txBody>
        </p:sp>
        <p:sp>
          <p:nvSpPr>
            <p:cNvPr id="107" name="テキスト ボックス 106"/>
            <p:cNvSpPr txBox="1"/>
            <p:nvPr/>
          </p:nvSpPr>
          <p:spPr>
            <a:xfrm>
              <a:off x="7389455" y="4704552"/>
              <a:ext cx="541221" cy="451405"/>
            </a:xfrm>
            <a:prstGeom prst="rect">
              <a:avLst/>
            </a:prstGeom>
            <a:solidFill>
              <a:schemeClr val="accent5">
                <a:lumMod val="20000"/>
                <a:lumOff val="80000"/>
              </a:schemeClr>
            </a:solidFill>
            <a:ln>
              <a:solidFill>
                <a:schemeClr val="tx1"/>
              </a:solidFill>
            </a:ln>
          </p:spPr>
          <p:txBody>
            <a:bodyPr wrap="square" rtlCol="0">
              <a:spAutoFit/>
            </a:bodyPr>
            <a:lstStyle/>
            <a:p>
              <a:r>
                <a:rPr lang="en-US" altLang="ja-JP" sz="800" dirty="0">
                  <a:solidFill>
                    <a:prstClr val="black"/>
                  </a:solidFill>
                </a:rPr>
                <a:t>189</a:t>
              </a:r>
              <a:r>
                <a:rPr lang="ja-JP" altLang="en-US" sz="800" dirty="0">
                  <a:solidFill>
                    <a:prstClr val="black"/>
                  </a:solidFill>
                </a:rPr>
                <a:t>台</a:t>
              </a:r>
            </a:p>
          </p:txBody>
        </p:sp>
        <p:sp>
          <p:nvSpPr>
            <p:cNvPr id="109" name="テキスト ボックス 108"/>
            <p:cNvSpPr txBox="1"/>
            <p:nvPr/>
          </p:nvSpPr>
          <p:spPr>
            <a:xfrm>
              <a:off x="8076805" y="4691414"/>
              <a:ext cx="665788" cy="410369"/>
            </a:xfrm>
            <a:prstGeom prst="rect">
              <a:avLst/>
            </a:prstGeom>
            <a:solidFill>
              <a:schemeClr val="accent5">
                <a:lumMod val="20000"/>
                <a:lumOff val="80000"/>
              </a:schemeClr>
            </a:solidFill>
            <a:ln>
              <a:solidFill>
                <a:schemeClr val="tx1"/>
              </a:solidFill>
            </a:ln>
          </p:spPr>
          <p:txBody>
            <a:bodyPr wrap="square" rtlCol="0">
              <a:spAutoFit/>
            </a:bodyPr>
            <a:lstStyle/>
            <a:p>
              <a:r>
                <a:rPr lang="en-US" altLang="ja-JP" sz="700" dirty="0">
                  <a:solidFill>
                    <a:prstClr val="black"/>
                  </a:solidFill>
                </a:rPr>
                <a:t>1512</a:t>
              </a:r>
            </a:p>
            <a:p>
              <a:r>
                <a:rPr lang="ja-JP" altLang="en-US" sz="700" dirty="0">
                  <a:solidFill>
                    <a:prstClr val="black"/>
                  </a:solidFill>
                </a:rPr>
                <a:t>ﾎﾟｲﾝﾄ</a:t>
              </a:r>
            </a:p>
          </p:txBody>
        </p:sp>
        <p:sp>
          <p:nvSpPr>
            <p:cNvPr id="16" name="正方形/長方形 15"/>
            <p:cNvSpPr/>
            <p:nvPr/>
          </p:nvSpPr>
          <p:spPr>
            <a:xfrm>
              <a:off x="7555667" y="5579046"/>
              <a:ext cx="855727" cy="303876"/>
            </a:xfrm>
            <a:prstGeom prst="rect">
              <a:avLst/>
            </a:prstGeom>
            <a:ln/>
          </p:spPr>
          <p:style>
            <a:lnRef idx="1">
              <a:schemeClr val="dk1"/>
            </a:lnRef>
            <a:fillRef idx="2">
              <a:schemeClr val="dk1"/>
            </a:fillRef>
            <a:effectRef idx="1">
              <a:schemeClr val="dk1"/>
            </a:effectRef>
            <a:fontRef idx="minor">
              <a:schemeClr val="dk1"/>
            </a:fontRef>
          </p:style>
          <p:txBody>
            <a:bodyPr lIns="71838" tIns="35919" rIns="71838" bIns="35919" rtlCol="0" anchor="ctr"/>
            <a:lstStyle/>
            <a:p>
              <a:pPr algn="ctr"/>
              <a:r>
                <a:rPr lang="ja-JP" altLang="en-US" sz="800" dirty="0">
                  <a:solidFill>
                    <a:prstClr val="black"/>
                  </a:solidFill>
                </a:rPr>
                <a:t>ダイキン</a:t>
              </a:r>
            </a:p>
          </p:txBody>
        </p:sp>
      </p:grpSp>
      <p:sp>
        <p:nvSpPr>
          <p:cNvPr id="50" name="テキスト ボックス 49"/>
          <p:cNvSpPr txBox="1"/>
          <p:nvPr/>
        </p:nvSpPr>
        <p:spPr>
          <a:xfrm>
            <a:off x="5683231" y="1686811"/>
            <a:ext cx="2181155" cy="241815"/>
          </a:xfrm>
          <a:prstGeom prst="rect">
            <a:avLst/>
          </a:prstGeom>
          <a:noFill/>
          <a:ln>
            <a:solidFill>
              <a:schemeClr val="accent2">
                <a:lumMod val="60000"/>
                <a:lumOff val="40000"/>
              </a:schemeClr>
            </a:solidFill>
          </a:ln>
        </p:spPr>
        <p:txBody>
          <a:bodyPr wrap="square" lIns="71837" tIns="35918" rIns="71837" bIns="35918" rtlCol="0">
            <a:spAutoFit/>
          </a:bodyPr>
          <a:lstStyle/>
          <a:p>
            <a:pPr algn="ctr"/>
            <a:r>
              <a:rPr lang="ja-JP" altLang="en-US" sz="1100" dirty="0">
                <a:solidFill>
                  <a:prstClr val="black"/>
                </a:solidFill>
                <a:latin typeface="HGPｺﾞｼｯｸE" pitchFamily="50" charset="-128"/>
                <a:ea typeface="HGPｺﾞｼｯｸE" pitchFamily="50" charset="-128"/>
              </a:rPr>
              <a:t>見える化・制御　アプリケーション</a:t>
            </a:r>
          </a:p>
        </p:txBody>
      </p:sp>
      <p:pic>
        <p:nvPicPr>
          <p:cNvPr id="79" name="Picture 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368159" y="2580522"/>
            <a:ext cx="377335" cy="13268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265626" y="2388641"/>
            <a:ext cx="656093" cy="1079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8" name="テキスト ボックス 117"/>
          <p:cNvSpPr txBox="1"/>
          <p:nvPr/>
        </p:nvSpPr>
        <p:spPr>
          <a:xfrm>
            <a:off x="6835819" y="1988840"/>
            <a:ext cx="1870471" cy="411092"/>
          </a:xfrm>
          <a:prstGeom prst="rect">
            <a:avLst/>
          </a:prstGeom>
          <a:solidFill>
            <a:schemeClr val="accent3">
              <a:lumMod val="40000"/>
              <a:lumOff val="60000"/>
            </a:schemeClr>
          </a:solidFill>
          <a:ln>
            <a:solidFill>
              <a:srgbClr val="00B0F0"/>
            </a:solidFill>
          </a:ln>
          <a:effectLst>
            <a:glow rad="63500">
              <a:schemeClr val="accent5">
                <a:satMod val="175000"/>
                <a:alpha val="40000"/>
              </a:schemeClr>
            </a:glow>
          </a:effectLst>
        </p:spPr>
        <p:txBody>
          <a:bodyPr wrap="square" lIns="71837" tIns="35918" rIns="71837" bIns="35918" rtlCol="0">
            <a:spAutoFit/>
          </a:bodyPr>
          <a:lstStyle/>
          <a:p>
            <a:r>
              <a:rPr lang="en-US" altLang="ja-JP" sz="1100" dirty="0">
                <a:solidFill>
                  <a:prstClr val="black"/>
                </a:solidFill>
              </a:rPr>
              <a:t>IEEE1888</a:t>
            </a:r>
            <a:r>
              <a:rPr lang="ja-JP" altLang="en-US" sz="1100" dirty="0">
                <a:solidFill>
                  <a:prstClr val="black"/>
                </a:solidFill>
              </a:rPr>
              <a:t>　</a:t>
            </a:r>
            <a:r>
              <a:rPr lang="en-US" altLang="ja-JP" sz="1100" dirty="0" smtClean="0">
                <a:solidFill>
                  <a:prstClr val="black"/>
                </a:solidFill>
              </a:rPr>
              <a:t>Application</a:t>
            </a:r>
            <a:r>
              <a:rPr lang="ja-JP" altLang="en-US" sz="1100" dirty="0">
                <a:solidFill>
                  <a:prstClr val="black"/>
                </a:solidFill>
              </a:rPr>
              <a:t>　</a:t>
            </a:r>
            <a:r>
              <a:rPr lang="en-US" altLang="ja-JP" sz="1100" dirty="0">
                <a:solidFill>
                  <a:prstClr val="black"/>
                </a:solidFill>
              </a:rPr>
              <a:t>Server</a:t>
            </a:r>
            <a:endParaRPr lang="ja-JP" altLang="en-US" sz="1100" dirty="0">
              <a:solidFill>
                <a:prstClr val="black"/>
              </a:solidFill>
            </a:endParaRPr>
          </a:p>
        </p:txBody>
      </p:sp>
      <p:grpSp>
        <p:nvGrpSpPr>
          <p:cNvPr id="15" name="グループ化 28"/>
          <p:cNvGrpSpPr/>
          <p:nvPr/>
        </p:nvGrpSpPr>
        <p:grpSpPr>
          <a:xfrm>
            <a:off x="5735960" y="2359211"/>
            <a:ext cx="1540280" cy="1387015"/>
            <a:chOff x="437916" y="1330377"/>
            <a:chExt cx="2053706" cy="1849353"/>
          </a:xfrm>
        </p:grpSpPr>
        <p:sp>
          <p:nvSpPr>
            <p:cNvPr id="167" name="正方形/長方形 166"/>
            <p:cNvSpPr/>
            <p:nvPr/>
          </p:nvSpPr>
          <p:spPr>
            <a:xfrm rot="5400000" flipV="1">
              <a:off x="916912" y="2503156"/>
              <a:ext cx="1307429" cy="4571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ja-JP" altLang="en-US" sz="1300" dirty="0">
                <a:solidFill>
                  <a:prstClr val="white"/>
                </a:solidFill>
              </a:endParaRPr>
            </a:p>
          </p:txBody>
        </p:sp>
        <p:sp>
          <p:nvSpPr>
            <p:cNvPr id="72" name="正方形/長方形 71"/>
            <p:cNvSpPr/>
            <p:nvPr/>
          </p:nvSpPr>
          <p:spPr>
            <a:xfrm>
              <a:off x="437916" y="1330377"/>
              <a:ext cx="2053706" cy="584651"/>
            </a:xfrm>
            <a:prstGeom prst="rect">
              <a:avLst/>
            </a:prstGeom>
            <a:ln/>
            <a:effectLst>
              <a:glow rad="63500">
                <a:schemeClr val="accent2">
                  <a:satMod val="175000"/>
                  <a:alpha val="40000"/>
                </a:schemeClr>
              </a:glow>
              <a:outerShdw blurRad="40000" dist="23000" dir="5400000" rotWithShape="0">
                <a:srgbClr val="000000">
                  <a:alpha val="35000"/>
                </a:srgbClr>
              </a:outerShdw>
            </a:effectLst>
          </p:spPr>
          <p:style>
            <a:lnRef idx="1">
              <a:schemeClr val="accent2"/>
            </a:lnRef>
            <a:fillRef idx="3">
              <a:schemeClr val="accent2"/>
            </a:fillRef>
            <a:effectRef idx="2">
              <a:schemeClr val="accent2"/>
            </a:effectRef>
            <a:fontRef idx="minor">
              <a:schemeClr val="lt1"/>
            </a:fontRef>
          </p:style>
          <p:txBody>
            <a:bodyPr lIns="71838" tIns="35919" rIns="71838" bIns="35919" rtlCol="0" anchor="ctr"/>
            <a:lstStyle/>
            <a:p>
              <a:pPr algn="ctr"/>
              <a:r>
                <a:rPr lang="ja-JP" altLang="en-US" sz="1500" dirty="0">
                  <a:solidFill>
                    <a:prstClr val="white"/>
                  </a:solidFill>
                </a:rPr>
                <a:t>見える化</a:t>
              </a:r>
              <a:r>
                <a:rPr lang="ja-JP" altLang="en-US" sz="1100" dirty="0">
                  <a:solidFill>
                    <a:prstClr val="white"/>
                  </a:solidFill>
                </a:rPr>
                <a:t>　</a:t>
              </a:r>
              <a:endParaRPr lang="en-US" altLang="ja-JP" sz="1100" dirty="0">
                <a:solidFill>
                  <a:prstClr val="white"/>
                </a:solidFill>
              </a:endParaRPr>
            </a:p>
            <a:p>
              <a:pPr algn="ctr"/>
              <a:r>
                <a:rPr lang="en-US" altLang="ja-JP" sz="1100" dirty="0">
                  <a:solidFill>
                    <a:prstClr val="white"/>
                  </a:solidFill>
                </a:rPr>
                <a:t>Web</a:t>
              </a:r>
              <a:r>
                <a:rPr lang="ja-JP" altLang="en-US" sz="1100" dirty="0">
                  <a:solidFill>
                    <a:prstClr val="white"/>
                  </a:solidFill>
                </a:rPr>
                <a:t>＆アプリサーバ</a:t>
              </a:r>
              <a:endParaRPr lang="en-US" altLang="ja-JP" sz="1100" dirty="0">
                <a:solidFill>
                  <a:prstClr val="white"/>
                </a:solidFill>
              </a:endParaRPr>
            </a:p>
          </p:txBody>
        </p:sp>
        <p:sp>
          <p:nvSpPr>
            <p:cNvPr id="168" name="テキスト ボックス 167"/>
            <p:cNvSpPr txBox="1"/>
            <p:nvPr/>
          </p:nvSpPr>
          <p:spPr>
            <a:xfrm>
              <a:off x="877755" y="2116084"/>
              <a:ext cx="1172338" cy="342940"/>
            </a:xfrm>
            <a:prstGeom prst="rect">
              <a:avLst/>
            </a:prstGeom>
            <a:solidFill>
              <a:schemeClr val="accent3">
                <a:lumMod val="40000"/>
                <a:lumOff val="60000"/>
              </a:schemeClr>
            </a:solidFill>
            <a:ln>
              <a:solidFill>
                <a:srgbClr val="00B0F0"/>
              </a:solidFill>
            </a:ln>
            <a:effectLst>
              <a:glow rad="63500">
                <a:schemeClr val="accent5">
                  <a:satMod val="175000"/>
                  <a:alpha val="40000"/>
                </a:schemeClr>
              </a:glow>
            </a:effectLst>
          </p:spPr>
          <p:txBody>
            <a:bodyPr wrap="none" lIns="71838" tIns="35919" rIns="71838" bIns="35919" rtlCol="0">
              <a:spAutoFit/>
            </a:bodyPr>
            <a:lstStyle/>
            <a:p>
              <a:r>
                <a:rPr lang="en-US" altLang="ja-JP" sz="1200" dirty="0" smtClean="0">
                  <a:solidFill>
                    <a:prstClr val="black"/>
                  </a:solidFill>
                </a:rPr>
                <a:t>IEEE1888</a:t>
              </a:r>
              <a:r>
                <a:rPr lang="ja-JP" altLang="en-US" sz="1200" dirty="0" smtClean="0">
                  <a:solidFill>
                    <a:prstClr val="black"/>
                  </a:solidFill>
                </a:rPr>
                <a:t> </a:t>
              </a:r>
              <a:endParaRPr lang="ja-JP" altLang="en-US" sz="1200" dirty="0">
                <a:solidFill>
                  <a:prstClr val="black"/>
                </a:solidFill>
              </a:endParaRPr>
            </a:p>
          </p:txBody>
        </p:sp>
      </p:grpSp>
      <p:grpSp>
        <p:nvGrpSpPr>
          <p:cNvPr id="19" name="グループ化 32"/>
          <p:cNvGrpSpPr/>
          <p:nvPr/>
        </p:nvGrpSpPr>
        <p:grpSpPr>
          <a:xfrm>
            <a:off x="2797461" y="4273955"/>
            <a:ext cx="922063" cy="1831479"/>
            <a:chOff x="248093" y="3568356"/>
            <a:chExt cx="1229416" cy="2441972"/>
          </a:xfrm>
        </p:grpSpPr>
        <p:sp>
          <p:nvSpPr>
            <p:cNvPr id="170" name="正方形/長方形 169"/>
            <p:cNvSpPr/>
            <p:nvPr/>
          </p:nvSpPr>
          <p:spPr>
            <a:xfrm>
              <a:off x="248093" y="3911297"/>
              <a:ext cx="1229416" cy="2099031"/>
            </a:xfrm>
            <a:prstGeom prst="rect">
              <a:avLst/>
            </a:prstGeom>
            <a:gradFill flip="none" rotWithShape="1">
              <a:gsLst>
                <a:gs pos="0">
                  <a:schemeClr val="accent5">
                    <a:lumMod val="60000"/>
                    <a:lumOff val="40000"/>
                  </a:schemeClr>
                </a:gs>
                <a:gs pos="100000">
                  <a:schemeClr val="accent5">
                    <a:lumMod val="40000"/>
                    <a:lumOff val="60000"/>
                  </a:schemeClr>
                </a:gs>
              </a:gsLst>
              <a:lin ang="27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00" dirty="0">
                <a:solidFill>
                  <a:prstClr val="white"/>
                </a:solidFill>
              </a:endParaRPr>
            </a:p>
          </p:txBody>
        </p:sp>
        <p:sp>
          <p:nvSpPr>
            <p:cNvPr id="171" name="テキスト ボックス 170"/>
            <p:cNvSpPr txBox="1"/>
            <p:nvPr/>
          </p:nvSpPr>
          <p:spPr>
            <a:xfrm>
              <a:off x="248093" y="3568356"/>
              <a:ext cx="1229416" cy="342940"/>
            </a:xfrm>
            <a:prstGeom prst="rect">
              <a:avLst/>
            </a:prstGeom>
            <a:ln>
              <a:solidFill>
                <a:schemeClr val="accent1">
                  <a:lumMod val="75000"/>
                </a:schemeClr>
              </a:solidFill>
            </a:ln>
          </p:spPr>
          <p:style>
            <a:lnRef idx="1">
              <a:schemeClr val="dk1"/>
            </a:lnRef>
            <a:fillRef idx="2">
              <a:schemeClr val="dk1"/>
            </a:fillRef>
            <a:effectRef idx="1">
              <a:schemeClr val="dk1"/>
            </a:effectRef>
            <a:fontRef idx="minor">
              <a:schemeClr val="dk1"/>
            </a:fontRef>
          </p:style>
          <p:txBody>
            <a:bodyPr wrap="square" lIns="71838" tIns="35919" rIns="71838" bIns="35919" rtlCol="0">
              <a:spAutoFit/>
            </a:bodyPr>
            <a:lstStyle/>
            <a:p>
              <a:pPr algn="ctr"/>
              <a:r>
                <a:rPr lang="en-US" altLang="ja-JP" sz="1200" b="1" dirty="0">
                  <a:solidFill>
                    <a:srgbClr val="5B9BD5">
                      <a:lumMod val="50000"/>
                    </a:srgbClr>
                  </a:solidFill>
                  <a:latin typeface="ＭＳ Ｐゴシック" pitchFamily="50" charset="-128"/>
                </a:rPr>
                <a:t>Li</a:t>
              </a:r>
              <a:r>
                <a:rPr lang="ja-JP" altLang="en-US" sz="1200" b="1" dirty="0">
                  <a:solidFill>
                    <a:srgbClr val="5B9BD5">
                      <a:lumMod val="50000"/>
                    </a:srgbClr>
                  </a:solidFill>
                  <a:latin typeface="ＭＳ Ｐゴシック" pitchFamily="50" charset="-128"/>
                </a:rPr>
                <a:t>蓄電池</a:t>
              </a:r>
              <a:endParaRPr lang="ja-JP" altLang="en-US" sz="1200" dirty="0">
                <a:solidFill>
                  <a:srgbClr val="5B9BD5">
                    <a:lumMod val="50000"/>
                  </a:srgbClr>
                </a:solidFill>
                <a:latin typeface="ＭＳ Ｐゴシック" pitchFamily="50" charset="-128"/>
              </a:endParaRPr>
            </a:p>
          </p:txBody>
        </p:sp>
        <p:cxnSp>
          <p:nvCxnSpPr>
            <p:cNvPr id="173" name="直線コネクタ 172"/>
            <p:cNvCxnSpPr>
              <a:stCxn id="175" idx="2"/>
              <a:endCxn id="174" idx="0"/>
            </p:cNvCxnSpPr>
            <p:nvPr/>
          </p:nvCxnSpPr>
          <p:spPr>
            <a:xfrm flipH="1">
              <a:off x="856843" y="4286866"/>
              <a:ext cx="384" cy="129977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74" name="正方形/長方形 173"/>
            <p:cNvSpPr/>
            <p:nvPr/>
          </p:nvSpPr>
          <p:spPr>
            <a:xfrm>
              <a:off x="418881" y="5586640"/>
              <a:ext cx="875923" cy="303876"/>
            </a:xfrm>
            <a:prstGeom prst="rect">
              <a:avLst/>
            </a:prstGeom>
            <a:ln/>
          </p:spPr>
          <p:style>
            <a:lnRef idx="1">
              <a:schemeClr val="dk1"/>
            </a:lnRef>
            <a:fillRef idx="2">
              <a:schemeClr val="dk1"/>
            </a:fillRef>
            <a:effectRef idx="1">
              <a:schemeClr val="dk1"/>
            </a:effectRef>
            <a:fontRef idx="minor">
              <a:schemeClr val="dk1"/>
            </a:fontRef>
          </p:style>
          <p:txBody>
            <a:bodyPr lIns="71838" tIns="35919" rIns="71838" bIns="35919" rtlCol="0" anchor="ctr"/>
            <a:lstStyle/>
            <a:p>
              <a:pPr algn="ctr"/>
              <a:r>
                <a:rPr lang="ja-JP" altLang="en-US" sz="800" dirty="0">
                  <a:solidFill>
                    <a:prstClr val="black"/>
                  </a:solidFill>
                </a:rPr>
                <a:t>東芝</a:t>
              </a:r>
            </a:p>
          </p:txBody>
        </p:sp>
        <p:sp>
          <p:nvSpPr>
            <p:cNvPr id="175" name="正方形/長方形 174"/>
            <p:cNvSpPr/>
            <p:nvPr/>
          </p:nvSpPr>
          <p:spPr>
            <a:xfrm>
              <a:off x="419650" y="4055046"/>
              <a:ext cx="875154" cy="231820"/>
            </a:xfrm>
            <a:prstGeom prst="rect">
              <a:avLst/>
            </a:prstGeom>
            <a:ln>
              <a:solidFill>
                <a:schemeClr val="bg1"/>
              </a:solidFill>
            </a:ln>
          </p:spPr>
          <p:style>
            <a:lnRef idx="1">
              <a:schemeClr val="accent3"/>
            </a:lnRef>
            <a:fillRef idx="3">
              <a:schemeClr val="accent3"/>
            </a:fillRef>
            <a:effectRef idx="2">
              <a:schemeClr val="accent3"/>
            </a:effectRef>
            <a:fontRef idx="minor">
              <a:schemeClr val="lt1"/>
            </a:fontRef>
          </p:style>
          <p:txBody>
            <a:bodyPr lIns="71838" tIns="35919" rIns="71838" bIns="35919" rtlCol="0" anchor="ctr"/>
            <a:lstStyle/>
            <a:p>
              <a:pPr algn="ctr"/>
              <a:r>
                <a:rPr lang="ja-JP" altLang="en-US" sz="700" b="1" dirty="0">
                  <a:solidFill>
                    <a:prstClr val="white"/>
                  </a:solidFill>
                </a:rPr>
                <a:t>マルチ</a:t>
              </a:r>
              <a:r>
                <a:rPr lang="en-US" altLang="ja-JP" sz="700" b="1" dirty="0">
                  <a:solidFill>
                    <a:prstClr val="white"/>
                  </a:solidFill>
                </a:rPr>
                <a:t> GW</a:t>
              </a:r>
              <a:endParaRPr lang="ja-JP" altLang="en-US" sz="700" b="1" dirty="0">
                <a:solidFill>
                  <a:prstClr val="white"/>
                </a:solidFill>
              </a:endParaRPr>
            </a:p>
          </p:txBody>
        </p:sp>
        <p:sp>
          <p:nvSpPr>
            <p:cNvPr id="177" name="テキスト ボックス 176"/>
            <p:cNvSpPr txBox="1"/>
            <p:nvPr/>
          </p:nvSpPr>
          <p:spPr>
            <a:xfrm>
              <a:off x="418879" y="4543243"/>
              <a:ext cx="1026910" cy="281385"/>
            </a:xfrm>
            <a:prstGeom prst="rect">
              <a:avLst/>
            </a:prstGeom>
            <a:solidFill>
              <a:schemeClr val="accent1">
                <a:lumMod val="75000"/>
              </a:schemeClr>
            </a:solidFill>
          </p:spPr>
          <p:txBody>
            <a:bodyPr wrap="square" lIns="71838" tIns="35919" rIns="71838" bIns="35919" rtlCol="0">
              <a:spAutoFit/>
            </a:bodyPr>
            <a:lstStyle/>
            <a:p>
              <a:r>
                <a:rPr lang="en-US" altLang="ja-JP" sz="900" dirty="0" err="1" smtClean="0">
                  <a:solidFill>
                    <a:prstClr val="white"/>
                  </a:solidFill>
                </a:rPr>
                <a:t>BACnet</a:t>
              </a:r>
              <a:r>
                <a:rPr lang="en-US" altLang="ja-JP" sz="900" dirty="0" smtClean="0">
                  <a:solidFill>
                    <a:prstClr val="white"/>
                  </a:solidFill>
                </a:rPr>
                <a:t>/IP</a:t>
              </a:r>
              <a:endParaRPr lang="ja-JP" altLang="en-US" sz="900" dirty="0">
                <a:solidFill>
                  <a:prstClr val="white"/>
                </a:solidFill>
              </a:endParaRPr>
            </a:p>
          </p:txBody>
        </p:sp>
      </p:grpSp>
      <p:cxnSp>
        <p:nvCxnSpPr>
          <p:cNvPr id="35" name="カギ線コネクタ 34"/>
          <p:cNvCxnSpPr>
            <a:stCxn id="64" idx="1"/>
            <a:endCxn id="32" idx="3"/>
          </p:cNvCxnSpPr>
          <p:nvPr/>
        </p:nvCxnSpPr>
        <p:spPr>
          <a:xfrm rot="10800000">
            <a:off x="2232741" y="1461121"/>
            <a:ext cx="1374888" cy="1097651"/>
          </a:xfrm>
          <a:prstGeom prst="bentConnector3">
            <a:avLst>
              <a:gd name="adj1" fmla="val 50000"/>
            </a:avLst>
          </a:prstGeom>
          <a:ln w="3810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grpSp>
        <p:nvGrpSpPr>
          <p:cNvPr id="20" name="グループ化 51"/>
          <p:cNvGrpSpPr/>
          <p:nvPr/>
        </p:nvGrpSpPr>
        <p:grpSpPr>
          <a:xfrm flipH="1">
            <a:off x="2130007" y="2275712"/>
            <a:ext cx="1839199" cy="2800423"/>
            <a:chOff x="9293661" y="1602631"/>
            <a:chExt cx="3444784" cy="3733896"/>
          </a:xfrm>
        </p:grpSpPr>
        <p:cxnSp>
          <p:nvCxnSpPr>
            <p:cNvPr id="43" name="カギ線コネクタ 42"/>
            <p:cNvCxnSpPr/>
            <p:nvPr/>
          </p:nvCxnSpPr>
          <p:spPr>
            <a:xfrm flipV="1">
              <a:off x="9333471" y="1602631"/>
              <a:ext cx="3404974" cy="525505"/>
            </a:xfrm>
            <a:prstGeom prst="bentConnector3">
              <a:avLst>
                <a:gd name="adj1" fmla="val 81015"/>
              </a:avLst>
            </a:prstGeom>
            <a:ln w="3810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53" name="カギ線コネクタ 52"/>
            <p:cNvCxnSpPr/>
            <p:nvPr/>
          </p:nvCxnSpPr>
          <p:spPr>
            <a:xfrm>
              <a:off x="9341468" y="2100848"/>
              <a:ext cx="3349170" cy="116291"/>
            </a:xfrm>
            <a:prstGeom prst="bentConnector3">
              <a:avLst>
                <a:gd name="adj1" fmla="val 81532"/>
              </a:avLst>
            </a:prstGeom>
            <a:ln w="38100">
              <a:solidFill>
                <a:schemeClr val="accent1"/>
              </a:solidFill>
            </a:ln>
            <a:effectLst>
              <a:outerShdw blurRad="50800" dist="38100" dir="2700000" algn="tl" rotWithShape="0">
                <a:schemeClr val="bg2">
                  <a:lumMod val="75000"/>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56" name="カギ線コネクタ 55"/>
            <p:cNvCxnSpPr/>
            <p:nvPr/>
          </p:nvCxnSpPr>
          <p:spPr>
            <a:xfrm>
              <a:off x="9293661" y="2100848"/>
              <a:ext cx="3444784" cy="746415"/>
            </a:xfrm>
            <a:prstGeom prst="bentConnector3">
              <a:avLst>
                <a:gd name="adj1" fmla="val 81031"/>
              </a:avLst>
            </a:prstGeom>
            <a:ln w="38100">
              <a:solidFill>
                <a:schemeClr val="accent1"/>
              </a:solidFill>
            </a:ln>
            <a:effectLst>
              <a:outerShdw blurRad="50800" dist="38100" dir="2700000" algn="tl" rotWithShape="0">
                <a:schemeClr val="bg2">
                  <a:lumMod val="75000"/>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65" name="カギ線コネクタ 64"/>
            <p:cNvCxnSpPr/>
            <p:nvPr/>
          </p:nvCxnSpPr>
          <p:spPr>
            <a:xfrm>
              <a:off x="9333472" y="2108597"/>
              <a:ext cx="3404973" cy="1360982"/>
            </a:xfrm>
            <a:prstGeom prst="bentConnector3">
              <a:avLst>
                <a:gd name="adj1" fmla="val 80637"/>
              </a:avLst>
            </a:prstGeom>
            <a:ln w="38100">
              <a:solidFill>
                <a:schemeClr val="accent1"/>
              </a:solidFill>
            </a:ln>
            <a:effectLst>
              <a:outerShdw blurRad="50800" dist="38100" dir="2700000" algn="tl" rotWithShape="0">
                <a:schemeClr val="bg2">
                  <a:lumMod val="75000"/>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67" name="カギ線コネクタ 66"/>
            <p:cNvCxnSpPr/>
            <p:nvPr/>
          </p:nvCxnSpPr>
          <p:spPr>
            <a:xfrm>
              <a:off x="9364045" y="2127070"/>
              <a:ext cx="3374400" cy="1964825"/>
            </a:xfrm>
            <a:prstGeom prst="bentConnector3">
              <a:avLst>
                <a:gd name="adj1" fmla="val 80533"/>
              </a:avLst>
            </a:prstGeom>
            <a:ln w="38100">
              <a:solidFill>
                <a:schemeClr val="accent1"/>
              </a:solidFill>
            </a:ln>
            <a:effectLst>
              <a:outerShdw blurRad="50800" dist="38100" dir="2700000" algn="tl" rotWithShape="0">
                <a:schemeClr val="bg2">
                  <a:lumMod val="75000"/>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199" name="カギ線コネクタ 198"/>
            <p:cNvCxnSpPr/>
            <p:nvPr/>
          </p:nvCxnSpPr>
          <p:spPr>
            <a:xfrm>
              <a:off x="9326193" y="2116346"/>
              <a:ext cx="3412252" cy="2597865"/>
            </a:xfrm>
            <a:prstGeom prst="bentConnector3">
              <a:avLst>
                <a:gd name="adj1" fmla="val 80572"/>
              </a:avLst>
            </a:prstGeom>
            <a:ln w="38100">
              <a:solidFill>
                <a:schemeClr val="accent1"/>
              </a:solidFill>
            </a:ln>
            <a:effectLst>
              <a:outerShdw blurRad="50800" dist="38100" dir="2700000" algn="tl" rotWithShape="0">
                <a:schemeClr val="bg2">
                  <a:lumMod val="75000"/>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201" name="カギ線コネクタ 200"/>
            <p:cNvCxnSpPr/>
            <p:nvPr/>
          </p:nvCxnSpPr>
          <p:spPr>
            <a:xfrm>
              <a:off x="9356227" y="2094926"/>
              <a:ext cx="3382218" cy="3241601"/>
            </a:xfrm>
            <a:prstGeom prst="bentConnector3">
              <a:avLst>
                <a:gd name="adj1" fmla="val 80082"/>
              </a:avLst>
            </a:prstGeom>
            <a:ln w="38100">
              <a:solidFill>
                <a:schemeClr val="accent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64" name="正方形/長方形 63"/>
          <p:cNvSpPr/>
          <p:nvPr/>
        </p:nvSpPr>
        <p:spPr>
          <a:xfrm>
            <a:off x="3607630" y="2316317"/>
            <a:ext cx="1471703" cy="484913"/>
          </a:xfrm>
          <a:prstGeom prst="rect">
            <a:avLst/>
          </a:prstGeom>
          <a:ln/>
          <a:effectLst>
            <a:glow rad="63500">
              <a:schemeClr val="accent5">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lIns="71837" tIns="35918" rIns="71837" bIns="35918" rtlCol="0" anchor="ctr"/>
          <a:lstStyle/>
          <a:p>
            <a:pPr algn="ctr"/>
            <a:r>
              <a:rPr lang="en-US" altLang="ja-JP" dirty="0" smtClean="0">
                <a:solidFill>
                  <a:prstClr val="white"/>
                </a:solidFill>
              </a:rPr>
              <a:t>EEI</a:t>
            </a:r>
            <a:r>
              <a:rPr lang="ja-JP" altLang="en-US" dirty="0" smtClean="0">
                <a:solidFill>
                  <a:prstClr val="white"/>
                </a:solidFill>
              </a:rPr>
              <a:t>棟</a:t>
            </a:r>
            <a:endParaRPr lang="en-US" altLang="ja-JP" dirty="0" smtClean="0">
              <a:solidFill>
                <a:prstClr val="white"/>
              </a:solidFill>
            </a:endParaRPr>
          </a:p>
          <a:p>
            <a:pPr algn="ctr"/>
            <a:r>
              <a:rPr lang="ja-JP" altLang="en-US" sz="1200" dirty="0" smtClean="0">
                <a:solidFill>
                  <a:prstClr val="white"/>
                </a:solidFill>
              </a:rPr>
              <a:t>エネルギーサーバ</a:t>
            </a:r>
            <a:endParaRPr lang="en-US" altLang="ja-JP" sz="1200" dirty="0">
              <a:solidFill>
                <a:prstClr val="white"/>
              </a:solidFill>
            </a:endParaRPr>
          </a:p>
        </p:txBody>
      </p:sp>
      <p:sp>
        <p:nvSpPr>
          <p:cNvPr id="32" name="正方形/長方形 31"/>
          <p:cNvSpPr/>
          <p:nvPr/>
        </p:nvSpPr>
        <p:spPr>
          <a:xfrm>
            <a:off x="847271" y="1293129"/>
            <a:ext cx="1385471" cy="3359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ja-JP" altLang="en-US" sz="1300" b="1" dirty="0">
                <a:solidFill>
                  <a:prstClr val="white"/>
                </a:solidFill>
              </a:rPr>
              <a:t>受電システム</a:t>
            </a:r>
          </a:p>
        </p:txBody>
      </p:sp>
      <p:sp>
        <p:nvSpPr>
          <p:cNvPr id="4" name="テキスト ボックス 3"/>
          <p:cNvSpPr txBox="1"/>
          <p:nvPr/>
        </p:nvSpPr>
        <p:spPr>
          <a:xfrm>
            <a:off x="985236" y="5516469"/>
            <a:ext cx="323161" cy="304319"/>
          </a:xfrm>
          <a:prstGeom prst="rect">
            <a:avLst/>
          </a:prstGeom>
          <a:noFill/>
        </p:spPr>
        <p:txBody>
          <a:bodyPr vert="eaVert" wrap="square" lIns="91438" tIns="45719" rIns="91438" bIns="45719" rtlCol="0">
            <a:spAutoFit/>
          </a:bodyPr>
          <a:lstStyle/>
          <a:p>
            <a:r>
              <a:rPr lang="ja-JP" altLang="en-US" sz="900" dirty="0">
                <a:solidFill>
                  <a:prstClr val="black"/>
                </a:solidFill>
              </a:rPr>
              <a:t>・・・</a:t>
            </a:r>
          </a:p>
        </p:txBody>
      </p:sp>
      <p:sp>
        <p:nvSpPr>
          <p:cNvPr id="5" name="テキスト ボックス 4"/>
          <p:cNvSpPr txBox="1"/>
          <p:nvPr/>
        </p:nvSpPr>
        <p:spPr>
          <a:xfrm>
            <a:off x="509100" y="5777749"/>
            <a:ext cx="1199345" cy="338555"/>
          </a:xfrm>
          <a:prstGeom prst="rect">
            <a:avLst/>
          </a:prstGeom>
          <a:noFill/>
        </p:spPr>
        <p:txBody>
          <a:bodyPr wrap="square" lIns="91438" tIns="45719" rIns="91438" bIns="45719" rtlCol="0">
            <a:spAutoFit/>
          </a:bodyPr>
          <a:lstStyle/>
          <a:p>
            <a:r>
              <a:rPr lang="ja-JP" altLang="en-US" sz="1600" dirty="0">
                <a:solidFill>
                  <a:prstClr val="black"/>
                </a:solidFill>
              </a:rPr>
              <a:t>合計　</a:t>
            </a:r>
            <a:r>
              <a:rPr lang="en-US" altLang="ja-JP" sz="1600" dirty="0">
                <a:solidFill>
                  <a:prstClr val="black"/>
                </a:solidFill>
              </a:rPr>
              <a:t>23</a:t>
            </a:r>
            <a:r>
              <a:rPr lang="ja-JP" altLang="en-US" sz="1600" dirty="0">
                <a:solidFill>
                  <a:prstClr val="black"/>
                </a:solidFill>
              </a:rPr>
              <a:t>棟</a:t>
            </a:r>
          </a:p>
        </p:txBody>
      </p:sp>
      <p:sp>
        <p:nvSpPr>
          <p:cNvPr id="112" name="テキスト ボックス 111"/>
          <p:cNvSpPr txBox="1"/>
          <p:nvPr/>
        </p:nvSpPr>
        <p:spPr>
          <a:xfrm>
            <a:off x="2122070" y="1969438"/>
            <a:ext cx="176268" cy="4135188"/>
          </a:xfrm>
          <a:prstGeom prst="rect">
            <a:avLst/>
          </a:prstGeom>
          <a:solidFill>
            <a:schemeClr val="accent4">
              <a:lumMod val="40000"/>
              <a:lumOff val="60000"/>
            </a:schemeClr>
          </a:solidFill>
          <a:ln>
            <a:solidFill>
              <a:schemeClr val="accent1">
                <a:lumMod val="75000"/>
              </a:schemeClr>
            </a:solidFill>
          </a:ln>
        </p:spPr>
        <p:style>
          <a:lnRef idx="1">
            <a:schemeClr val="dk1"/>
          </a:lnRef>
          <a:fillRef idx="2">
            <a:schemeClr val="dk1"/>
          </a:fillRef>
          <a:effectRef idx="1">
            <a:schemeClr val="dk1"/>
          </a:effectRef>
          <a:fontRef idx="minor">
            <a:schemeClr val="dk1"/>
          </a:fontRef>
        </p:style>
        <p:txBody>
          <a:bodyPr wrap="square" lIns="71837" tIns="35918" rIns="71837" bIns="35918" rtlCol="0">
            <a:spAutoFit/>
          </a:bodyPr>
          <a:lstStyle/>
          <a:p>
            <a:pPr algn="ctr"/>
            <a:endParaRPr lang="en-US" altLang="ja-JP" sz="1200" b="1" dirty="0">
              <a:solidFill>
                <a:srgbClr val="5B9BD5">
                  <a:lumMod val="50000"/>
                </a:srgbClr>
              </a:solidFill>
              <a:latin typeface="ＭＳ Ｐゴシック" pitchFamily="50" charset="-128"/>
            </a:endParaRPr>
          </a:p>
          <a:p>
            <a:pPr algn="ctr"/>
            <a:endParaRPr lang="en-US" altLang="ja-JP" sz="1200" b="1" dirty="0">
              <a:solidFill>
                <a:srgbClr val="5B9BD5">
                  <a:lumMod val="50000"/>
                </a:srgbClr>
              </a:solidFill>
              <a:latin typeface="ＭＳ Ｐゴシック" pitchFamily="50" charset="-128"/>
            </a:endParaRPr>
          </a:p>
          <a:p>
            <a:pPr algn="ctr"/>
            <a:endParaRPr lang="en-US" altLang="ja-JP" sz="1200" b="1" dirty="0">
              <a:solidFill>
                <a:srgbClr val="5B9BD5">
                  <a:lumMod val="50000"/>
                </a:srgbClr>
              </a:solidFill>
              <a:latin typeface="ＭＳ Ｐゴシック" pitchFamily="50" charset="-128"/>
            </a:endParaRPr>
          </a:p>
          <a:p>
            <a:pPr algn="ctr"/>
            <a:endParaRPr lang="en-US" altLang="ja-JP" sz="1200" b="1" dirty="0">
              <a:solidFill>
                <a:srgbClr val="5B9BD5">
                  <a:lumMod val="50000"/>
                </a:srgbClr>
              </a:solidFill>
              <a:latin typeface="ＭＳ Ｐゴシック" pitchFamily="50" charset="-128"/>
            </a:endParaRPr>
          </a:p>
          <a:p>
            <a:pPr algn="ctr"/>
            <a:endParaRPr lang="en-US" altLang="ja-JP" sz="1200" b="1" dirty="0">
              <a:solidFill>
                <a:srgbClr val="5B9BD5">
                  <a:lumMod val="50000"/>
                </a:srgbClr>
              </a:solidFill>
              <a:latin typeface="ＭＳ Ｐゴシック" pitchFamily="50" charset="-128"/>
            </a:endParaRPr>
          </a:p>
          <a:p>
            <a:pPr algn="ctr"/>
            <a:endParaRPr lang="en-US" altLang="ja-JP" sz="1200" b="1" dirty="0">
              <a:solidFill>
                <a:srgbClr val="5B9BD5">
                  <a:lumMod val="50000"/>
                </a:srgbClr>
              </a:solidFill>
              <a:latin typeface="ＭＳ Ｐゴシック" pitchFamily="50" charset="-128"/>
            </a:endParaRPr>
          </a:p>
          <a:p>
            <a:pPr algn="ctr"/>
            <a:endParaRPr lang="en-US" altLang="ja-JP" sz="1200" b="1" dirty="0">
              <a:solidFill>
                <a:srgbClr val="5B9BD5">
                  <a:lumMod val="50000"/>
                </a:srgbClr>
              </a:solidFill>
              <a:latin typeface="ＭＳ Ｐゴシック" pitchFamily="50" charset="-128"/>
            </a:endParaRPr>
          </a:p>
          <a:p>
            <a:pPr algn="ctr"/>
            <a:r>
              <a:rPr lang="ja-JP" altLang="en-US" sz="1200" b="1" dirty="0">
                <a:solidFill>
                  <a:srgbClr val="5B9BD5">
                    <a:lumMod val="50000"/>
                  </a:srgbClr>
                </a:solidFill>
                <a:latin typeface="ＭＳ Ｐゴシック" pitchFamily="50" charset="-128"/>
              </a:rPr>
              <a:t>太陽光発電</a:t>
            </a:r>
            <a:endParaRPr lang="en-US" altLang="ja-JP" sz="1200" b="1" dirty="0">
              <a:solidFill>
                <a:srgbClr val="5B9BD5">
                  <a:lumMod val="50000"/>
                </a:srgbClr>
              </a:solidFill>
              <a:latin typeface="ＭＳ Ｐゴシック" pitchFamily="50" charset="-128"/>
            </a:endParaRPr>
          </a:p>
          <a:p>
            <a:pPr algn="ctr"/>
            <a:endParaRPr lang="en-US" altLang="ja-JP" sz="1200" b="1" dirty="0">
              <a:solidFill>
                <a:srgbClr val="5B9BD5">
                  <a:lumMod val="50000"/>
                </a:srgbClr>
              </a:solidFill>
              <a:latin typeface="ＭＳ Ｐゴシック" pitchFamily="50" charset="-128"/>
            </a:endParaRPr>
          </a:p>
          <a:p>
            <a:pPr algn="ctr"/>
            <a:endParaRPr lang="en-US" altLang="ja-JP" sz="1200" b="1" dirty="0">
              <a:solidFill>
                <a:srgbClr val="5B9BD5">
                  <a:lumMod val="50000"/>
                </a:srgbClr>
              </a:solidFill>
              <a:latin typeface="ＭＳ Ｐゴシック" pitchFamily="50" charset="-128"/>
            </a:endParaRPr>
          </a:p>
          <a:p>
            <a:pPr algn="ctr"/>
            <a:endParaRPr lang="en-US" altLang="ja-JP" sz="1200" b="1" dirty="0">
              <a:solidFill>
                <a:srgbClr val="5B9BD5">
                  <a:lumMod val="50000"/>
                </a:srgbClr>
              </a:solidFill>
              <a:latin typeface="ＭＳ Ｐゴシック" pitchFamily="50" charset="-128"/>
            </a:endParaRPr>
          </a:p>
          <a:p>
            <a:pPr algn="ctr"/>
            <a:endParaRPr lang="en-US" altLang="ja-JP" sz="1200" b="1" dirty="0">
              <a:solidFill>
                <a:srgbClr val="5B9BD5">
                  <a:lumMod val="50000"/>
                </a:srgbClr>
              </a:solidFill>
              <a:latin typeface="ＭＳ Ｐゴシック" pitchFamily="50" charset="-128"/>
            </a:endParaRPr>
          </a:p>
          <a:p>
            <a:pPr algn="ctr"/>
            <a:endParaRPr lang="en-US" altLang="ja-JP" sz="1200" b="1" dirty="0">
              <a:solidFill>
                <a:srgbClr val="5B9BD5">
                  <a:lumMod val="50000"/>
                </a:srgbClr>
              </a:solidFill>
              <a:latin typeface="ＭＳ Ｐゴシック" pitchFamily="50" charset="-128"/>
            </a:endParaRPr>
          </a:p>
          <a:p>
            <a:pPr algn="ctr"/>
            <a:endParaRPr lang="en-US" altLang="ja-JP" sz="1200" b="1" dirty="0">
              <a:solidFill>
                <a:srgbClr val="5B9BD5">
                  <a:lumMod val="50000"/>
                </a:srgbClr>
              </a:solidFill>
              <a:latin typeface="ＭＳ Ｐゴシック" pitchFamily="50" charset="-128"/>
            </a:endParaRPr>
          </a:p>
          <a:p>
            <a:pPr algn="ctr"/>
            <a:endParaRPr lang="en-US" altLang="ja-JP" sz="1200" b="1" dirty="0">
              <a:solidFill>
                <a:srgbClr val="5B9BD5">
                  <a:lumMod val="50000"/>
                </a:srgbClr>
              </a:solidFill>
              <a:latin typeface="ＭＳ Ｐゴシック" pitchFamily="50" charset="-128"/>
            </a:endParaRPr>
          </a:p>
          <a:p>
            <a:pPr algn="ctr"/>
            <a:endParaRPr lang="en-US" altLang="ja-JP" sz="1200" b="1" dirty="0">
              <a:solidFill>
                <a:srgbClr val="5B9BD5">
                  <a:lumMod val="50000"/>
                </a:srgbClr>
              </a:solidFill>
              <a:latin typeface="ＭＳ Ｐゴシック" pitchFamily="50" charset="-128"/>
            </a:endParaRPr>
          </a:p>
          <a:p>
            <a:pPr algn="ctr"/>
            <a:endParaRPr lang="en-US" altLang="ja-JP" sz="1200" b="1" dirty="0">
              <a:solidFill>
                <a:srgbClr val="5B9BD5">
                  <a:lumMod val="50000"/>
                </a:srgbClr>
              </a:solidFill>
              <a:latin typeface="ＭＳ Ｐゴシック" pitchFamily="50" charset="-128"/>
            </a:endParaRPr>
          </a:p>
          <a:p>
            <a:pPr algn="ctr"/>
            <a:endParaRPr lang="ja-JP" altLang="en-US" sz="1200" dirty="0">
              <a:solidFill>
                <a:srgbClr val="5B9BD5">
                  <a:lumMod val="50000"/>
                </a:srgbClr>
              </a:solidFill>
              <a:latin typeface="ＭＳ Ｐゴシック" pitchFamily="50" charset="-128"/>
            </a:endParaRPr>
          </a:p>
        </p:txBody>
      </p:sp>
      <p:sp>
        <p:nvSpPr>
          <p:cNvPr id="113" name="正方形/長方形 112"/>
          <p:cNvSpPr/>
          <p:nvPr/>
        </p:nvSpPr>
        <p:spPr>
          <a:xfrm>
            <a:off x="1819703" y="1908076"/>
            <a:ext cx="165531" cy="450143"/>
          </a:xfrm>
          <a:prstGeom prst="rect">
            <a:avLst/>
          </a:prstGeom>
          <a:ln>
            <a:solidFill>
              <a:schemeClr val="bg1"/>
            </a:solidFill>
          </a:ln>
        </p:spPr>
        <p:style>
          <a:lnRef idx="1">
            <a:schemeClr val="accent3"/>
          </a:lnRef>
          <a:fillRef idx="3">
            <a:schemeClr val="accent3"/>
          </a:fillRef>
          <a:effectRef idx="2">
            <a:schemeClr val="accent3"/>
          </a:effectRef>
          <a:fontRef idx="minor">
            <a:schemeClr val="lt1"/>
          </a:fontRef>
        </p:style>
        <p:txBody>
          <a:bodyPr vert="eaVert" lIns="71837" tIns="35918" rIns="71837" bIns="35918" rtlCol="0" anchor="ctr"/>
          <a:lstStyle/>
          <a:p>
            <a:pPr algn="dist"/>
            <a:r>
              <a:rPr lang="ja-JP" altLang="en-US" sz="500" b="1" dirty="0">
                <a:solidFill>
                  <a:prstClr val="white"/>
                </a:solidFill>
              </a:rPr>
              <a:t>マルチＧＷ</a:t>
            </a:r>
          </a:p>
        </p:txBody>
      </p:sp>
      <p:sp>
        <p:nvSpPr>
          <p:cNvPr id="110" name="正方形/長方形 109"/>
          <p:cNvSpPr/>
          <p:nvPr/>
        </p:nvSpPr>
        <p:spPr>
          <a:xfrm>
            <a:off x="1542411" y="659670"/>
            <a:ext cx="9144000" cy="3781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ja-JP" altLang="en-US" sz="1300" dirty="0">
              <a:solidFill>
                <a:prstClr val="white"/>
              </a:solidFill>
            </a:endParaRPr>
          </a:p>
        </p:txBody>
      </p:sp>
      <p:sp>
        <p:nvSpPr>
          <p:cNvPr id="125" name="正方形/長方形 124"/>
          <p:cNvSpPr/>
          <p:nvPr/>
        </p:nvSpPr>
        <p:spPr>
          <a:xfrm>
            <a:off x="1819702" y="2446022"/>
            <a:ext cx="165531" cy="450143"/>
          </a:xfrm>
          <a:prstGeom prst="rect">
            <a:avLst/>
          </a:prstGeom>
          <a:ln>
            <a:solidFill>
              <a:schemeClr val="bg1"/>
            </a:solidFill>
          </a:ln>
        </p:spPr>
        <p:style>
          <a:lnRef idx="1">
            <a:schemeClr val="accent3"/>
          </a:lnRef>
          <a:fillRef idx="3">
            <a:schemeClr val="accent3"/>
          </a:fillRef>
          <a:effectRef idx="2">
            <a:schemeClr val="accent3"/>
          </a:effectRef>
          <a:fontRef idx="minor">
            <a:schemeClr val="lt1"/>
          </a:fontRef>
        </p:style>
        <p:txBody>
          <a:bodyPr vert="eaVert" lIns="71837" tIns="35918" rIns="71837" bIns="35918" rtlCol="0" anchor="ctr"/>
          <a:lstStyle/>
          <a:p>
            <a:pPr algn="dist"/>
            <a:r>
              <a:rPr lang="ja-JP" altLang="en-US" sz="500" b="1" dirty="0">
                <a:solidFill>
                  <a:prstClr val="white"/>
                </a:solidFill>
              </a:rPr>
              <a:t>マルチＧＷ</a:t>
            </a:r>
          </a:p>
        </p:txBody>
      </p:sp>
      <p:sp>
        <p:nvSpPr>
          <p:cNvPr id="126" name="正方形/長方形 125"/>
          <p:cNvSpPr/>
          <p:nvPr/>
        </p:nvSpPr>
        <p:spPr>
          <a:xfrm>
            <a:off x="1819700" y="2985227"/>
            <a:ext cx="165531" cy="450143"/>
          </a:xfrm>
          <a:prstGeom prst="rect">
            <a:avLst/>
          </a:prstGeom>
          <a:ln>
            <a:solidFill>
              <a:schemeClr val="bg1"/>
            </a:solidFill>
          </a:ln>
        </p:spPr>
        <p:style>
          <a:lnRef idx="1">
            <a:schemeClr val="accent3"/>
          </a:lnRef>
          <a:fillRef idx="3">
            <a:schemeClr val="accent3"/>
          </a:fillRef>
          <a:effectRef idx="2">
            <a:schemeClr val="accent3"/>
          </a:effectRef>
          <a:fontRef idx="minor">
            <a:schemeClr val="lt1"/>
          </a:fontRef>
        </p:style>
        <p:txBody>
          <a:bodyPr vert="eaVert" lIns="71837" tIns="35918" rIns="71837" bIns="35918" rtlCol="0" anchor="ctr"/>
          <a:lstStyle/>
          <a:p>
            <a:pPr algn="dist"/>
            <a:r>
              <a:rPr lang="ja-JP" altLang="en-US" sz="500" b="1" dirty="0">
                <a:solidFill>
                  <a:prstClr val="white"/>
                </a:solidFill>
              </a:rPr>
              <a:t>マルチＧＷ</a:t>
            </a:r>
          </a:p>
        </p:txBody>
      </p:sp>
      <p:sp>
        <p:nvSpPr>
          <p:cNvPr id="127" name="正方形/長方形 126"/>
          <p:cNvSpPr/>
          <p:nvPr/>
        </p:nvSpPr>
        <p:spPr>
          <a:xfrm>
            <a:off x="1819700" y="3523759"/>
            <a:ext cx="165531" cy="450143"/>
          </a:xfrm>
          <a:prstGeom prst="rect">
            <a:avLst/>
          </a:prstGeom>
          <a:ln>
            <a:solidFill>
              <a:schemeClr val="bg1"/>
            </a:solidFill>
          </a:ln>
        </p:spPr>
        <p:style>
          <a:lnRef idx="1">
            <a:schemeClr val="accent3"/>
          </a:lnRef>
          <a:fillRef idx="3">
            <a:schemeClr val="accent3"/>
          </a:fillRef>
          <a:effectRef idx="2">
            <a:schemeClr val="accent3"/>
          </a:effectRef>
          <a:fontRef idx="minor">
            <a:schemeClr val="lt1"/>
          </a:fontRef>
        </p:style>
        <p:txBody>
          <a:bodyPr vert="eaVert" lIns="71837" tIns="35918" rIns="71837" bIns="35918" rtlCol="0" anchor="ctr"/>
          <a:lstStyle/>
          <a:p>
            <a:pPr algn="dist"/>
            <a:r>
              <a:rPr lang="ja-JP" altLang="en-US" sz="500" b="1" dirty="0">
                <a:solidFill>
                  <a:prstClr val="white"/>
                </a:solidFill>
              </a:rPr>
              <a:t>マルチＧＷ</a:t>
            </a:r>
          </a:p>
        </p:txBody>
      </p:sp>
      <p:sp>
        <p:nvSpPr>
          <p:cNvPr id="128" name="正方形/長方形 127"/>
          <p:cNvSpPr/>
          <p:nvPr/>
        </p:nvSpPr>
        <p:spPr>
          <a:xfrm>
            <a:off x="1819328" y="4132741"/>
            <a:ext cx="165531" cy="450143"/>
          </a:xfrm>
          <a:prstGeom prst="rect">
            <a:avLst/>
          </a:prstGeom>
          <a:ln>
            <a:solidFill>
              <a:schemeClr val="bg1"/>
            </a:solidFill>
          </a:ln>
        </p:spPr>
        <p:style>
          <a:lnRef idx="1">
            <a:schemeClr val="accent3"/>
          </a:lnRef>
          <a:fillRef idx="3">
            <a:schemeClr val="accent3"/>
          </a:fillRef>
          <a:effectRef idx="2">
            <a:schemeClr val="accent3"/>
          </a:effectRef>
          <a:fontRef idx="minor">
            <a:schemeClr val="lt1"/>
          </a:fontRef>
        </p:style>
        <p:txBody>
          <a:bodyPr vert="eaVert" lIns="71837" tIns="35918" rIns="71837" bIns="35918" rtlCol="0" anchor="ctr"/>
          <a:lstStyle/>
          <a:p>
            <a:pPr algn="dist"/>
            <a:r>
              <a:rPr lang="ja-JP" altLang="en-US" sz="500" b="1" dirty="0">
                <a:solidFill>
                  <a:prstClr val="white"/>
                </a:solidFill>
              </a:rPr>
              <a:t>マルチＧＷ</a:t>
            </a:r>
          </a:p>
        </p:txBody>
      </p:sp>
      <p:sp>
        <p:nvSpPr>
          <p:cNvPr id="129" name="正方形/長方形 128"/>
          <p:cNvSpPr/>
          <p:nvPr/>
        </p:nvSpPr>
        <p:spPr>
          <a:xfrm>
            <a:off x="1819207" y="4734052"/>
            <a:ext cx="165531" cy="450143"/>
          </a:xfrm>
          <a:prstGeom prst="rect">
            <a:avLst/>
          </a:prstGeom>
          <a:ln>
            <a:solidFill>
              <a:schemeClr val="bg1"/>
            </a:solidFill>
          </a:ln>
        </p:spPr>
        <p:style>
          <a:lnRef idx="1">
            <a:schemeClr val="accent3"/>
          </a:lnRef>
          <a:fillRef idx="3">
            <a:schemeClr val="accent3"/>
          </a:fillRef>
          <a:effectRef idx="2">
            <a:schemeClr val="accent3"/>
          </a:effectRef>
          <a:fontRef idx="minor">
            <a:schemeClr val="lt1"/>
          </a:fontRef>
        </p:style>
        <p:txBody>
          <a:bodyPr vert="eaVert" lIns="71837" tIns="35918" rIns="71837" bIns="35918" rtlCol="0" anchor="ctr"/>
          <a:lstStyle/>
          <a:p>
            <a:pPr algn="dist"/>
            <a:r>
              <a:rPr lang="ja-JP" altLang="en-US" sz="500" b="1" dirty="0">
                <a:solidFill>
                  <a:prstClr val="white"/>
                </a:solidFill>
              </a:rPr>
              <a:t>マルチＧＷ</a:t>
            </a:r>
          </a:p>
        </p:txBody>
      </p:sp>
      <p:sp>
        <p:nvSpPr>
          <p:cNvPr id="130" name="正方形/長方形 129"/>
          <p:cNvSpPr/>
          <p:nvPr/>
        </p:nvSpPr>
        <p:spPr>
          <a:xfrm>
            <a:off x="1804201" y="5243915"/>
            <a:ext cx="165531" cy="450143"/>
          </a:xfrm>
          <a:prstGeom prst="rect">
            <a:avLst/>
          </a:prstGeom>
          <a:ln>
            <a:solidFill>
              <a:schemeClr val="bg1"/>
            </a:solidFill>
          </a:ln>
        </p:spPr>
        <p:style>
          <a:lnRef idx="1">
            <a:schemeClr val="accent3"/>
          </a:lnRef>
          <a:fillRef idx="3">
            <a:schemeClr val="accent3"/>
          </a:fillRef>
          <a:effectRef idx="2">
            <a:schemeClr val="accent3"/>
          </a:effectRef>
          <a:fontRef idx="minor">
            <a:schemeClr val="lt1"/>
          </a:fontRef>
        </p:style>
        <p:txBody>
          <a:bodyPr vert="eaVert" lIns="71837" tIns="35918" rIns="71837" bIns="35918" rtlCol="0" anchor="ctr"/>
          <a:lstStyle/>
          <a:p>
            <a:pPr algn="dist"/>
            <a:r>
              <a:rPr lang="ja-JP" altLang="en-US" sz="700" b="1" dirty="0">
                <a:solidFill>
                  <a:prstClr val="white"/>
                </a:solidFill>
              </a:rPr>
              <a:t>マルチ</a:t>
            </a:r>
            <a:r>
              <a:rPr lang="ja-JP" altLang="en-US" sz="400" b="1" dirty="0">
                <a:solidFill>
                  <a:prstClr val="white"/>
                </a:solidFill>
              </a:rPr>
              <a:t>ＧＷ</a:t>
            </a:r>
            <a:endParaRPr lang="ja-JP" altLang="en-US" sz="700" b="1" dirty="0">
              <a:solidFill>
                <a:prstClr val="white"/>
              </a:solidFill>
            </a:endParaRPr>
          </a:p>
        </p:txBody>
      </p:sp>
      <p:cxnSp>
        <p:nvCxnSpPr>
          <p:cNvPr id="17" name="直線コネクタ 16"/>
          <p:cNvCxnSpPr>
            <a:endCxn id="126" idx="1"/>
          </p:cNvCxnSpPr>
          <p:nvPr/>
        </p:nvCxnSpPr>
        <p:spPr>
          <a:xfrm>
            <a:off x="515379" y="3210296"/>
            <a:ext cx="1304323" cy="0"/>
          </a:xfrm>
          <a:prstGeom prst="line">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138" name="直線コネクタ 137"/>
          <p:cNvCxnSpPr/>
          <p:nvPr/>
        </p:nvCxnSpPr>
        <p:spPr>
          <a:xfrm>
            <a:off x="515380" y="4327421"/>
            <a:ext cx="1304644" cy="0"/>
          </a:xfrm>
          <a:prstGeom prst="line">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143" name="直線コネクタ 142"/>
          <p:cNvCxnSpPr/>
          <p:nvPr/>
        </p:nvCxnSpPr>
        <p:spPr>
          <a:xfrm>
            <a:off x="500728" y="4907171"/>
            <a:ext cx="1304323" cy="0"/>
          </a:xfrm>
          <a:prstGeom prst="line">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146" name="直線コネクタ 145"/>
          <p:cNvCxnSpPr/>
          <p:nvPr/>
        </p:nvCxnSpPr>
        <p:spPr>
          <a:xfrm flipV="1">
            <a:off x="513728" y="2282033"/>
            <a:ext cx="1286067" cy="9755"/>
          </a:xfrm>
          <a:prstGeom prst="line">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144" name="直線コネクタ 143"/>
          <p:cNvCxnSpPr/>
          <p:nvPr/>
        </p:nvCxnSpPr>
        <p:spPr>
          <a:xfrm>
            <a:off x="500729" y="5410499"/>
            <a:ext cx="1304644" cy="0"/>
          </a:xfrm>
          <a:prstGeom prst="line">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145" name="直線コネクタ 144"/>
          <p:cNvCxnSpPr/>
          <p:nvPr/>
        </p:nvCxnSpPr>
        <p:spPr>
          <a:xfrm>
            <a:off x="580468" y="2810091"/>
            <a:ext cx="1234563" cy="0"/>
          </a:xfrm>
          <a:prstGeom prst="line">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190" name="正方形/長方形 189"/>
          <p:cNvSpPr/>
          <p:nvPr/>
        </p:nvSpPr>
        <p:spPr>
          <a:xfrm>
            <a:off x="313853" y="2200385"/>
            <a:ext cx="1061199" cy="210604"/>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ja-JP" altLang="en-US" sz="1500" dirty="0" smtClean="0">
                <a:solidFill>
                  <a:prstClr val="black"/>
                </a:solidFill>
              </a:rPr>
              <a:t>本館</a:t>
            </a:r>
            <a:endParaRPr lang="ja-JP" altLang="en-US" sz="1500" dirty="0">
              <a:solidFill>
                <a:prstClr val="black"/>
              </a:solidFill>
            </a:endParaRPr>
          </a:p>
        </p:txBody>
      </p:sp>
      <p:sp>
        <p:nvSpPr>
          <p:cNvPr id="122" name="正方形/長方形 121"/>
          <p:cNvSpPr/>
          <p:nvPr/>
        </p:nvSpPr>
        <p:spPr>
          <a:xfrm>
            <a:off x="1466334" y="2200386"/>
            <a:ext cx="225812" cy="3364847"/>
          </a:xfrm>
          <a:prstGeom prst="rect">
            <a:avLst/>
          </a:prstGeom>
          <a:ln/>
        </p:spPr>
        <p:style>
          <a:lnRef idx="1">
            <a:schemeClr val="dk1"/>
          </a:lnRef>
          <a:fillRef idx="2">
            <a:schemeClr val="dk1"/>
          </a:fillRef>
          <a:effectRef idx="1">
            <a:schemeClr val="dk1"/>
          </a:effectRef>
          <a:fontRef idx="minor">
            <a:schemeClr val="dk1"/>
          </a:fontRef>
        </p:style>
        <p:txBody>
          <a:bodyPr vert="eaVert" lIns="71837" tIns="35918" rIns="71837" bIns="35918" rtlCol="0" anchor="ctr"/>
          <a:lstStyle/>
          <a:p>
            <a:pPr algn="ctr"/>
            <a:r>
              <a:rPr lang="en-US" altLang="ja-JP" sz="800" dirty="0">
                <a:solidFill>
                  <a:prstClr val="black"/>
                </a:solidFill>
              </a:rPr>
              <a:t>PCS</a:t>
            </a:r>
            <a:r>
              <a:rPr lang="ja-JP" altLang="en-US" sz="800" dirty="0">
                <a:solidFill>
                  <a:prstClr val="black"/>
                </a:solidFill>
              </a:rPr>
              <a:t>・パナソニック</a:t>
            </a:r>
          </a:p>
        </p:txBody>
      </p:sp>
      <p:sp>
        <p:nvSpPr>
          <p:cNvPr id="191" name="正方形/長方形 190"/>
          <p:cNvSpPr/>
          <p:nvPr/>
        </p:nvSpPr>
        <p:spPr>
          <a:xfrm>
            <a:off x="313853" y="2711030"/>
            <a:ext cx="1061199" cy="210604"/>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ja-JP" altLang="en-US" sz="1500" dirty="0" smtClean="0">
                <a:solidFill>
                  <a:prstClr val="black"/>
                </a:solidFill>
              </a:rPr>
              <a:t>西</a:t>
            </a:r>
            <a:r>
              <a:rPr lang="en-US" altLang="ja-JP" sz="1500" dirty="0">
                <a:solidFill>
                  <a:prstClr val="black"/>
                </a:solidFill>
              </a:rPr>
              <a:t>3</a:t>
            </a:r>
            <a:r>
              <a:rPr lang="ja-JP" altLang="en-US" sz="1500" dirty="0" smtClean="0">
                <a:solidFill>
                  <a:prstClr val="black"/>
                </a:solidFill>
              </a:rPr>
              <a:t>号館</a:t>
            </a:r>
            <a:endParaRPr lang="ja-JP" altLang="en-US" sz="1500" dirty="0">
              <a:solidFill>
                <a:prstClr val="black"/>
              </a:solidFill>
            </a:endParaRPr>
          </a:p>
        </p:txBody>
      </p:sp>
      <p:sp>
        <p:nvSpPr>
          <p:cNvPr id="192" name="正方形/長方形 191"/>
          <p:cNvSpPr/>
          <p:nvPr/>
        </p:nvSpPr>
        <p:spPr>
          <a:xfrm>
            <a:off x="313853" y="3232442"/>
            <a:ext cx="1061199" cy="210604"/>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ja-JP" altLang="en-US" sz="1500" dirty="0" smtClean="0">
                <a:solidFill>
                  <a:prstClr val="black"/>
                </a:solidFill>
              </a:rPr>
              <a:t>西</a:t>
            </a:r>
            <a:r>
              <a:rPr lang="en-US" altLang="ja-JP" sz="1500" dirty="0">
                <a:solidFill>
                  <a:prstClr val="black"/>
                </a:solidFill>
              </a:rPr>
              <a:t>7</a:t>
            </a:r>
            <a:r>
              <a:rPr lang="ja-JP" altLang="en-US" sz="1500" dirty="0" smtClean="0">
                <a:solidFill>
                  <a:prstClr val="black"/>
                </a:solidFill>
              </a:rPr>
              <a:t>号館</a:t>
            </a:r>
            <a:endParaRPr lang="ja-JP" altLang="en-US" sz="1500" dirty="0">
              <a:solidFill>
                <a:prstClr val="black"/>
              </a:solidFill>
            </a:endParaRPr>
          </a:p>
        </p:txBody>
      </p:sp>
      <p:sp>
        <p:nvSpPr>
          <p:cNvPr id="193" name="正方形/長方形 192"/>
          <p:cNvSpPr/>
          <p:nvPr/>
        </p:nvSpPr>
        <p:spPr>
          <a:xfrm>
            <a:off x="313853" y="3753853"/>
            <a:ext cx="1061199" cy="210604"/>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ja-JP" altLang="en-US" sz="1500" dirty="0" smtClean="0">
                <a:solidFill>
                  <a:prstClr val="black"/>
                </a:solidFill>
              </a:rPr>
              <a:t>西</a:t>
            </a:r>
            <a:r>
              <a:rPr lang="en-US" altLang="ja-JP" sz="1500" dirty="0">
                <a:solidFill>
                  <a:prstClr val="black"/>
                </a:solidFill>
              </a:rPr>
              <a:t>8</a:t>
            </a:r>
            <a:r>
              <a:rPr lang="ja-JP" altLang="en-US" sz="1500" dirty="0" smtClean="0">
                <a:solidFill>
                  <a:prstClr val="black"/>
                </a:solidFill>
              </a:rPr>
              <a:t>号</a:t>
            </a:r>
            <a:r>
              <a:rPr lang="en-US" altLang="ja-JP" sz="1500" dirty="0">
                <a:solidFill>
                  <a:prstClr val="black"/>
                </a:solidFill>
              </a:rPr>
              <a:t>W</a:t>
            </a:r>
            <a:endParaRPr lang="ja-JP" altLang="en-US" sz="1500" dirty="0">
              <a:solidFill>
                <a:prstClr val="black"/>
              </a:solidFill>
            </a:endParaRPr>
          </a:p>
        </p:txBody>
      </p:sp>
      <p:sp>
        <p:nvSpPr>
          <p:cNvPr id="194" name="正方形/長方形 193"/>
          <p:cNvSpPr/>
          <p:nvPr/>
        </p:nvSpPr>
        <p:spPr>
          <a:xfrm>
            <a:off x="313853" y="4275263"/>
            <a:ext cx="1061199" cy="210604"/>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ja-JP" altLang="en-US" sz="1500" dirty="0" smtClean="0">
                <a:solidFill>
                  <a:prstClr val="black"/>
                </a:solidFill>
              </a:rPr>
              <a:t>西</a:t>
            </a:r>
            <a:r>
              <a:rPr lang="en-US" altLang="ja-JP" sz="1500" dirty="0">
                <a:solidFill>
                  <a:prstClr val="black"/>
                </a:solidFill>
              </a:rPr>
              <a:t>8</a:t>
            </a:r>
            <a:r>
              <a:rPr lang="ja-JP" altLang="en-US" sz="1500" dirty="0" smtClean="0">
                <a:solidFill>
                  <a:prstClr val="black"/>
                </a:solidFill>
              </a:rPr>
              <a:t>号館</a:t>
            </a:r>
            <a:r>
              <a:rPr lang="en-US" altLang="ja-JP" sz="1500" dirty="0">
                <a:solidFill>
                  <a:prstClr val="black"/>
                </a:solidFill>
              </a:rPr>
              <a:t>E</a:t>
            </a:r>
            <a:endParaRPr lang="ja-JP" altLang="en-US" sz="1500" dirty="0">
              <a:solidFill>
                <a:prstClr val="black"/>
              </a:solidFill>
            </a:endParaRPr>
          </a:p>
        </p:txBody>
      </p:sp>
      <p:sp>
        <p:nvSpPr>
          <p:cNvPr id="195" name="正方形/長方形 194"/>
          <p:cNvSpPr/>
          <p:nvPr/>
        </p:nvSpPr>
        <p:spPr>
          <a:xfrm>
            <a:off x="313853" y="4796674"/>
            <a:ext cx="1061199" cy="210604"/>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ja-JP" altLang="en-US" sz="1500" dirty="0" smtClean="0">
                <a:solidFill>
                  <a:prstClr val="black"/>
                </a:solidFill>
              </a:rPr>
              <a:t>ｻｰｸﾙ棟</a:t>
            </a:r>
            <a:r>
              <a:rPr lang="en-US" altLang="ja-JP" sz="1500" dirty="0">
                <a:solidFill>
                  <a:prstClr val="black"/>
                </a:solidFill>
              </a:rPr>
              <a:t>4</a:t>
            </a:r>
            <a:endParaRPr lang="ja-JP" altLang="en-US" sz="1500" dirty="0">
              <a:solidFill>
                <a:prstClr val="black"/>
              </a:solidFill>
            </a:endParaRPr>
          </a:p>
        </p:txBody>
      </p:sp>
      <p:sp>
        <p:nvSpPr>
          <p:cNvPr id="196" name="正方形/長方形 195"/>
          <p:cNvSpPr/>
          <p:nvPr/>
        </p:nvSpPr>
        <p:spPr>
          <a:xfrm>
            <a:off x="313853" y="5318086"/>
            <a:ext cx="1061199" cy="210604"/>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ja-JP" altLang="en-US" sz="1500" dirty="0" smtClean="0">
                <a:solidFill>
                  <a:prstClr val="black"/>
                </a:solidFill>
              </a:rPr>
              <a:t>北</a:t>
            </a:r>
            <a:r>
              <a:rPr lang="en-US" altLang="ja-JP" sz="1500" dirty="0">
                <a:solidFill>
                  <a:prstClr val="black"/>
                </a:solidFill>
              </a:rPr>
              <a:t>1</a:t>
            </a:r>
            <a:r>
              <a:rPr lang="ja-JP" altLang="en-US" sz="1500" dirty="0">
                <a:solidFill>
                  <a:prstClr val="black"/>
                </a:solidFill>
              </a:rPr>
              <a:t>号館</a:t>
            </a:r>
          </a:p>
        </p:txBody>
      </p:sp>
      <p:sp>
        <p:nvSpPr>
          <p:cNvPr id="135" name="正方形/長方形 134"/>
          <p:cNvSpPr/>
          <p:nvPr/>
        </p:nvSpPr>
        <p:spPr>
          <a:xfrm>
            <a:off x="0" y="1"/>
            <a:ext cx="12192000" cy="635153"/>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ja-JP" altLang="en-US"/>
          </a:p>
        </p:txBody>
      </p:sp>
      <p:sp>
        <p:nvSpPr>
          <p:cNvPr id="148" name="テキスト ボックス 147"/>
          <p:cNvSpPr txBox="1"/>
          <p:nvPr/>
        </p:nvSpPr>
        <p:spPr>
          <a:xfrm>
            <a:off x="1089178" y="1"/>
            <a:ext cx="10444455" cy="1261882"/>
          </a:xfrm>
          <a:prstGeom prst="rect">
            <a:avLst/>
          </a:prstGeom>
          <a:noFill/>
        </p:spPr>
        <p:txBody>
          <a:bodyPr wrap="square" lIns="91438" tIns="45719" rIns="91438" bIns="45719" rtlCol="0">
            <a:spAutoFit/>
          </a:bodyPr>
          <a:lstStyle/>
          <a:p>
            <a:r>
              <a:rPr lang="en-US" altLang="ja-JP" sz="4000" dirty="0" smtClean="0"/>
              <a:t>IEEE1888</a:t>
            </a:r>
            <a:r>
              <a:rPr lang="ja-JP" altLang="en-US" sz="4000" dirty="0" smtClean="0"/>
              <a:t>を用いた</a:t>
            </a:r>
            <a:r>
              <a:rPr lang="ja-JP" altLang="en-US" sz="3200" dirty="0" smtClean="0"/>
              <a:t> オープン </a:t>
            </a:r>
            <a:r>
              <a:rPr lang="en-US" altLang="ja-JP" sz="3600" dirty="0" smtClean="0"/>
              <a:t>BEMS</a:t>
            </a:r>
            <a:r>
              <a:rPr lang="ja-JP" altLang="en-US" sz="3600" dirty="0" smtClean="0"/>
              <a:t> のキャンパス展開 </a:t>
            </a:r>
            <a:endParaRPr lang="ja-JP" altLang="en-US" sz="3600" dirty="0"/>
          </a:p>
        </p:txBody>
      </p:sp>
      <p:sp>
        <p:nvSpPr>
          <p:cNvPr id="149" name="テキスト ボックス 148"/>
          <p:cNvSpPr txBox="1"/>
          <p:nvPr/>
        </p:nvSpPr>
        <p:spPr>
          <a:xfrm>
            <a:off x="228684" y="1706881"/>
            <a:ext cx="1633777" cy="323163"/>
          </a:xfrm>
          <a:prstGeom prst="rect">
            <a:avLst/>
          </a:prstGeom>
          <a:noFill/>
        </p:spPr>
        <p:txBody>
          <a:bodyPr wrap="none" lIns="91438" tIns="45719" rIns="91438" bIns="45719" rtlCol="0">
            <a:spAutoFit/>
          </a:bodyPr>
          <a:lstStyle/>
          <a:p>
            <a:r>
              <a:rPr lang="ja-JP" altLang="en-US" sz="1500" dirty="0" smtClean="0"/>
              <a:t>大岡山キャンパス</a:t>
            </a:r>
            <a:endParaRPr lang="ja-JP" altLang="en-US" sz="1500" dirty="0"/>
          </a:p>
        </p:txBody>
      </p:sp>
      <p:pic>
        <p:nvPicPr>
          <p:cNvPr id="124" name="Picture 8" descr="http://www.titech.ac.jp/images/eei_pic3.jpg"/>
          <p:cNvPicPr>
            <a:picLocks noChangeAspect="1" noChangeArrowheads="1"/>
          </p:cNvPicPr>
          <p:nvPr/>
        </p:nvPicPr>
        <p:blipFill>
          <a:blip r:embed="rId5" cstate="print"/>
          <a:srcRect/>
          <a:stretch>
            <a:fillRect/>
          </a:stretch>
        </p:blipFill>
        <p:spPr bwMode="auto">
          <a:xfrm>
            <a:off x="8824983" y="836712"/>
            <a:ext cx="3511711" cy="1920213"/>
          </a:xfrm>
          <a:prstGeom prst="rect">
            <a:avLst/>
          </a:prstGeom>
          <a:noFill/>
          <a:ln w="9525">
            <a:solidFill>
              <a:schemeClr val="accent1"/>
            </a:solidFill>
            <a:miter lim="800000"/>
            <a:headEnd/>
            <a:tailEnd/>
          </a:ln>
        </p:spPr>
      </p:pic>
    </p:spTree>
    <p:extLst>
      <p:ext uri="{BB962C8B-B14F-4D97-AF65-F5344CB8AC3E}">
        <p14:creationId xmlns:p14="http://schemas.microsoft.com/office/powerpoint/2010/main" xmlns="" val="40303467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テキスト ボックス 8"/>
          <p:cNvSpPr txBox="1"/>
          <p:nvPr/>
        </p:nvSpPr>
        <p:spPr>
          <a:xfrm>
            <a:off x="470376" y="760428"/>
            <a:ext cx="3442446" cy="538607"/>
          </a:xfrm>
          <a:prstGeom prst="rect">
            <a:avLst/>
          </a:prstGeom>
          <a:noFill/>
        </p:spPr>
        <p:txBody>
          <a:bodyPr wrap="square" lIns="91438" tIns="45719" rIns="91438" bIns="45719" rtlCol="0">
            <a:spAutoFit/>
          </a:bodyPr>
          <a:lstStyle/>
          <a:p>
            <a:r>
              <a:rPr lang="ja-JP" altLang="en-US" sz="2300" dirty="0"/>
              <a:t>実証モデル建物</a:t>
            </a:r>
            <a:r>
              <a:rPr lang="en-US" altLang="ja-JP" sz="2300" dirty="0"/>
              <a:t>/</a:t>
            </a:r>
            <a:r>
              <a:rPr lang="en-US" altLang="ja-JP" sz="2900" dirty="0"/>
              <a:t>EEI</a:t>
            </a:r>
            <a:r>
              <a:rPr lang="ja-JP" altLang="en-US" sz="2300" dirty="0"/>
              <a:t>棟　</a:t>
            </a:r>
          </a:p>
        </p:txBody>
      </p:sp>
      <p:sp>
        <p:nvSpPr>
          <p:cNvPr id="10" name="テキスト ボックス 9"/>
          <p:cNvSpPr txBox="1"/>
          <p:nvPr/>
        </p:nvSpPr>
        <p:spPr>
          <a:xfrm>
            <a:off x="7446150" y="4007429"/>
            <a:ext cx="4745850" cy="1892824"/>
          </a:xfrm>
          <a:prstGeom prst="rect">
            <a:avLst/>
          </a:prstGeom>
          <a:noFill/>
          <a:ln>
            <a:solidFill>
              <a:schemeClr val="tx1"/>
            </a:solidFill>
          </a:ln>
        </p:spPr>
        <p:txBody>
          <a:bodyPr wrap="square" lIns="91438" tIns="45719" rIns="91438" bIns="45719" rtlCol="0">
            <a:spAutoFit/>
          </a:bodyPr>
          <a:lstStyle/>
          <a:p>
            <a:r>
              <a:rPr lang="en-US" altLang="ja-JP" dirty="0" smtClean="0"/>
              <a:t>IEEE1888</a:t>
            </a:r>
            <a:r>
              <a:rPr lang="ja-JP" altLang="en-US" dirty="0" smtClean="0"/>
              <a:t>　</a:t>
            </a:r>
            <a:r>
              <a:rPr lang="ja-JP" altLang="en-US" sz="2000" dirty="0" smtClean="0"/>
              <a:t>見える化</a:t>
            </a:r>
            <a:endParaRPr lang="en-US" altLang="ja-JP" sz="2000" dirty="0"/>
          </a:p>
          <a:p>
            <a:r>
              <a:rPr lang="ja-JP" altLang="en-US" sz="1600" dirty="0"/>
              <a:t>　</a:t>
            </a:r>
            <a:r>
              <a:rPr lang="ja-JP" altLang="en-US" sz="1600" b="1" dirty="0" smtClean="0"/>
              <a:t>・供給エネルギー別</a:t>
            </a:r>
            <a:endParaRPr lang="en-US" altLang="ja-JP" sz="1600" b="1" dirty="0" smtClean="0"/>
          </a:p>
          <a:p>
            <a:r>
              <a:rPr lang="ja-JP" altLang="en-US" b="1" dirty="0"/>
              <a:t>　</a:t>
            </a:r>
            <a:r>
              <a:rPr lang="ja-JP" altLang="en-US" sz="1500" b="1" dirty="0" smtClean="0"/>
              <a:t>系統電力、太陽光、</a:t>
            </a:r>
            <a:r>
              <a:rPr lang="en-US" altLang="ja-JP" sz="1500" b="1" dirty="0" smtClean="0"/>
              <a:t>Li</a:t>
            </a:r>
            <a:r>
              <a:rPr lang="ja-JP" altLang="en-US" sz="1500" b="1" dirty="0" smtClean="0"/>
              <a:t>蓄電池、燃料電池、</a:t>
            </a:r>
            <a:endParaRPr lang="en-US" altLang="ja-JP" sz="1500" b="1" dirty="0" smtClean="0"/>
          </a:p>
          <a:p>
            <a:r>
              <a:rPr lang="ja-JP" altLang="en-US" sz="1500" dirty="0"/>
              <a:t>　</a:t>
            </a:r>
            <a:r>
              <a:rPr lang="ja-JP" altLang="en-US" sz="1600" b="1" dirty="0" smtClean="0"/>
              <a:t>・</a:t>
            </a:r>
            <a:r>
              <a:rPr lang="ja-JP" altLang="en-US" sz="1600" b="1" dirty="0"/>
              <a:t>消費</a:t>
            </a:r>
            <a:r>
              <a:rPr lang="ja-JP" altLang="en-US" sz="1600" b="1" dirty="0" smtClean="0"/>
              <a:t>エネルギー別</a:t>
            </a:r>
            <a:endParaRPr lang="en-US" altLang="ja-JP" sz="1600" b="1" dirty="0" smtClean="0"/>
          </a:p>
          <a:p>
            <a:r>
              <a:rPr lang="ja-JP" altLang="en-US" sz="1600" b="1" dirty="0"/>
              <a:t>　</a:t>
            </a:r>
            <a:r>
              <a:rPr lang="ja-JP" altLang="en-US" sz="1500" b="1" dirty="0" smtClean="0"/>
              <a:t>空調、照明、コンセント、実験用、排風機、ドラチャン、他</a:t>
            </a:r>
            <a:endParaRPr lang="en-US" altLang="ja-JP" sz="1500" b="1" dirty="0" smtClean="0"/>
          </a:p>
          <a:p>
            <a:r>
              <a:rPr lang="ja-JP" altLang="en-US" sz="1600" b="1" dirty="0"/>
              <a:t>　</a:t>
            </a:r>
            <a:r>
              <a:rPr lang="ja-JP" altLang="en-US" sz="1600" b="1" dirty="0" smtClean="0"/>
              <a:t>・施設別</a:t>
            </a:r>
            <a:endParaRPr lang="en-US" altLang="ja-JP" sz="1500" b="1" dirty="0"/>
          </a:p>
          <a:p>
            <a:r>
              <a:rPr lang="ja-JP" altLang="en-US" sz="1500" b="1" dirty="0" smtClean="0"/>
              <a:t>         部屋別、フロアー別、研究室別</a:t>
            </a:r>
            <a:endParaRPr lang="en-US" altLang="ja-JP" sz="1500" b="1" dirty="0" smtClean="0"/>
          </a:p>
        </p:txBody>
      </p:sp>
      <p:pic>
        <p:nvPicPr>
          <p:cNvPr id="12" name="図 11"/>
          <p:cNvPicPr>
            <a:picLocks noChangeAspect="1"/>
          </p:cNvPicPr>
          <p:nvPr/>
        </p:nvPicPr>
        <p:blipFill>
          <a:blip r:embed="rId2" cstate="print"/>
          <a:stretch>
            <a:fillRect/>
          </a:stretch>
        </p:blipFill>
        <p:spPr>
          <a:xfrm>
            <a:off x="815413" y="3783326"/>
            <a:ext cx="3263667" cy="2447751"/>
          </a:xfrm>
          <a:prstGeom prst="rect">
            <a:avLst/>
          </a:prstGeom>
        </p:spPr>
      </p:pic>
      <p:pic>
        <p:nvPicPr>
          <p:cNvPr id="14" name="図 13"/>
          <p:cNvPicPr>
            <a:picLocks noChangeAspect="1"/>
          </p:cNvPicPr>
          <p:nvPr/>
        </p:nvPicPr>
        <p:blipFill rotWithShape="1">
          <a:blip r:embed="rId3" cstate="print"/>
          <a:srcRect l="15361" t="21642" r="16244" b="447"/>
          <a:stretch/>
        </p:blipFill>
        <p:spPr>
          <a:xfrm>
            <a:off x="7470057" y="1435497"/>
            <a:ext cx="2842008" cy="2465760"/>
          </a:xfrm>
          <a:prstGeom prst="rect">
            <a:avLst/>
          </a:prstGeom>
        </p:spPr>
      </p:pic>
      <p:pic>
        <p:nvPicPr>
          <p:cNvPr id="15" name="図 14"/>
          <p:cNvPicPr>
            <a:picLocks noChangeAspect="1"/>
          </p:cNvPicPr>
          <p:nvPr/>
        </p:nvPicPr>
        <p:blipFill rotWithShape="1">
          <a:blip r:embed="rId4" cstate="print"/>
          <a:srcRect l="13079" t="21359" r="16368" b="3202"/>
          <a:stretch/>
        </p:blipFill>
        <p:spPr>
          <a:xfrm>
            <a:off x="1036230" y="1432872"/>
            <a:ext cx="2847044" cy="2318645"/>
          </a:xfrm>
          <a:prstGeom prst="rect">
            <a:avLst/>
          </a:prstGeom>
        </p:spPr>
      </p:pic>
      <p:pic>
        <p:nvPicPr>
          <p:cNvPr id="16" name="図 15"/>
          <p:cNvPicPr>
            <a:picLocks noChangeAspect="1"/>
          </p:cNvPicPr>
          <p:nvPr/>
        </p:nvPicPr>
        <p:blipFill rotWithShape="1">
          <a:blip r:embed="rId5" cstate="print"/>
          <a:srcRect l="14294" t="21167" r="16034" b="4984"/>
          <a:stretch/>
        </p:blipFill>
        <p:spPr>
          <a:xfrm>
            <a:off x="4092904" y="1415389"/>
            <a:ext cx="3143453" cy="2537683"/>
          </a:xfrm>
          <a:prstGeom prst="rect">
            <a:avLst/>
          </a:prstGeom>
        </p:spPr>
      </p:pic>
      <p:sp>
        <p:nvSpPr>
          <p:cNvPr id="17" name="テキスト ボックス 16"/>
          <p:cNvSpPr txBox="1"/>
          <p:nvPr/>
        </p:nvSpPr>
        <p:spPr>
          <a:xfrm>
            <a:off x="4376570" y="822485"/>
            <a:ext cx="5301569" cy="446274"/>
          </a:xfrm>
          <a:prstGeom prst="rect">
            <a:avLst/>
          </a:prstGeom>
          <a:noFill/>
        </p:spPr>
        <p:txBody>
          <a:bodyPr wrap="square" lIns="91438" tIns="45719" rIns="91438" bIns="45719" rtlCol="0">
            <a:spAutoFit/>
          </a:bodyPr>
          <a:lstStyle/>
          <a:p>
            <a:r>
              <a:rPr lang="ja-JP" altLang="en-US" sz="2300" dirty="0"/>
              <a:t>キャンパスの電力供給と需要を自動制御　</a:t>
            </a:r>
          </a:p>
        </p:txBody>
      </p:sp>
      <p:sp>
        <p:nvSpPr>
          <p:cNvPr id="18" name="テキスト ボックス 17"/>
          <p:cNvSpPr txBox="1"/>
          <p:nvPr/>
        </p:nvSpPr>
        <p:spPr>
          <a:xfrm>
            <a:off x="4092903" y="4023867"/>
            <a:ext cx="3245128" cy="2169823"/>
          </a:xfrm>
          <a:prstGeom prst="rect">
            <a:avLst/>
          </a:prstGeom>
          <a:noFill/>
          <a:ln>
            <a:solidFill>
              <a:schemeClr val="tx1"/>
            </a:solidFill>
          </a:ln>
        </p:spPr>
        <p:txBody>
          <a:bodyPr wrap="square" lIns="91438" tIns="45719" rIns="91438" bIns="45719" rtlCol="0">
            <a:spAutoFit/>
          </a:bodyPr>
          <a:lstStyle/>
          <a:p>
            <a:r>
              <a:rPr lang="en-US" altLang="ja-JP" sz="2300" dirty="0"/>
              <a:t>IEEE1888</a:t>
            </a:r>
            <a:r>
              <a:rPr lang="ja-JP" altLang="en-US" sz="2300" dirty="0"/>
              <a:t>自動制御</a:t>
            </a:r>
            <a:endParaRPr lang="en-US" altLang="ja-JP" sz="2300" dirty="0"/>
          </a:p>
          <a:p>
            <a:r>
              <a:rPr lang="ja-JP" altLang="en-US" sz="1600" b="1" dirty="0"/>
              <a:t>・パッケージエアコン２２０台</a:t>
            </a:r>
            <a:endParaRPr lang="en-US" altLang="ja-JP" sz="1600" b="1" dirty="0"/>
          </a:p>
          <a:p>
            <a:r>
              <a:rPr lang="ja-JP" altLang="en-US" sz="1600" b="1" dirty="0"/>
              <a:t>　ロボットによる輪番運転制御</a:t>
            </a:r>
            <a:endParaRPr lang="en-US" altLang="ja-JP" sz="1600" b="1" dirty="0"/>
          </a:p>
          <a:p>
            <a:endParaRPr lang="en-US" altLang="ja-JP" sz="1600" b="1" dirty="0"/>
          </a:p>
          <a:p>
            <a:r>
              <a:rPr lang="ja-JP" altLang="en-US" sz="1600" b="1" dirty="0"/>
              <a:t>・電力需給バランス予測ロジックによる</a:t>
            </a:r>
            <a:r>
              <a:rPr lang="en-US" altLang="ja-JP" sz="1600" b="1" dirty="0"/>
              <a:t>Li</a:t>
            </a:r>
            <a:r>
              <a:rPr lang="ja-JP" altLang="en-US" sz="1600" b="1" dirty="0"/>
              <a:t>蓄電池　充電・放電制御</a:t>
            </a:r>
            <a:endParaRPr lang="en-US" altLang="ja-JP" sz="1600" b="1" dirty="0"/>
          </a:p>
          <a:p>
            <a:endParaRPr lang="en-US" altLang="ja-JP" sz="1600" b="1" dirty="0"/>
          </a:p>
          <a:p>
            <a:r>
              <a:rPr lang="ja-JP" altLang="en-US" sz="1600" b="1" dirty="0"/>
              <a:t>・太陽電池　</a:t>
            </a:r>
            <a:r>
              <a:rPr lang="en-US" altLang="ja-JP" sz="1600" b="1" dirty="0"/>
              <a:t>BCP</a:t>
            </a:r>
            <a:r>
              <a:rPr lang="ja-JP" altLang="en-US" sz="1600" b="1" dirty="0"/>
              <a:t>制御</a:t>
            </a:r>
            <a:endParaRPr lang="en-US" altLang="ja-JP" sz="1600" b="1" dirty="0"/>
          </a:p>
        </p:txBody>
      </p:sp>
      <p:sp>
        <p:nvSpPr>
          <p:cNvPr id="20" name="正方形/長方形 19"/>
          <p:cNvSpPr/>
          <p:nvPr/>
        </p:nvSpPr>
        <p:spPr>
          <a:xfrm>
            <a:off x="0" y="1"/>
            <a:ext cx="12192000" cy="635153"/>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ja-JP" altLang="en-US"/>
          </a:p>
        </p:txBody>
      </p:sp>
      <p:sp>
        <p:nvSpPr>
          <p:cNvPr id="19" name="テキスト ボックス 18"/>
          <p:cNvSpPr txBox="1"/>
          <p:nvPr/>
        </p:nvSpPr>
        <p:spPr>
          <a:xfrm>
            <a:off x="785410" y="1"/>
            <a:ext cx="11102822" cy="707884"/>
          </a:xfrm>
          <a:prstGeom prst="rect">
            <a:avLst/>
          </a:prstGeom>
          <a:noFill/>
        </p:spPr>
        <p:txBody>
          <a:bodyPr wrap="square" lIns="91438" tIns="45719" rIns="91438" bIns="45719" rtlCol="0">
            <a:spAutoFit/>
          </a:bodyPr>
          <a:lstStyle/>
          <a:p>
            <a:r>
              <a:rPr lang="en-US" altLang="ja-JP" sz="4000" dirty="0" smtClean="0"/>
              <a:t>IEEE1888</a:t>
            </a:r>
            <a:r>
              <a:rPr lang="ja-JP" altLang="en-US" sz="4000" dirty="0" smtClean="0"/>
              <a:t>を用いた</a:t>
            </a:r>
            <a:r>
              <a:rPr lang="ja-JP" altLang="en-US" sz="3200" dirty="0" smtClean="0"/>
              <a:t> オープン </a:t>
            </a:r>
            <a:r>
              <a:rPr lang="en-US" altLang="ja-JP" sz="3600" dirty="0" smtClean="0"/>
              <a:t>BEMS</a:t>
            </a:r>
            <a:r>
              <a:rPr lang="ja-JP" altLang="en-US" sz="3600" dirty="0" smtClean="0"/>
              <a:t> のキャンパス展開 </a:t>
            </a:r>
            <a:endParaRPr lang="ja-JP" altLang="en-US" sz="3600" dirty="0"/>
          </a:p>
        </p:txBody>
      </p:sp>
    </p:spTree>
    <p:extLst>
      <p:ext uri="{BB962C8B-B14F-4D97-AF65-F5344CB8AC3E}">
        <p14:creationId xmlns:p14="http://schemas.microsoft.com/office/powerpoint/2010/main" xmlns="" val="30465753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直角三角形 50"/>
          <p:cNvSpPr/>
          <p:nvPr/>
        </p:nvSpPr>
        <p:spPr>
          <a:xfrm flipV="1">
            <a:off x="3740903" y="1232471"/>
            <a:ext cx="6807171" cy="505772"/>
          </a:xfrm>
          <a:prstGeom prst="rtTriangl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ja-JP" altLang="en-US" sz="1300" dirty="0"/>
          </a:p>
        </p:txBody>
      </p:sp>
      <p:sp>
        <p:nvSpPr>
          <p:cNvPr id="27" name="直角三角形 26"/>
          <p:cNvSpPr/>
          <p:nvPr/>
        </p:nvSpPr>
        <p:spPr>
          <a:xfrm flipH="1">
            <a:off x="3770841" y="1232635"/>
            <a:ext cx="6799428" cy="505772"/>
          </a:xfrm>
          <a:prstGeom prst="rtTriangle">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ja-JP" altLang="en-US" sz="1300" dirty="0"/>
          </a:p>
        </p:txBody>
      </p:sp>
      <p:sp>
        <p:nvSpPr>
          <p:cNvPr id="21" name="正方形/長方形 20"/>
          <p:cNvSpPr/>
          <p:nvPr/>
        </p:nvSpPr>
        <p:spPr>
          <a:xfrm>
            <a:off x="2049744" y="1226817"/>
            <a:ext cx="1657016" cy="519593"/>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ja-JP" altLang="en-US" sz="1300" dirty="0"/>
          </a:p>
        </p:txBody>
      </p:sp>
      <p:sp>
        <p:nvSpPr>
          <p:cNvPr id="6" name="正方形/長方形 5"/>
          <p:cNvSpPr/>
          <p:nvPr/>
        </p:nvSpPr>
        <p:spPr>
          <a:xfrm>
            <a:off x="3798859" y="3349109"/>
            <a:ext cx="1667123" cy="983651"/>
          </a:xfrm>
          <a:prstGeom prst="rect">
            <a:avLst/>
          </a:prstGeom>
          <a:solidFill>
            <a:schemeClr val="accent1">
              <a:lumMod val="20000"/>
              <a:lumOff val="80000"/>
            </a:schemeClr>
          </a:solid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ja-JP" altLang="en-US" sz="1300" dirty="0"/>
          </a:p>
        </p:txBody>
      </p:sp>
      <p:sp>
        <p:nvSpPr>
          <p:cNvPr id="17" name="正方形/長方形 16"/>
          <p:cNvSpPr/>
          <p:nvPr/>
        </p:nvSpPr>
        <p:spPr>
          <a:xfrm>
            <a:off x="2049744" y="4396355"/>
            <a:ext cx="1669296" cy="187340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ja-JP" altLang="en-US" sz="1300" dirty="0"/>
          </a:p>
        </p:txBody>
      </p:sp>
      <p:sp>
        <p:nvSpPr>
          <p:cNvPr id="18" name="正方形/長方形 17"/>
          <p:cNvSpPr/>
          <p:nvPr/>
        </p:nvSpPr>
        <p:spPr>
          <a:xfrm>
            <a:off x="5536703" y="2921228"/>
            <a:ext cx="1620324" cy="1411531"/>
          </a:xfrm>
          <a:prstGeom prst="rect">
            <a:avLst/>
          </a:prstGeom>
          <a:solidFill>
            <a:schemeClr val="accent1">
              <a:lumMod val="20000"/>
              <a:lumOff val="80000"/>
            </a:schemeClr>
          </a:solid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ja-JP" altLang="en-US" sz="1300" dirty="0"/>
          </a:p>
        </p:txBody>
      </p:sp>
      <p:sp>
        <p:nvSpPr>
          <p:cNvPr id="19" name="正方形/長方形 18"/>
          <p:cNvSpPr/>
          <p:nvPr/>
        </p:nvSpPr>
        <p:spPr>
          <a:xfrm>
            <a:off x="7224007" y="2531593"/>
            <a:ext cx="1669308" cy="1801169"/>
          </a:xfrm>
          <a:prstGeom prst="rect">
            <a:avLst/>
          </a:prstGeom>
          <a:solidFill>
            <a:schemeClr val="accent1">
              <a:lumMod val="20000"/>
              <a:lumOff val="80000"/>
            </a:schemeClr>
          </a:solid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ja-JP" altLang="en-US" sz="1300" dirty="0"/>
          </a:p>
        </p:txBody>
      </p:sp>
      <p:sp>
        <p:nvSpPr>
          <p:cNvPr id="20" name="正方形/長方形 19"/>
          <p:cNvSpPr/>
          <p:nvPr/>
        </p:nvSpPr>
        <p:spPr>
          <a:xfrm>
            <a:off x="8962386" y="2103909"/>
            <a:ext cx="1588564" cy="2228851"/>
          </a:xfrm>
          <a:prstGeom prst="rect">
            <a:avLst/>
          </a:prstGeom>
          <a:solidFill>
            <a:schemeClr val="accent1">
              <a:lumMod val="20000"/>
              <a:lumOff val="80000"/>
            </a:schemeClr>
          </a:solid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ja-JP" altLang="en-US" sz="1300" dirty="0"/>
          </a:p>
        </p:txBody>
      </p:sp>
      <p:graphicFrame>
        <p:nvGraphicFramePr>
          <p:cNvPr id="5" name="表 4"/>
          <p:cNvGraphicFramePr>
            <a:graphicFrameLocks noGrp="1"/>
          </p:cNvGraphicFramePr>
          <p:nvPr>
            <p:extLst/>
          </p:nvPr>
        </p:nvGraphicFramePr>
        <p:xfrm>
          <a:off x="2049743" y="1759627"/>
          <a:ext cx="8542028" cy="525782"/>
        </p:xfrm>
        <a:graphic>
          <a:graphicData uri="http://schemas.openxmlformats.org/drawingml/2006/table">
            <a:tbl>
              <a:tblPr firstRow="1" bandRow="1">
                <a:tableStyleId>{5C22544A-7EE6-4342-B048-85BDC9FD1C3A}</a:tableStyleId>
              </a:tblPr>
              <a:tblGrid>
                <a:gridCol w="1667931"/>
                <a:gridCol w="1786944"/>
                <a:gridCol w="1690352"/>
                <a:gridCol w="1766981"/>
                <a:gridCol w="1629820"/>
              </a:tblGrid>
              <a:tr h="321855">
                <a:tc>
                  <a:txBody>
                    <a:bodyPr/>
                    <a:lstStyle/>
                    <a:p>
                      <a:pPr algn="ctr"/>
                      <a:r>
                        <a:rPr kumimoji="1" lang="ja-JP" altLang="en-US" sz="1500" dirty="0" smtClean="0">
                          <a:solidFill>
                            <a:schemeClr val="tx1"/>
                          </a:solidFill>
                        </a:rPr>
                        <a:t>ビル単体</a:t>
                      </a:r>
                      <a:endParaRPr kumimoji="1" lang="ja-JP" altLang="en-US" sz="1500" dirty="0">
                        <a:solidFill>
                          <a:schemeClr val="tx1"/>
                        </a:solidFill>
                      </a:endParaRPr>
                    </a:p>
                  </a:txBody>
                  <a:tcPr marL="68580" marR="68580" marT="34291" marB="34291" anchor="ctr">
                    <a:solidFill>
                      <a:schemeClr val="accent3">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ja-JP" altLang="en-US" sz="1500" dirty="0" smtClean="0">
                          <a:solidFill>
                            <a:schemeClr val="bg1"/>
                          </a:solidFill>
                        </a:rPr>
                        <a:t>見える化</a:t>
                      </a:r>
                      <a:endParaRPr kumimoji="1" lang="ja-JP" altLang="en-US" sz="1500" dirty="0" smtClean="0">
                        <a:solidFill>
                          <a:schemeClr val="bg1"/>
                        </a:solidFill>
                      </a:endParaRPr>
                    </a:p>
                  </a:txBody>
                  <a:tcPr marL="68580" marR="68580" marT="34291" marB="34291" anchor="ctr">
                    <a:solidFill>
                      <a:schemeClr val="accent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500" dirty="0" smtClean="0">
                          <a:solidFill>
                            <a:schemeClr val="bg1"/>
                          </a:solidFill>
                        </a:rPr>
                        <a:t>相互　制御</a:t>
                      </a:r>
                    </a:p>
                  </a:txBody>
                  <a:tcPr marL="68580" marR="68580" marT="34291" marB="34291" anchor="ctr">
                    <a:solidFill>
                      <a:schemeClr val="accent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500" dirty="0" smtClean="0">
                          <a:solidFill>
                            <a:schemeClr val="bg1"/>
                          </a:solidFill>
                        </a:rPr>
                        <a:t>広域管理</a:t>
                      </a:r>
                    </a:p>
                  </a:txBody>
                  <a:tcPr marL="68580" marR="68580" marT="34291" marB="34291" anchor="ctr">
                    <a:solidFill>
                      <a:schemeClr val="accent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500" dirty="0" smtClean="0">
                          <a:solidFill>
                            <a:schemeClr val="bg1"/>
                          </a:solidFill>
                        </a:rPr>
                        <a:t>スマートグリッド</a:t>
                      </a:r>
                    </a:p>
                  </a:txBody>
                  <a:tcPr marL="68580" marR="68580" marT="34291" marB="34291" anchor="ctr">
                    <a:solidFill>
                      <a:schemeClr val="accent5"/>
                    </a:solidFill>
                  </a:tcPr>
                </a:tc>
              </a:tr>
            </a:tbl>
          </a:graphicData>
        </a:graphic>
      </p:graphicFrame>
      <p:sp>
        <p:nvSpPr>
          <p:cNvPr id="10" name="テキスト ボックス 9"/>
          <p:cNvSpPr txBox="1"/>
          <p:nvPr/>
        </p:nvSpPr>
        <p:spPr>
          <a:xfrm>
            <a:off x="3884460" y="1180749"/>
            <a:ext cx="2920325" cy="369330"/>
          </a:xfrm>
          <a:prstGeom prst="rect">
            <a:avLst/>
          </a:prstGeom>
          <a:noFill/>
        </p:spPr>
        <p:txBody>
          <a:bodyPr wrap="square" lIns="91438" tIns="45719" rIns="91438" bIns="45719" rtlCol="0">
            <a:spAutoFit/>
          </a:bodyPr>
          <a:lstStyle/>
          <a:p>
            <a:r>
              <a:rPr lang="en-US" altLang="ja-JP" dirty="0"/>
              <a:t>IEEE1888</a:t>
            </a:r>
            <a:r>
              <a:rPr lang="ja-JP" altLang="en-US" dirty="0"/>
              <a:t>の</a:t>
            </a:r>
            <a:r>
              <a:rPr lang="en-US" altLang="ja-JP" dirty="0"/>
              <a:t>BEMS</a:t>
            </a:r>
            <a:endParaRPr lang="ja-JP" altLang="en-US" dirty="0"/>
          </a:p>
        </p:txBody>
      </p:sp>
      <p:sp>
        <p:nvSpPr>
          <p:cNvPr id="11" name="テキスト ボックス 10"/>
          <p:cNvSpPr txBox="1"/>
          <p:nvPr/>
        </p:nvSpPr>
        <p:spPr>
          <a:xfrm>
            <a:off x="2059480" y="1299791"/>
            <a:ext cx="1624693" cy="384719"/>
          </a:xfrm>
          <a:prstGeom prst="rect">
            <a:avLst/>
          </a:prstGeom>
          <a:noFill/>
        </p:spPr>
        <p:txBody>
          <a:bodyPr wrap="square" lIns="91438" tIns="45719" rIns="91438" bIns="45719" rtlCol="0">
            <a:spAutoFit/>
          </a:bodyPr>
          <a:lstStyle/>
          <a:p>
            <a:r>
              <a:rPr lang="ja-JP" altLang="en-US" sz="1900" dirty="0"/>
              <a:t>従来の</a:t>
            </a:r>
            <a:r>
              <a:rPr lang="en-US" altLang="ja-JP" sz="1900" dirty="0"/>
              <a:t>BEMS</a:t>
            </a:r>
            <a:endParaRPr lang="ja-JP" altLang="en-US" sz="1900" dirty="0"/>
          </a:p>
        </p:txBody>
      </p:sp>
      <p:sp>
        <p:nvSpPr>
          <p:cNvPr id="12" name="テキスト ボックス 11"/>
          <p:cNvSpPr txBox="1"/>
          <p:nvPr/>
        </p:nvSpPr>
        <p:spPr>
          <a:xfrm>
            <a:off x="3763766" y="3347901"/>
            <a:ext cx="1174767" cy="300083"/>
          </a:xfrm>
          <a:prstGeom prst="rect">
            <a:avLst/>
          </a:prstGeom>
          <a:noFill/>
        </p:spPr>
        <p:txBody>
          <a:bodyPr wrap="square" lIns="91438" tIns="45719" rIns="91438" bIns="45719" rtlCol="0">
            <a:spAutoFit/>
          </a:bodyPr>
          <a:lstStyle/>
          <a:p>
            <a:r>
              <a:rPr lang="ja-JP" altLang="en-US" sz="1300" dirty="0"/>
              <a:t>相互接続</a:t>
            </a:r>
          </a:p>
        </p:txBody>
      </p:sp>
      <p:sp>
        <p:nvSpPr>
          <p:cNvPr id="15" name="テキスト ボックス 14"/>
          <p:cNvSpPr txBox="1"/>
          <p:nvPr/>
        </p:nvSpPr>
        <p:spPr>
          <a:xfrm>
            <a:off x="9118125" y="2255345"/>
            <a:ext cx="865415" cy="300083"/>
          </a:xfrm>
          <a:prstGeom prst="rect">
            <a:avLst/>
          </a:prstGeom>
          <a:noFill/>
        </p:spPr>
        <p:txBody>
          <a:bodyPr wrap="square" lIns="91438" tIns="45719" rIns="91438" bIns="45719" rtlCol="0">
            <a:spAutoFit/>
          </a:bodyPr>
          <a:lstStyle/>
          <a:p>
            <a:r>
              <a:rPr lang="ja-JP" altLang="en-US" sz="1300" dirty="0"/>
              <a:t>蓄電池</a:t>
            </a:r>
          </a:p>
        </p:txBody>
      </p:sp>
      <p:sp>
        <p:nvSpPr>
          <p:cNvPr id="22" name="正方形/長方形 21"/>
          <p:cNvSpPr/>
          <p:nvPr/>
        </p:nvSpPr>
        <p:spPr>
          <a:xfrm>
            <a:off x="3798860" y="4389908"/>
            <a:ext cx="1668241" cy="1879851"/>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ja-JP" altLang="en-US" sz="1300" dirty="0"/>
          </a:p>
        </p:txBody>
      </p:sp>
      <p:sp>
        <p:nvSpPr>
          <p:cNvPr id="23" name="正方形/長方形 22"/>
          <p:cNvSpPr/>
          <p:nvPr/>
        </p:nvSpPr>
        <p:spPr>
          <a:xfrm>
            <a:off x="5536703" y="4396353"/>
            <a:ext cx="1609880" cy="1879851"/>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ja-JP" altLang="en-US" sz="1300" dirty="0"/>
          </a:p>
        </p:txBody>
      </p:sp>
      <p:sp>
        <p:nvSpPr>
          <p:cNvPr id="24" name="正方形/長方形 23"/>
          <p:cNvSpPr/>
          <p:nvPr/>
        </p:nvSpPr>
        <p:spPr>
          <a:xfrm>
            <a:off x="7216213" y="4389908"/>
            <a:ext cx="1686161" cy="1879851"/>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ja-JP" altLang="en-US" sz="1300" dirty="0"/>
          </a:p>
        </p:txBody>
      </p:sp>
      <p:sp>
        <p:nvSpPr>
          <p:cNvPr id="25" name="正方形/長方形 24"/>
          <p:cNvSpPr/>
          <p:nvPr/>
        </p:nvSpPr>
        <p:spPr>
          <a:xfrm>
            <a:off x="8959284" y="4389908"/>
            <a:ext cx="1591669" cy="1879851"/>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ja-JP" altLang="en-US" sz="1300" dirty="0"/>
          </a:p>
        </p:txBody>
      </p:sp>
      <p:sp>
        <p:nvSpPr>
          <p:cNvPr id="28" name="テキスト ボックス 27"/>
          <p:cNvSpPr txBox="1"/>
          <p:nvPr/>
        </p:nvSpPr>
        <p:spPr>
          <a:xfrm>
            <a:off x="2273093" y="4396353"/>
            <a:ext cx="1449156" cy="300083"/>
          </a:xfrm>
          <a:prstGeom prst="rect">
            <a:avLst/>
          </a:prstGeom>
          <a:noFill/>
        </p:spPr>
        <p:txBody>
          <a:bodyPr wrap="square" lIns="91438" tIns="45719" rIns="91438" bIns="45719" rtlCol="0">
            <a:spAutoFit/>
          </a:bodyPr>
          <a:lstStyle/>
          <a:p>
            <a:r>
              <a:rPr lang="ja-JP" altLang="en-US" sz="1300" dirty="0"/>
              <a:t>設備での省エネ</a:t>
            </a:r>
          </a:p>
        </p:txBody>
      </p:sp>
      <p:pic>
        <p:nvPicPr>
          <p:cNvPr id="31" name="図 30"/>
          <p:cNvPicPr>
            <a:picLocks noChangeAspect="1"/>
          </p:cNvPicPr>
          <p:nvPr/>
        </p:nvPicPr>
        <p:blipFill>
          <a:blip r:embed="rId3" cstate="print"/>
          <a:stretch>
            <a:fillRect/>
          </a:stretch>
        </p:blipFill>
        <p:spPr>
          <a:xfrm>
            <a:off x="2290001" y="4725829"/>
            <a:ext cx="1268603" cy="1527603"/>
          </a:xfrm>
          <a:prstGeom prst="rect">
            <a:avLst/>
          </a:prstGeom>
          <a:ln>
            <a:solidFill>
              <a:schemeClr val="tx1"/>
            </a:solidFill>
          </a:ln>
        </p:spPr>
      </p:pic>
      <p:sp>
        <p:nvSpPr>
          <p:cNvPr id="32" name="テキスト ボックス 31"/>
          <p:cNvSpPr txBox="1"/>
          <p:nvPr/>
        </p:nvSpPr>
        <p:spPr>
          <a:xfrm>
            <a:off x="3984225" y="4429511"/>
            <a:ext cx="1377679" cy="300083"/>
          </a:xfrm>
          <a:prstGeom prst="rect">
            <a:avLst/>
          </a:prstGeom>
          <a:noFill/>
        </p:spPr>
        <p:txBody>
          <a:bodyPr wrap="square" lIns="91438" tIns="45719" rIns="91438" bIns="45719" rtlCol="0">
            <a:spAutoFit/>
          </a:bodyPr>
          <a:lstStyle/>
          <a:p>
            <a:r>
              <a:rPr lang="ja-JP" altLang="en-US" sz="1300" dirty="0"/>
              <a:t>設備での省エネ</a:t>
            </a:r>
          </a:p>
        </p:txBody>
      </p:sp>
      <p:pic>
        <p:nvPicPr>
          <p:cNvPr id="33" name="図 32"/>
          <p:cNvPicPr>
            <a:picLocks noChangeAspect="1"/>
          </p:cNvPicPr>
          <p:nvPr/>
        </p:nvPicPr>
        <p:blipFill>
          <a:blip r:embed="rId3" cstate="print"/>
          <a:stretch>
            <a:fillRect/>
          </a:stretch>
        </p:blipFill>
        <p:spPr>
          <a:xfrm>
            <a:off x="4012513" y="4725829"/>
            <a:ext cx="1268603" cy="1527603"/>
          </a:xfrm>
          <a:prstGeom prst="rect">
            <a:avLst/>
          </a:prstGeom>
          <a:ln>
            <a:solidFill>
              <a:schemeClr val="tx1"/>
            </a:solidFill>
          </a:ln>
        </p:spPr>
      </p:pic>
      <p:sp>
        <p:nvSpPr>
          <p:cNvPr id="34" name="テキスト ボックス 33"/>
          <p:cNvSpPr txBox="1"/>
          <p:nvPr/>
        </p:nvSpPr>
        <p:spPr>
          <a:xfrm>
            <a:off x="5655493" y="4419852"/>
            <a:ext cx="1449156" cy="300083"/>
          </a:xfrm>
          <a:prstGeom prst="rect">
            <a:avLst/>
          </a:prstGeom>
          <a:noFill/>
        </p:spPr>
        <p:txBody>
          <a:bodyPr wrap="square" lIns="91438" tIns="45719" rIns="91438" bIns="45719" rtlCol="0">
            <a:spAutoFit/>
          </a:bodyPr>
          <a:lstStyle/>
          <a:p>
            <a:r>
              <a:rPr lang="ja-JP" altLang="en-US" sz="1300" dirty="0"/>
              <a:t>設備での省エネ</a:t>
            </a:r>
          </a:p>
        </p:txBody>
      </p:sp>
      <p:pic>
        <p:nvPicPr>
          <p:cNvPr id="35" name="図 34"/>
          <p:cNvPicPr>
            <a:picLocks noChangeAspect="1"/>
          </p:cNvPicPr>
          <p:nvPr/>
        </p:nvPicPr>
        <p:blipFill>
          <a:blip r:embed="rId3" cstate="print"/>
          <a:stretch>
            <a:fillRect/>
          </a:stretch>
        </p:blipFill>
        <p:spPr>
          <a:xfrm>
            <a:off x="5732073" y="4725829"/>
            <a:ext cx="1268603" cy="1527603"/>
          </a:xfrm>
          <a:prstGeom prst="rect">
            <a:avLst/>
          </a:prstGeom>
          <a:ln>
            <a:solidFill>
              <a:schemeClr val="tx1"/>
            </a:solidFill>
          </a:ln>
        </p:spPr>
      </p:pic>
      <p:sp>
        <p:nvSpPr>
          <p:cNvPr id="36" name="テキスト ボックス 35"/>
          <p:cNvSpPr txBox="1"/>
          <p:nvPr/>
        </p:nvSpPr>
        <p:spPr>
          <a:xfrm>
            <a:off x="7397095" y="4420255"/>
            <a:ext cx="1449156" cy="300083"/>
          </a:xfrm>
          <a:prstGeom prst="rect">
            <a:avLst/>
          </a:prstGeom>
          <a:noFill/>
        </p:spPr>
        <p:txBody>
          <a:bodyPr wrap="square" lIns="91438" tIns="45719" rIns="91438" bIns="45719" rtlCol="0">
            <a:spAutoFit/>
          </a:bodyPr>
          <a:lstStyle/>
          <a:p>
            <a:r>
              <a:rPr lang="ja-JP" altLang="en-US" sz="1300" dirty="0"/>
              <a:t>設備での省エネ</a:t>
            </a:r>
          </a:p>
        </p:txBody>
      </p:sp>
      <p:pic>
        <p:nvPicPr>
          <p:cNvPr id="37" name="図 36"/>
          <p:cNvPicPr>
            <a:picLocks noChangeAspect="1"/>
          </p:cNvPicPr>
          <p:nvPr/>
        </p:nvPicPr>
        <p:blipFill>
          <a:blip r:embed="rId3" cstate="print"/>
          <a:stretch>
            <a:fillRect/>
          </a:stretch>
        </p:blipFill>
        <p:spPr>
          <a:xfrm>
            <a:off x="7417193" y="4725829"/>
            <a:ext cx="1268603" cy="1527603"/>
          </a:xfrm>
          <a:prstGeom prst="rect">
            <a:avLst/>
          </a:prstGeom>
          <a:ln>
            <a:solidFill>
              <a:schemeClr val="tx1"/>
            </a:solidFill>
          </a:ln>
        </p:spPr>
      </p:pic>
      <p:sp>
        <p:nvSpPr>
          <p:cNvPr id="38" name="テキスト ボックス 37"/>
          <p:cNvSpPr txBox="1"/>
          <p:nvPr/>
        </p:nvSpPr>
        <p:spPr>
          <a:xfrm>
            <a:off x="9142618" y="4421979"/>
            <a:ext cx="1449156" cy="300083"/>
          </a:xfrm>
          <a:prstGeom prst="rect">
            <a:avLst/>
          </a:prstGeom>
          <a:noFill/>
        </p:spPr>
        <p:txBody>
          <a:bodyPr wrap="square" lIns="91438" tIns="45719" rIns="91438" bIns="45719" rtlCol="0">
            <a:spAutoFit/>
          </a:bodyPr>
          <a:lstStyle/>
          <a:p>
            <a:r>
              <a:rPr lang="ja-JP" altLang="en-US" sz="1300" dirty="0"/>
              <a:t>設備での省エネ</a:t>
            </a:r>
          </a:p>
        </p:txBody>
      </p:sp>
      <p:pic>
        <p:nvPicPr>
          <p:cNvPr id="39" name="図 38"/>
          <p:cNvPicPr>
            <a:picLocks noChangeAspect="1"/>
          </p:cNvPicPr>
          <p:nvPr/>
        </p:nvPicPr>
        <p:blipFill>
          <a:blip r:embed="rId3" cstate="print"/>
          <a:stretch>
            <a:fillRect/>
          </a:stretch>
        </p:blipFill>
        <p:spPr>
          <a:xfrm>
            <a:off x="9180564" y="4698977"/>
            <a:ext cx="1268603" cy="1527603"/>
          </a:xfrm>
          <a:prstGeom prst="rect">
            <a:avLst/>
          </a:prstGeom>
          <a:ln>
            <a:solidFill>
              <a:schemeClr val="tx1"/>
            </a:solidFill>
          </a:ln>
        </p:spPr>
      </p:pic>
      <p:sp>
        <p:nvSpPr>
          <p:cNvPr id="44" name="テキスト ボックス 43"/>
          <p:cNvSpPr txBox="1"/>
          <p:nvPr/>
        </p:nvSpPr>
        <p:spPr>
          <a:xfrm>
            <a:off x="3746834" y="4115187"/>
            <a:ext cx="1823567" cy="235963"/>
          </a:xfrm>
          <a:prstGeom prst="rect">
            <a:avLst/>
          </a:prstGeom>
          <a:noFill/>
        </p:spPr>
        <p:txBody>
          <a:bodyPr wrap="square" lIns="91438" tIns="45719" rIns="91438" bIns="45719" rtlCol="0">
            <a:spAutoFit/>
          </a:bodyPr>
          <a:lstStyle/>
          <a:p>
            <a:r>
              <a:rPr lang="ja-JP" altLang="en-US" sz="900" dirty="0"/>
              <a:t>・教員別・部屋別・機器別・創エネ</a:t>
            </a:r>
          </a:p>
        </p:txBody>
      </p:sp>
      <p:sp>
        <p:nvSpPr>
          <p:cNvPr id="45" name="テキスト ボックス 44"/>
          <p:cNvSpPr txBox="1"/>
          <p:nvPr/>
        </p:nvSpPr>
        <p:spPr>
          <a:xfrm>
            <a:off x="5587402" y="2951273"/>
            <a:ext cx="1585911" cy="1431159"/>
          </a:xfrm>
          <a:prstGeom prst="rect">
            <a:avLst/>
          </a:prstGeom>
          <a:noFill/>
        </p:spPr>
        <p:txBody>
          <a:bodyPr wrap="square" lIns="91438" tIns="45719" rIns="91438" bIns="45719" rtlCol="0">
            <a:spAutoFit/>
          </a:bodyPr>
          <a:lstStyle/>
          <a:p>
            <a:r>
              <a:rPr lang="ja-JP" altLang="en-US" sz="1300" dirty="0"/>
              <a:t>・新制御アルゴリズムの開発</a:t>
            </a:r>
            <a:endParaRPr lang="en-US" altLang="ja-JP" sz="1300" dirty="0"/>
          </a:p>
          <a:p>
            <a:r>
              <a:rPr lang="ja-JP" altLang="en-US" sz="1100" dirty="0"/>
              <a:t>創エネと省エネによる</a:t>
            </a:r>
            <a:endParaRPr lang="en-US" altLang="ja-JP" sz="1100" dirty="0"/>
          </a:p>
          <a:p>
            <a:r>
              <a:rPr lang="ja-JP" altLang="en-US" sz="1300" dirty="0"/>
              <a:t>　　↓</a:t>
            </a:r>
            <a:endParaRPr lang="en-US" altLang="ja-JP" sz="1300" dirty="0"/>
          </a:p>
          <a:p>
            <a:r>
              <a:rPr lang="ja-JP" altLang="en-US" sz="1300" dirty="0"/>
              <a:t>・自動制御</a:t>
            </a:r>
            <a:endParaRPr lang="en-US" altLang="ja-JP" sz="1300" dirty="0"/>
          </a:p>
          <a:p>
            <a:r>
              <a:rPr lang="ja-JP" altLang="en-US" sz="1300" dirty="0"/>
              <a:t>　</a:t>
            </a:r>
            <a:r>
              <a:rPr lang="ja-JP" altLang="en-US" sz="1100" dirty="0"/>
              <a:t>空調</a:t>
            </a:r>
            <a:r>
              <a:rPr lang="en-US" altLang="ja-JP" sz="1100" dirty="0"/>
              <a:t>220</a:t>
            </a:r>
            <a:r>
              <a:rPr lang="ja-JP" altLang="en-US" sz="1100" dirty="0"/>
              <a:t>台の輪番運転</a:t>
            </a:r>
            <a:endParaRPr lang="en-US" altLang="ja-JP" sz="1100" dirty="0"/>
          </a:p>
        </p:txBody>
      </p:sp>
      <p:sp>
        <p:nvSpPr>
          <p:cNvPr id="47" name="正方形/長方形 46"/>
          <p:cNvSpPr/>
          <p:nvPr/>
        </p:nvSpPr>
        <p:spPr>
          <a:xfrm>
            <a:off x="3780500" y="3559394"/>
            <a:ext cx="1720496" cy="646329"/>
          </a:xfrm>
          <a:prstGeom prst="rect">
            <a:avLst/>
          </a:prstGeom>
        </p:spPr>
        <p:txBody>
          <a:bodyPr wrap="square" lIns="91438" tIns="45719" rIns="91438" bIns="45719">
            <a:spAutoFit/>
          </a:bodyPr>
          <a:lstStyle/>
          <a:p>
            <a:r>
              <a:rPr lang="ja-JP" altLang="en-US" sz="900" dirty="0"/>
              <a:t>データをサーバに集約</a:t>
            </a:r>
            <a:endParaRPr lang="en-US" altLang="ja-JP" sz="900" dirty="0"/>
          </a:p>
          <a:p>
            <a:r>
              <a:rPr lang="ja-JP" altLang="en-US" sz="900" dirty="0"/>
              <a:t>従来　施設管理者にしか見えなかった情報を利用者全員に見えるようにした。</a:t>
            </a:r>
          </a:p>
        </p:txBody>
      </p:sp>
      <p:sp>
        <p:nvSpPr>
          <p:cNvPr id="48" name="テキスト ボックス 47"/>
          <p:cNvSpPr txBox="1"/>
          <p:nvPr/>
        </p:nvSpPr>
        <p:spPr>
          <a:xfrm>
            <a:off x="7275753" y="2587251"/>
            <a:ext cx="1683532" cy="1431159"/>
          </a:xfrm>
          <a:prstGeom prst="rect">
            <a:avLst/>
          </a:prstGeom>
          <a:noFill/>
        </p:spPr>
        <p:txBody>
          <a:bodyPr wrap="square" lIns="91438" tIns="45719" rIns="91438" bIns="45719" rtlCol="0">
            <a:spAutoFit/>
          </a:bodyPr>
          <a:lstStyle/>
          <a:p>
            <a:r>
              <a:rPr lang="ja-JP" altLang="en-US" sz="1300" dirty="0"/>
              <a:t>広域エネルギー管理</a:t>
            </a:r>
            <a:endParaRPr lang="en-US" altLang="ja-JP" sz="1300" dirty="0"/>
          </a:p>
          <a:p>
            <a:endParaRPr lang="en-US" altLang="ja-JP" sz="1300" dirty="0"/>
          </a:p>
          <a:p>
            <a:r>
              <a:rPr lang="ja-JP" altLang="en-US" sz="1300" dirty="0"/>
              <a:t>・ヴァーチャル</a:t>
            </a:r>
            <a:r>
              <a:rPr lang="en-US" altLang="ja-JP" sz="1300" dirty="0"/>
              <a:t/>
            </a:r>
            <a:br>
              <a:rPr lang="en-US" altLang="ja-JP" sz="1300" dirty="0"/>
            </a:br>
            <a:r>
              <a:rPr lang="ja-JP" altLang="en-US" sz="1300" dirty="0"/>
              <a:t>・メガソーラーを実現</a:t>
            </a:r>
            <a:endParaRPr lang="en-US" altLang="ja-JP" sz="1300" dirty="0"/>
          </a:p>
          <a:p>
            <a:r>
              <a:rPr lang="ja-JP" altLang="en-US" sz="1300" dirty="0"/>
              <a:t>　　　↓</a:t>
            </a:r>
            <a:endParaRPr lang="en-US" altLang="ja-JP" sz="1300" dirty="0"/>
          </a:p>
          <a:p>
            <a:r>
              <a:rPr lang="en-US" altLang="ja-JP" sz="1100" dirty="0"/>
              <a:t>23</a:t>
            </a:r>
            <a:r>
              <a:rPr lang="ja-JP" altLang="en-US" sz="1100" dirty="0"/>
              <a:t>棟に追加された太陽電池を相互接続する。</a:t>
            </a:r>
            <a:endParaRPr lang="en-US" altLang="ja-JP" sz="1100" dirty="0"/>
          </a:p>
        </p:txBody>
      </p:sp>
      <p:sp>
        <p:nvSpPr>
          <p:cNvPr id="50" name="テキスト ボックス 49"/>
          <p:cNvSpPr txBox="1"/>
          <p:nvPr/>
        </p:nvSpPr>
        <p:spPr>
          <a:xfrm>
            <a:off x="8962163" y="2518697"/>
            <a:ext cx="1585911" cy="1800491"/>
          </a:xfrm>
          <a:prstGeom prst="rect">
            <a:avLst/>
          </a:prstGeom>
          <a:noFill/>
        </p:spPr>
        <p:txBody>
          <a:bodyPr wrap="square" lIns="91438" tIns="45719" rIns="91438" bIns="45719" rtlCol="0">
            <a:spAutoFit/>
          </a:bodyPr>
          <a:lstStyle/>
          <a:p>
            <a:r>
              <a:rPr lang="ja-JP" altLang="en-US" sz="1300" dirty="0"/>
              <a:t>・蓄電池新制御アルゴリズムの開発</a:t>
            </a:r>
            <a:endParaRPr lang="en-US" altLang="ja-JP" sz="1300" dirty="0"/>
          </a:p>
          <a:p>
            <a:r>
              <a:rPr lang="ja-JP" altLang="en-US" sz="1100" dirty="0"/>
              <a:t>創エネと省エネによる</a:t>
            </a:r>
            <a:endParaRPr lang="en-US" altLang="ja-JP" sz="1100" dirty="0"/>
          </a:p>
          <a:p>
            <a:r>
              <a:rPr lang="ja-JP" altLang="en-US" sz="1300" dirty="0"/>
              <a:t>　　↓</a:t>
            </a:r>
            <a:endParaRPr lang="en-US" altLang="ja-JP" sz="1300" dirty="0"/>
          </a:p>
          <a:p>
            <a:r>
              <a:rPr lang="ja-JP" altLang="en-US" sz="1300" dirty="0"/>
              <a:t>・自動制御</a:t>
            </a:r>
            <a:endParaRPr lang="en-US" altLang="ja-JP" sz="1300" dirty="0"/>
          </a:p>
          <a:p>
            <a:r>
              <a:rPr lang="ja-JP" altLang="en-US" sz="1100" dirty="0"/>
              <a:t>　　</a:t>
            </a:r>
            <a:r>
              <a:rPr lang="en-US" altLang="ja-JP" sz="1100" dirty="0"/>
              <a:t>2</a:t>
            </a:r>
            <a:r>
              <a:rPr lang="ja-JP" altLang="en-US" sz="1100" dirty="0"/>
              <a:t>台リチウムイオン電池の同時制御</a:t>
            </a:r>
            <a:endParaRPr lang="en-US" altLang="ja-JP" sz="1100" dirty="0"/>
          </a:p>
          <a:p>
            <a:r>
              <a:rPr lang="ja-JP" altLang="en-US" sz="1300" dirty="0"/>
              <a:t>・</a:t>
            </a:r>
            <a:r>
              <a:rPr lang="en-US" altLang="ja-JP" sz="1300" dirty="0"/>
              <a:t>BCP</a:t>
            </a:r>
            <a:r>
              <a:rPr lang="ja-JP" altLang="en-US" sz="1300" dirty="0"/>
              <a:t>制御</a:t>
            </a:r>
            <a:endParaRPr lang="en-US" altLang="ja-JP" sz="1300" dirty="0"/>
          </a:p>
          <a:p>
            <a:r>
              <a:rPr lang="ja-JP" altLang="en-US" sz="1300" dirty="0"/>
              <a:t>　　</a:t>
            </a:r>
            <a:r>
              <a:rPr lang="en-US" altLang="ja-JP" sz="1100" dirty="0"/>
              <a:t>PCS</a:t>
            </a:r>
            <a:r>
              <a:rPr lang="ja-JP" altLang="en-US" sz="1100" dirty="0"/>
              <a:t>の</a:t>
            </a:r>
            <a:r>
              <a:rPr lang="en-US" altLang="ja-JP" sz="1100" dirty="0"/>
              <a:t>OFF</a:t>
            </a:r>
            <a:r>
              <a:rPr lang="ja-JP" altLang="en-US" sz="1100" dirty="0"/>
              <a:t>制御</a:t>
            </a:r>
            <a:endParaRPr lang="en-US" altLang="ja-JP" sz="1300" dirty="0"/>
          </a:p>
        </p:txBody>
      </p:sp>
      <p:sp>
        <p:nvSpPr>
          <p:cNvPr id="7" name="テキスト ボックス 6"/>
          <p:cNvSpPr txBox="1"/>
          <p:nvPr/>
        </p:nvSpPr>
        <p:spPr>
          <a:xfrm>
            <a:off x="4256075" y="1507123"/>
            <a:ext cx="827527" cy="297517"/>
          </a:xfrm>
          <a:prstGeom prst="rect">
            <a:avLst/>
          </a:prstGeom>
          <a:noFill/>
        </p:spPr>
        <p:txBody>
          <a:bodyPr wrap="square" lIns="91438" tIns="45719" rIns="91438" bIns="45719" rtlCol="0">
            <a:spAutoFit/>
          </a:bodyPr>
          <a:lstStyle/>
          <a:p>
            <a:r>
              <a:rPr lang="en-US" altLang="ja-JP" sz="1300" dirty="0">
                <a:latin typeface="HGPｺﾞｼｯｸE" panose="020B0900000000000000" pitchFamily="50" charset="-128"/>
                <a:ea typeface="HGPｺﾞｼｯｸE" panose="020B0900000000000000" pitchFamily="50" charset="-128"/>
              </a:rPr>
              <a:t>Step</a:t>
            </a:r>
            <a:r>
              <a:rPr lang="ja-JP" altLang="en-US" sz="1300" dirty="0">
                <a:latin typeface="HGPｺﾞｼｯｸE" panose="020B0900000000000000" pitchFamily="50" charset="-128"/>
                <a:ea typeface="HGPｺﾞｼｯｸE" panose="020B0900000000000000" pitchFamily="50" charset="-128"/>
              </a:rPr>
              <a:t>　１</a:t>
            </a:r>
          </a:p>
        </p:txBody>
      </p:sp>
      <p:sp>
        <p:nvSpPr>
          <p:cNvPr id="43" name="テキスト ボックス 42"/>
          <p:cNvSpPr txBox="1"/>
          <p:nvPr/>
        </p:nvSpPr>
        <p:spPr>
          <a:xfrm>
            <a:off x="5907397" y="1495999"/>
            <a:ext cx="853397" cy="297517"/>
          </a:xfrm>
          <a:prstGeom prst="rect">
            <a:avLst/>
          </a:prstGeom>
          <a:noFill/>
        </p:spPr>
        <p:txBody>
          <a:bodyPr wrap="square" lIns="91438" tIns="45719" rIns="91438" bIns="45719" rtlCol="0">
            <a:spAutoFit/>
          </a:bodyPr>
          <a:lstStyle/>
          <a:p>
            <a:r>
              <a:rPr lang="en-US" altLang="ja-JP" sz="1300" dirty="0">
                <a:latin typeface="HGPｺﾞｼｯｸE" panose="020B0900000000000000" pitchFamily="50" charset="-128"/>
                <a:ea typeface="HGPｺﾞｼｯｸE" panose="020B0900000000000000" pitchFamily="50" charset="-128"/>
              </a:rPr>
              <a:t>Step</a:t>
            </a:r>
            <a:r>
              <a:rPr lang="ja-JP" altLang="en-US" sz="1300" dirty="0">
                <a:latin typeface="HGPｺﾞｼｯｸE" panose="020B0900000000000000" pitchFamily="50" charset="-128"/>
                <a:ea typeface="HGPｺﾞｼｯｸE" panose="020B0900000000000000" pitchFamily="50" charset="-128"/>
              </a:rPr>
              <a:t>　２</a:t>
            </a:r>
          </a:p>
        </p:txBody>
      </p:sp>
      <p:sp>
        <p:nvSpPr>
          <p:cNvPr id="46" name="テキスト ボックス 45"/>
          <p:cNvSpPr txBox="1"/>
          <p:nvPr/>
        </p:nvSpPr>
        <p:spPr>
          <a:xfrm>
            <a:off x="7650470" y="1459574"/>
            <a:ext cx="887127" cy="297517"/>
          </a:xfrm>
          <a:prstGeom prst="rect">
            <a:avLst/>
          </a:prstGeom>
          <a:noFill/>
        </p:spPr>
        <p:txBody>
          <a:bodyPr wrap="square" lIns="91438" tIns="45719" rIns="91438" bIns="45719" rtlCol="0">
            <a:spAutoFit/>
          </a:bodyPr>
          <a:lstStyle/>
          <a:p>
            <a:r>
              <a:rPr lang="en-US" altLang="ja-JP" sz="1300" dirty="0">
                <a:latin typeface="HGPｺﾞｼｯｸE" panose="020B0900000000000000" pitchFamily="50" charset="-128"/>
                <a:ea typeface="HGPｺﾞｼｯｸE" panose="020B0900000000000000" pitchFamily="50" charset="-128"/>
              </a:rPr>
              <a:t>Step</a:t>
            </a:r>
            <a:r>
              <a:rPr lang="ja-JP" altLang="en-US" sz="1300" dirty="0">
                <a:latin typeface="HGPｺﾞｼｯｸE" panose="020B0900000000000000" pitchFamily="50" charset="-128"/>
                <a:ea typeface="HGPｺﾞｼｯｸE" panose="020B0900000000000000" pitchFamily="50" charset="-128"/>
              </a:rPr>
              <a:t>　３</a:t>
            </a:r>
          </a:p>
        </p:txBody>
      </p:sp>
      <p:sp>
        <p:nvSpPr>
          <p:cNvPr id="49" name="テキスト ボックス 48"/>
          <p:cNvSpPr txBox="1"/>
          <p:nvPr/>
        </p:nvSpPr>
        <p:spPr>
          <a:xfrm>
            <a:off x="9361509" y="1458659"/>
            <a:ext cx="876099" cy="297517"/>
          </a:xfrm>
          <a:prstGeom prst="rect">
            <a:avLst/>
          </a:prstGeom>
          <a:noFill/>
        </p:spPr>
        <p:txBody>
          <a:bodyPr wrap="square" lIns="91438" tIns="45719" rIns="91438" bIns="45719" rtlCol="0">
            <a:spAutoFit/>
          </a:bodyPr>
          <a:lstStyle/>
          <a:p>
            <a:r>
              <a:rPr lang="en-US" altLang="ja-JP" sz="1300" dirty="0">
                <a:latin typeface="HGPｺﾞｼｯｸE" panose="020B0900000000000000" pitchFamily="50" charset="-128"/>
                <a:ea typeface="HGPｺﾞｼｯｸE" panose="020B0900000000000000" pitchFamily="50" charset="-128"/>
              </a:rPr>
              <a:t>Step</a:t>
            </a:r>
            <a:r>
              <a:rPr lang="ja-JP" altLang="en-US" sz="1300" dirty="0">
                <a:latin typeface="HGPｺﾞｼｯｸE" panose="020B0900000000000000" pitchFamily="50" charset="-128"/>
                <a:ea typeface="HGPｺﾞｼｯｸE" panose="020B0900000000000000" pitchFamily="50" charset="-128"/>
              </a:rPr>
              <a:t>　４</a:t>
            </a:r>
          </a:p>
        </p:txBody>
      </p:sp>
      <p:graphicFrame>
        <p:nvGraphicFramePr>
          <p:cNvPr id="29" name="表 28"/>
          <p:cNvGraphicFramePr>
            <a:graphicFrameLocks noGrp="1"/>
          </p:cNvGraphicFramePr>
          <p:nvPr>
            <p:extLst/>
          </p:nvPr>
        </p:nvGraphicFramePr>
        <p:xfrm>
          <a:off x="1524001" y="1232563"/>
          <a:ext cx="471975" cy="5043642"/>
        </p:xfrm>
        <a:graphic>
          <a:graphicData uri="http://schemas.openxmlformats.org/drawingml/2006/table">
            <a:tbl>
              <a:tblPr firstRow="1" bandRow="1">
                <a:tableStyleId>{5C22544A-7EE6-4342-B048-85BDC9FD1C3A}</a:tableStyleId>
              </a:tblPr>
              <a:tblGrid>
                <a:gridCol w="471975"/>
              </a:tblGrid>
              <a:tr h="850580">
                <a:tc>
                  <a:txBody>
                    <a:bodyPr/>
                    <a:lstStyle/>
                    <a:p>
                      <a:endParaRPr kumimoji="1" lang="ja-JP" altLang="en-US" sz="1500" dirty="0"/>
                    </a:p>
                  </a:txBody>
                  <a:tcPr marL="68580" marR="68580" marT="34291" marB="34291">
                    <a:solidFill>
                      <a:schemeClr val="accent3">
                        <a:lumMod val="60000"/>
                        <a:lumOff val="40000"/>
                      </a:schemeClr>
                    </a:solidFill>
                  </a:tcPr>
                </a:tc>
              </a:tr>
              <a:tr h="2268067">
                <a:tc>
                  <a:txBody>
                    <a:bodyPr/>
                    <a:lstStyle/>
                    <a:p>
                      <a:pPr algn="ctr"/>
                      <a:r>
                        <a:rPr kumimoji="1" lang="ja-JP" altLang="en-US" sz="1500" dirty="0" smtClean="0"/>
                        <a:t>　</a:t>
                      </a:r>
                      <a:r>
                        <a:rPr kumimoji="1" lang="ja-JP" altLang="en-US" sz="1900" b="1" dirty="0" smtClean="0"/>
                        <a:t>　インターネット</a:t>
                      </a:r>
                      <a:endParaRPr kumimoji="1" lang="ja-JP" altLang="en-US" sz="1900" b="1" dirty="0"/>
                    </a:p>
                  </a:txBody>
                  <a:tcPr marL="68580" marR="68580" marT="34291" marB="34291" vert="eaVert" anchor="ctr">
                    <a:solidFill>
                      <a:schemeClr val="accent3">
                        <a:lumMod val="60000"/>
                        <a:lumOff val="40000"/>
                      </a:schemeClr>
                    </a:solidFill>
                  </a:tcPr>
                </a:tc>
              </a:tr>
              <a:tr h="1924995">
                <a:tc>
                  <a:txBody>
                    <a:bodyPr/>
                    <a:lstStyle/>
                    <a:p>
                      <a:pPr algn="ctr"/>
                      <a:r>
                        <a:rPr kumimoji="1" lang="ja-JP" altLang="en-US" sz="1900" b="1" dirty="0" smtClean="0"/>
                        <a:t>設　備</a:t>
                      </a:r>
                      <a:endParaRPr kumimoji="1" lang="ja-JP" altLang="en-US" sz="1900" b="1" dirty="0"/>
                    </a:p>
                  </a:txBody>
                  <a:tcPr marL="68580" marR="68580" marT="34291" marB="34291" vert="eaVert" anchor="ctr">
                    <a:solidFill>
                      <a:schemeClr val="accent3">
                        <a:lumMod val="60000"/>
                        <a:lumOff val="40000"/>
                      </a:schemeClr>
                    </a:solidFill>
                  </a:tcPr>
                </a:tc>
              </a:tr>
            </a:tbl>
          </a:graphicData>
        </a:graphic>
      </p:graphicFrame>
      <p:sp>
        <p:nvSpPr>
          <p:cNvPr id="56" name="正方形/長方形 55"/>
          <p:cNvSpPr/>
          <p:nvPr/>
        </p:nvSpPr>
        <p:spPr>
          <a:xfrm>
            <a:off x="2061284" y="3776388"/>
            <a:ext cx="1667123" cy="556373"/>
          </a:xfrm>
          <a:prstGeom prst="rect">
            <a:avLst/>
          </a:prstGeom>
          <a:solidFill>
            <a:schemeClr val="bg1"/>
          </a:solid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ja-JP" altLang="en-US" sz="900" dirty="0">
                <a:solidFill>
                  <a:schemeClr val="tx1"/>
                </a:solidFill>
              </a:rPr>
              <a:t>インターネット対応はなかった</a:t>
            </a:r>
          </a:p>
        </p:txBody>
      </p:sp>
      <p:cxnSp>
        <p:nvCxnSpPr>
          <p:cNvPr id="3" name="直線コネクタ 2"/>
          <p:cNvCxnSpPr/>
          <p:nvPr/>
        </p:nvCxnSpPr>
        <p:spPr>
          <a:xfrm>
            <a:off x="3720350" y="2107530"/>
            <a:ext cx="17580" cy="2225231"/>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3" name="正方形/長方形 52"/>
          <p:cNvSpPr/>
          <p:nvPr/>
        </p:nvSpPr>
        <p:spPr>
          <a:xfrm>
            <a:off x="0" y="1"/>
            <a:ext cx="12192000" cy="635153"/>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ja-JP" altLang="en-US"/>
          </a:p>
        </p:txBody>
      </p:sp>
      <p:sp>
        <p:nvSpPr>
          <p:cNvPr id="52" name="テキスト ボックス 51"/>
          <p:cNvSpPr txBox="1"/>
          <p:nvPr/>
        </p:nvSpPr>
        <p:spPr>
          <a:xfrm>
            <a:off x="785410" y="1"/>
            <a:ext cx="11102822" cy="707884"/>
          </a:xfrm>
          <a:prstGeom prst="rect">
            <a:avLst/>
          </a:prstGeom>
          <a:noFill/>
        </p:spPr>
        <p:txBody>
          <a:bodyPr wrap="square" lIns="91438" tIns="45719" rIns="91438" bIns="45719" rtlCol="0">
            <a:spAutoFit/>
          </a:bodyPr>
          <a:lstStyle/>
          <a:p>
            <a:r>
              <a:rPr lang="en-US" altLang="ja-JP" sz="4000" dirty="0" smtClean="0"/>
              <a:t>IEEE1888</a:t>
            </a:r>
            <a:r>
              <a:rPr lang="ja-JP" altLang="en-US" sz="4000" dirty="0" smtClean="0"/>
              <a:t>を用いた</a:t>
            </a:r>
            <a:r>
              <a:rPr lang="ja-JP" altLang="en-US" sz="3200" dirty="0" smtClean="0"/>
              <a:t> オープン </a:t>
            </a:r>
            <a:r>
              <a:rPr lang="en-US" altLang="ja-JP" sz="3600" dirty="0" smtClean="0"/>
              <a:t>BEMS</a:t>
            </a:r>
            <a:r>
              <a:rPr lang="ja-JP" altLang="en-US" sz="3600" dirty="0" smtClean="0"/>
              <a:t> のキャンパス展開 </a:t>
            </a:r>
            <a:endParaRPr lang="ja-JP" altLang="en-US" sz="3600" dirty="0"/>
          </a:p>
        </p:txBody>
      </p:sp>
    </p:spTree>
    <p:extLst>
      <p:ext uri="{BB962C8B-B14F-4D97-AF65-F5344CB8AC3E}">
        <p14:creationId xmlns:p14="http://schemas.microsoft.com/office/powerpoint/2010/main" xmlns="" val="38866428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正方形/長方形 44"/>
          <p:cNvSpPr/>
          <p:nvPr/>
        </p:nvSpPr>
        <p:spPr>
          <a:xfrm>
            <a:off x="9327511" y="684665"/>
            <a:ext cx="2828636" cy="70173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ja-JP" altLang="en-US"/>
          </a:p>
        </p:txBody>
      </p:sp>
      <p:sp>
        <p:nvSpPr>
          <p:cNvPr id="44" name="正方形/長方形 43"/>
          <p:cNvSpPr/>
          <p:nvPr/>
        </p:nvSpPr>
        <p:spPr>
          <a:xfrm>
            <a:off x="6300638" y="677829"/>
            <a:ext cx="3002527" cy="70173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ja-JP" altLang="en-US"/>
          </a:p>
        </p:txBody>
      </p:sp>
      <p:sp>
        <p:nvSpPr>
          <p:cNvPr id="40" name="正方形/長方形 39"/>
          <p:cNvSpPr/>
          <p:nvPr/>
        </p:nvSpPr>
        <p:spPr>
          <a:xfrm>
            <a:off x="3186102" y="669945"/>
            <a:ext cx="3002527" cy="70173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ja-JP" altLang="en-US"/>
          </a:p>
        </p:txBody>
      </p:sp>
      <p:sp>
        <p:nvSpPr>
          <p:cNvPr id="2" name="正方形/長方形 1"/>
          <p:cNvSpPr/>
          <p:nvPr/>
        </p:nvSpPr>
        <p:spPr>
          <a:xfrm>
            <a:off x="30666" y="683225"/>
            <a:ext cx="3002527" cy="70173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ja-JP" altLang="en-US"/>
          </a:p>
        </p:txBody>
      </p:sp>
      <p:sp>
        <p:nvSpPr>
          <p:cNvPr id="34" name="正方形/長方形 33"/>
          <p:cNvSpPr/>
          <p:nvPr/>
        </p:nvSpPr>
        <p:spPr>
          <a:xfrm>
            <a:off x="0" y="1"/>
            <a:ext cx="12192000" cy="635153"/>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ja-JP" altLang="en-US"/>
          </a:p>
        </p:txBody>
      </p:sp>
      <p:sp>
        <p:nvSpPr>
          <p:cNvPr id="5" name="テキスト ボックス 4"/>
          <p:cNvSpPr txBox="1"/>
          <p:nvPr/>
        </p:nvSpPr>
        <p:spPr>
          <a:xfrm>
            <a:off x="652493" y="947949"/>
            <a:ext cx="1506915" cy="369330"/>
          </a:xfrm>
          <a:prstGeom prst="rect">
            <a:avLst/>
          </a:prstGeom>
          <a:noFill/>
        </p:spPr>
        <p:txBody>
          <a:bodyPr wrap="square" lIns="91438" tIns="45719" rIns="91438" bIns="45719" rtlCol="0">
            <a:spAutoFit/>
          </a:bodyPr>
          <a:lstStyle/>
          <a:p>
            <a:r>
              <a:rPr lang="ja-JP" altLang="en-US" dirty="0" smtClean="0"/>
              <a:t>見える化</a:t>
            </a:r>
            <a:endParaRPr lang="ja-JP" altLang="en-US" dirty="0"/>
          </a:p>
        </p:txBody>
      </p:sp>
      <p:sp>
        <p:nvSpPr>
          <p:cNvPr id="8" name="正方形/長方形 7"/>
          <p:cNvSpPr/>
          <p:nvPr/>
        </p:nvSpPr>
        <p:spPr>
          <a:xfrm>
            <a:off x="259997" y="1350528"/>
            <a:ext cx="2743745" cy="830995"/>
          </a:xfrm>
          <a:prstGeom prst="rect">
            <a:avLst/>
          </a:prstGeom>
          <a:solidFill>
            <a:schemeClr val="bg1"/>
          </a:solidFill>
        </p:spPr>
        <p:txBody>
          <a:bodyPr wrap="square" lIns="91438" tIns="45719" rIns="91438" bIns="45719">
            <a:spAutoFit/>
          </a:bodyPr>
          <a:lstStyle/>
          <a:p>
            <a:r>
              <a:rPr lang="ja-JP" altLang="en-US" sz="1200" b="1" dirty="0" smtClean="0"/>
              <a:t>相互接続</a:t>
            </a:r>
            <a:r>
              <a:rPr lang="ja-JP" altLang="en-US" sz="1200" dirty="0" smtClean="0"/>
              <a:t>によりデータをサーバに集約し、従来　施設管理者にしか見えなかった情報を利用者全員に見えるようにした。</a:t>
            </a:r>
            <a:endParaRPr lang="ja-JP" altLang="en-US" sz="1200" dirty="0"/>
          </a:p>
        </p:txBody>
      </p:sp>
      <p:sp>
        <p:nvSpPr>
          <p:cNvPr id="9" name="テキスト ボックス 8"/>
          <p:cNvSpPr txBox="1"/>
          <p:nvPr/>
        </p:nvSpPr>
        <p:spPr>
          <a:xfrm>
            <a:off x="180838" y="635156"/>
            <a:ext cx="1288255" cy="369330"/>
          </a:xfrm>
          <a:prstGeom prst="rect">
            <a:avLst/>
          </a:prstGeom>
          <a:noFill/>
        </p:spPr>
        <p:txBody>
          <a:bodyPr wrap="square" lIns="91438" tIns="45719" rIns="91438" bIns="45719" rtlCol="0">
            <a:spAutoFit/>
          </a:bodyPr>
          <a:lstStyle/>
          <a:p>
            <a:r>
              <a:rPr lang="en-US" altLang="ja-JP" dirty="0" smtClean="0">
                <a:latin typeface="HGPｺﾞｼｯｸE" panose="020B0900000000000000" pitchFamily="50" charset="-128"/>
                <a:ea typeface="HGPｺﾞｼｯｸE" panose="020B0900000000000000" pitchFamily="50" charset="-128"/>
              </a:rPr>
              <a:t>Step</a:t>
            </a:r>
            <a:r>
              <a:rPr lang="ja-JP" altLang="en-US" dirty="0" smtClean="0">
                <a:latin typeface="HGPｺﾞｼｯｸE" panose="020B0900000000000000" pitchFamily="50" charset="-128"/>
                <a:ea typeface="HGPｺﾞｼｯｸE" panose="020B0900000000000000" pitchFamily="50" charset="-128"/>
              </a:rPr>
              <a:t>　１</a:t>
            </a:r>
            <a:endParaRPr lang="ja-JP" altLang="en-US" dirty="0">
              <a:latin typeface="HGPｺﾞｼｯｸE" panose="020B0900000000000000" pitchFamily="50" charset="-128"/>
              <a:ea typeface="HGPｺﾞｼｯｸE" panose="020B0900000000000000" pitchFamily="50" charset="-128"/>
            </a:endParaRPr>
          </a:p>
        </p:txBody>
      </p:sp>
      <p:pic>
        <p:nvPicPr>
          <p:cNvPr id="10" name="図 9"/>
          <p:cNvPicPr>
            <a:picLocks noChangeAspect="1"/>
          </p:cNvPicPr>
          <p:nvPr/>
        </p:nvPicPr>
        <p:blipFill rotWithShape="1">
          <a:blip r:embed="rId2" cstate="print"/>
          <a:srcRect l="15361" t="21642" r="16244" b="447"/>
          <a:stretch/>
        </p:blipFill>
        <p:spPr>
          <a:xfrm>
            <a:off x="9607951" y="4319940"/>
            <a:ext cx="2349683" cy="2038613"/>
          </a:xfrm>
          <a:prstGeom prst="rect">
            <a:avLst/>
          </a:prstGeom>
        </p:spPr>
      </p:pic>
      <p:pic>
        <p:nvPicPr>
          <p:cNvPr id="11" name="図 10"/>
          <p:cNvPicPr>
            <a:picLocks noChangeAspect="1"/>
          </p:cNvPicPr>
          <p:nvPr/>
        </p:nvPicPr>
        <p:blipFill rotWithShape="1">
          <a:blip r:embed="rId3" cstate="print"/>
          <a:srcRect l="13079" t="21359" r="16368" b="3202"/>
          <a:stretch/>
        </p:blipFill>
        <p:spPr>
          <a:xfrm>
            <a:off x="311941" y="1997375"/>
            <a:ext cx="2103203" cy="1712859"/>
          </a:xfrm>
          <a:prstGeom prst="rect">
            <a:avLst/>
          </a:prstGeom>
        </p:spPr>
      </p:pic>
      <p:sp>
        <p:nvSpPr>
          <p:cNvPr id="14" name="テキスト ボックス 13"/>
          <p:cNvSpPr txBox="1"/>
          <p:nvPr/>
        </p:nvSpPr>
        <p:spPr>
          <a:xfrm>
            <a:off x="3325819" y="628449"/>
            <a:ext cx="1288255" cy="369330"/>
          </a:xfrm>
          <a:prstGeom prst="rect">
            <a:avLst/>
          </a:prstGeom>
          <a:noFill/>
        </p:spPr>
        <p:txBody>
          <a:bodyPr wrap="square" lIns="91438" tIns="45719" rIns="91438" bIns="45719" rtlCol="0">
            <a:spAutoFit/>
          </a:bodyPr>
          <a:lstStyle/>
          <a:p>
            <a:r>
              <a:rPr lang="en-US" altLang="ja-JP" dirty="0" smtClean="0">
                <a:latin typeface="HGPｺﾞｼｯｸE" panose="020B0900000000000000" pitchFamily="50" charset="-128"/>
                <a:ea typeface="HGPｺﾞｼｯｸE" panose="020B0900000000000000" pitchFamily="50" charset="-128"/>
              </a:rPr>
              <a:t>Step</a:t>
            </a:r>
            <a:r>
              <a:rPr lang="ja-JP" altLang="en-US" dirty="0" smtClean="0">
                <a:latin typeface="HGPｺﾞｼｯｸE" panose="020B0900000000000000" pitchFamily="50" charset="-128"/>
                <a:ea typeface="HGPｺﾞｼｯｸE" panose="020B0900000000000000" pitchFamily="50" charset="-128"/>
              </a:rPr>
              <a:t>　２</a:t>
            </a:r>
            <a:endParaRPr lang="ja-JP" altLang="en-US" dirty="0">
              <a:latin typeface="HGPｺﾞｼｯｸE" panose="020B0900000000000000" pitchFamily="50" charset="-128"/>
              <a:ea typeface="HGPｺﾞｼｯｸE" panose="020B0900000000000000" pitchFamily="50" charset="-128"/>
            </a:endParaRPr>
          </a:p>
        </p:txBody>
      </p:sp>
      <p:sp>
        <p:nvSpPr>
          <p:cNvPr id="15" name="テキスト ボックス 14"/>
          <p:cNvSpPr txBox="1"/>
          <p:nvPr/>
        </p:nvSpPr>
        <p:spPr>
          <a:xfrm>
            <a:off x="6354811" y="949276"/>
            <a:ext cx="3010771" cy="369330"/>
          </a:xfrm>
          <a:prstGeom prst="rect">
            <a:avLst/>
          </a:prstGeom>
          <a:noFill/>
        </p:spPr>
        <p:txBody>
          <a:bodyPr wrap="square" lIns="91438" tIns="45719" rIns="91438" bIns="45719" rtlCol="0">
            <a:spAutoFit/>
          </a:bodyPr>
          <a:lstStyle/>
          <a:p>
            <a:r>
              <a:rPr lang="ja-JP" altLang="en-US" dirty="0" smtClean="0"/>
              <a:t>広域</a:t>
            </a:r>
            <a:r>
              <a:rPr lang="ja-JP" altLang="en-US" dirty="0"/>
              <a:t>エネルギ</a:t>
            </a:r>
            <a:r>
              <a:rPr lang="ja-JP" altLang="en-US" dirty="0" smtClean="0"/>
              <a:t>ー管理</a:t>
            </a:r>
            <a:endParaRPr lang="ja-JP" altLang="en-US" dirty="0"/>
          </a:p>
        </p:txBody>
      </p:sp>
      <p:sp>
        <p:nvSpPr>
          <p:cNvPr id="16" name="テキスト ボックス 15"/>
          <p:cNvSpPr txBox="1"/>
          <p:nvPr/>
        </p:nvSpPr>
        <p:spPr>
          <a:xfrm>
            <a:off x="6335249" y="599725"/>
            <a:ext cx="1288255" cy="369330"/>
          </a:xfrm>
          <a:prstGeom prst="rect">
            <a:avLst/>
          </a:prstGeom>
          <a:noFill/>
        </p:spPr>
        <p:txBody>
          <a:bodyPr wrap="square" lIns="91438" tIns="45719" rIns="91438" bIns="45719" rtlCol="0">
            <a:spAutoFit/>
          </a:bodyPr>
          <a:lstStyle/>
          <a:p>
            <a:r>
              <a:rPr lang="en-US" altLang="ja-JP" dirty="0" smtClean="0">
                <a:latin typeface="HGPｺﾞｼｯｸE" panose="020B0900000000000000" pitchFamily="50" charset="-128"/>
                <a:ea typeface="HGPｺﾞｼｯｸE" panose="020B0900000000000000" pitchFamily="50" charset="-128"/>
              </a:rPr>
              <a:t>Step</a:t>
            </a:r>
            <a:r>
              <a:rPr lang="ja-JP" altLang="en-US" dirty="0" smtClean="0">
                <a:latin typeface="HGPｺﾞｼｯｸE" panose="020B0900000000000000" pitchFamily="50" charset="-128"/>
                <a:ea typeface="HGPｺﾞｼｯｸE" panose="020B0900000000000000" pitchFamily="50" charset="-128"/>
              </a:rPr>
              <a:t>　３</a:t>
            </a:r>
            <a:endParaRPr lang="ja-JP" altLang="en-US" dirty="0">
              <a:latin typeface="HGPｺﾞｼｯｸE" panose="020B0900000000000000" pitchFamily="50" charset="-128"/>
              <a:ea typeface="HGPｺﾞｼｯｸE" panose="020B0900000000000000" pitchFamily="50" charset="-128"/>
            </a:endParaRPr>
          </a:p>
        </p:txBody>
      </p:sp>
      <p:sp>
        <p:nvSpPr>
          <p:cNvPr id="17" name="テキスト ボックス 16"/>
          <p:cNvSpPr txBox="1"/>
          <p:nvPr/>
        </p:nvSpPr>
        <p:spPr>
          <a:xfrm>
            <a:off x="9526017" y="980350"/>
            <a:ext cx="2511643" cy="369330"/>
          </a:xfrm>
          <a:prstGeom prst="rect">
            <a:avLst/>
          </a:prstGeom>
          <a:noFill/>
        </p:spPr>
        <p:txBody>
          <a:bodyPr wrap="square" lIns="91438" tIns="45719" rIns="91438" bIns="45719" rtlCol="0">
            <a:spAutoFit/>
          </a:bodyPr>
          <a:lstStyle/>
          <a:p>
            <a:r>
              <a:rPr lang="ja-JP" altLang="en-US" dirty="0" smtClean="0"/>
              <a:t>スマートグリッド</a:t>
            </a:r>
            <a:endParaRPr lang="ja-JP" altLang="en-US" dirty="0"/>
          </a:p>
        </p:txBody>
      </p:sp>
      <p:sp>
        <p:nvSpPr>
          <p:cNvPr id="18" name="テキスト ボックス 17"/>
          <p:cNvSpPr txBox="1"/>
          <p:nvPr/>
        </p:nvSpPr>
        <p:spPr>
          <a:xfrm>
            <a:off x="9346610" y="635156"/>
            <a:ext cx="1288255" cy="369330"/>
          </a:xfrm>
          <a:prstGeom prst="rect">
            <a:avLst/>
          </a:prstGeom>
          <a:noFill/>
        </p:spPr>
        <p:txBody>
          <a:bodyPr wrap="square" lIns="91438" tIns="45719" rIns="91438" bIns="45719" rtlCol="0">
            <a:spAutoFit/>
          </a:bodyPr>
          <a:lstStyle/>
          <a:p>
            <a:r>
              <a:rPr lang="en-US" altLang="ja-JP" dirty="0" smtClean="0">
                <a:latin typeface="HGPｺﾞｼｯｸE" panose="020B0900000000000000" pitchFamily="50" charset="-128"/>
                <a:ea typeface="HGPｺﾞｼｯｸE" panose="020B0900000000000000" pitchFamily="50" charset="-128"/>
              </a:rPr>
              <a:t>Step</a:t>
            </a:r>
            <a:r>
              <a:rPr lang="ja-JP" altLang="en-US" dirty="0" smtClean="0">
                <a:latin typeface="HGPｺﾞｼｯｸE" panose="020B0900000000000000" pitchFamily="50" charset="-128"/>
                <a:ea typeface="HGPｺﾞｼｯｸE" panose="020B0900000000000000" pitchFamily="50" charset="-128"/>
              </a:rPr>
              <a:t>　４</a:t>
            </a:r>
            <a:endParaRPr lang="ja-JP" altLang="en-US" dirty="0">
              <a:latin typeface="HGPｺﾞｼｯｸE" panose="020B0900000000000000" pitchFamily="50" charset="-128"/>
              <a:ea typeface="HGPｺﾞｼｯｸE" panose="020B0900000000000000" pitchFamily="50" charset="-128"/>
            </a:endParaRPr>
          </a:p>
        </p:txBody>
      </p:sp>
      <p:pic>
        <p:nvPicPr>
          <p:cNvPr id="19" name="図 18"/>
          <p:cNvPicPr>
            <a:picLocks noChangeAspect="1"/>
          </p:cNvPicPr>
          <p:nvPr/>
        </p:nvPicPr>
        <p:blipFill rotWithShape="1">
          <a:blip r:embed="rId4" cstate="print"/>
          <a:srcRect l="21296" t="17115" r="19225" b="4279"/>
          <a:stretch/>
        </p:blipFill>
        <p:spPr>
          <a:xfrm>
            <a:off x="138123" y="3979185"/>
            <a:ext cx="1435672" cy="1106391"/>
          </a:xfrm>
          <a:prstGeom prst="rect">
            <a:avLst/>
          </a:prstGeom>
        </p:spPr>
      </p:pic>
      <p:pic>
        <p:nvPicPr>
          <p:cNvPr id="20" name="図 19"/>
          <p:cNvPicPr>
            <a:picLocks noChangeAspect="1"/>
          </p:cNvPicPr>
          <p:nvPr/>
        </p:nvPicPr>
        <p:blipFill rotWithShape="1">
          <a:blip r:embed="rId5" cstate="print"/>
          <a:srcRect l="20301" t="17789" r="17911" b="2889"/>
          <a:stretch/>
        </p:blipFill>
        <p:spPr>
          <a:xfrm>
            <a:off x="1785355" y="3940923"/>
            <a:ext cx="1375679" cy="1029859"/>
          </a:xfrm>
          <a:prstGeom prst="rect">
            <a:avLst/>
          </a:prstGeom>
        </p:spPr>
      </p:pic>
      <p:pic>
        <p:nvPicPr>
          <p:cNvPr id="21" name="図 20"/>
          <p:cNvPicPr>
            <a:picLocks noChangeAspect="1"/>
          </p:cNvPicPr>
          <p:nvPr/>
        </p:nvPicPr>
        <p:blipFill rotWithShape="1">
          <a:blip r:embed="rId6" cstate="print"/>
          <a:srcRect l="27813" t="18347" r="27500" b="1474"/>
          <a:stretch/>
        </p:blipFill>
        <p:spPr>
          <a:xfrm>
            <a:off x="138123" y="5593929"/>
            <a:ext cx="1021279" cy="1068561"/>
          </a:xfrm>
          <a:prstGeom prst="rect">
            <a:avLst/>
          </a:prstGeom>
        </p:spPr>
      </p:pic>
      <p:pic>
        <p:nvPicPr>
          <p:cNvPr id="22" name="図 21"/>
          <p:cNvPicPr>
            <a:picLocks noChangeAspect="1"/>
          </p:cNvPicPr>
          <p:nvPr/>
        </p:nvPicPr>
        <p:blipFill rotWithShape="1">
          <a:blip r:embed="rId7" cstate="print"/>
          <a:srcRect l="17875" t="45287" r="18619" b="1043"/>
          <a:stretch/>
        </p:blipFill>
        <p:spPr>
          <a:xfrm>
            <a:off x="1410289" y="5721402"/>
            <a:ext cx="1650923" cy="813613"/>
          </a:xfrm>
          <a:prstGeom prst="rect">
            <a:avLst/>
          </a:prstGeom>
        </p:spPr>
      </p:pic>
      <p:sp>
        <p:nvSpPr>
          <p:cNvPr id="23" name="テキスト ボックス 22"/>
          <p:cNvSpPr txBox="1"/>
          <p:nvPr/>
        </p:nvSpPr>
        <p:spPr>
          <a:xfrm>
            <a:off x="420767" y="5283706"/>
            <a:ext cx="3438715" cy="323163"/>
          </a:xfrm>
          <a:prstGeom prst="rect">
            <a:avLst/>
          </a:prstGeom>
          <a:noFill/>
        </p:spPr>
        <p:txBody>
          <a:bodyPr wrap="square" lIns="91438" tIns="45719" rIns="91438" bIns="45719" rtlCol="0">
            <a:spAutoFit/>
          </a:bodyPr>
          <a:lstStyle/>
          <a:p>
            <a:r>
              <a:rPr lang="ja-JP" altLang="en-US" sz="1500" dirty="0" smtClean="0">
                <a:latin typeface="HGPｺﾞｼｯｸE" panose="020B0900000000000000" pitchFamily="50" charset="-128"/>
                <a:ea typeface="HGPｺﾞｼｯｸE" panose="020B0900000000000000" pitchFamily="50" charset="-128"/>
              </a:rPr>
              <a:t>太陽光発電の見える化</a:t>
            </a:r>
            <a:endParaRPr lang="ja-JP" altLang="en-US" sz="1500" dirty="0">
              <a:latin typeface="HGPｺﾞｼｯｸE" panose="020B0900000000000000" pitchFamily="50" charset="-128"/>
              <a:ea typeface="HGPｺﾞｼｯｸE" panose="020B0900000000000000" pitchFamily="50" charset="-128"/>
            </a:endParaRPr>
          </a:p>
        </p:txBody>
      </p:sp>
      <p:sp>
        <p:nvSpPr>
          <p:cNvPr id="24" name="テキスト ボックス 23"/>
          <p:cNvSpPr txBox="1"/>
          <p:nvPr/>
        </p:nvSpPr>
        <p:spPr>
          <a:xfrm>
            <a:off x="343841" y="3598675"/>
            <a:ext cx="2250503" cy="323163"/>
          </a:xfrm>
          <a:prstGeom prst="rect">
            <a:avLst/>
          </a:prstGeom>
          <a:noFill/>
        </p:spPr>
        <p:txBody>
          <a:bodyPr wrap="square" lIns="91438" tIns="45719" rIns="91438" bIns="45719" rtlCol="0">
            <a:spAutoFit/>
          </a:bodyPr>
          <a:lstStyle/>
          <a:p>
            <a:r>
              <a:rPr lang="ja-JP" altLang="en-US" sz="1500" dirty="0" smtClean="0">
                <a:latin typeface="HGPｺﾞｼｯｸE" panose="020B0900000000000000" pitchFamily="50" charset="-128"/>
                <a:ea typeface="HGPｺﾞｼｯｸE" panose="020B0900000000000000" pitchFamily="50" charset="-128"/>
              </a:rPr>
              <a:t>電力消費の見える化</a:t>
            </a:r>
            <a:endParaRPr lang="ja-JP" altLang="en-US" sz="1500" dirty="0">
              <a:latin typeface="HGPｺﾞｼｯｸE" panose="020B0900000000000000" pitchFamily="50" charset="-128"/>
              <a:ea typeface="HGPｺﾞｼｯｸE" panose="020B0900000000000000" pitchFamily="50" charset="-128"/>
            </a:endParaRPr>
          </a:p>
        </p:txBody>
      </p:sp>
      <p:sp>
        <p:nvSpPr>
          <p:cNvPr id="7" name="テキスト ボックス 6"/>
          <p:cNvSpPr txBox="1"/>
          <p:nvPr/>
        </p:nvSpPr>
        <p:spPr>
          <a:xfrm>
            <a:off x="180838" y="4973355"/>
            <a:ext cx="2246677" cy="323163"/>
          </a:xfrm>
          <a:prstGeom prst="rect">
            <a:avLst/>
          </a:prstGeom>
          <a:solidFill>
            <a:schemeClr val="bg1"/>
          </a:solidFill>
        </p:spPr>
        <p:txBody>
          <a:bodyPr wrap="square" lIns="91438" tIns="45719" rIns="91438" bIns="45719" rtlCol="0">
            <a:spAutoFit/>
          </a:bodyPr>
          <a:lstStyle/>
          <a:p>
            <a:r>
              <a:rPr lang="ja-JP" altLang="en-US" sz="1500" dirty="0" smtClean="0"/>
              <a:t>・教員別・部屋別・機器別</a:t>
            </a:r>
            <a:endParaRPr lang="en-US" altLang="ja-JP" sz="1500" dirty="0" smtClean="0"/>
          </a:p>
        </p:txBody>
      </p:sp>
      <p:sp>
        <p:nvSpPr>
          <p:cNvPr id="25" name="テキスト ボックス 24"/>
          <p:cNvSpPr txBox="1"/>
          <p:nvPr/>
        </p:nvSpPr>
        <p:spPr>
          <a:xfrm>
            <a:off x="216148" y="6550224"/>
            <a:ext cx="2786379" cy="307776"/>
          </a:xfrm>
          <a:prstGeom prst="rect">
            <a:avLst/>
          </a:prstGeom>
          <a:solidFill>
            <a:schemeClr val="bg1"/>
          </a:solidFill>
        </p:spPr>
        <p:txBody>
          <a:bodyPr wrap="square" lIns="91438" tIns="45719" rIns="91438" bIns="45719" rtlCol="0">
            <a:spAutoFit/>
          </a:bodyPr>
          <a:lstStyle/>
          <a:p>
            <a:r>
              <a:rPr lang="ja-JP" altLang="en-US" sz="1400" dirty="0" smtClean="0"/>
              <a:t>・</a:t>
            </a:r>
            <a:r>
              <a:rPr lang="en-US" altLang="ja-JP" sz="1400" dirty="0" smtClean="0"/>
              <a:t>PCS</a:t>
            </a:r>
            <a:r>
              <a:rPr lang="ja-JP" altLang="en-US" sz="1400" dirty="0" err="1" smtClean="0"/>
              <a:t>、</a:t>
            </a:r>
            <a:r>
              <a:rPr lang="ja-JP" altLang="en-US" sz="1400" dirty="0" smtClean="0"/>
              <a:t>ストリングス、直流、交流別</a:t>
            </a:r>
            <a:endParaRPr lang="en-US" altLang="ja-JP" sz="1400" dirty="0" smtClean="0"/>
          </a:p>
        </p:txBody>
      </p:sp>
      <p:sp>
        <p:nvSpPr>
          <p:cNvPr id="27" name="正方形/長方形 26"/>
          <p:cNvSpPr/>
          <p:nvPr/>
        </p:nvSpPr>
        <p:spPr>
          <a:xfrm>
            <a:off x="3387249" y="1498664"/>
            <a:ext cx="2552921" cy="830997"/>
          </a:xfrm>
          <a:prstGeom prst="rect">
            <a:avLst/>
          </a:prstGeom>
          <a:solidFill>
            <a:schemeClr val="bg1"/>
          </a:solidFill>
        </p:spPr>
        <p:txBody>
          <a:bodyPr wrap="square" lIns="91438" tIns="45719" rIns="91438" bIns="45719">
            <a:spAutoFit/>
          </a:bodyPr>
          <a:lstStyle/>
          <a:p>
            <a:r>
              <a:rPr lang="ja-JP" altLang="en-US" sz="1200" dirty="0" smtClean="0"/>
              <a:t>集められたデータを利用して、従来の空調システムには出来なかった、エネルギー供給の状態を組み込んだ空調制御を実現した。</a:t>
            </a:r>
            <a:endParaRPr lang="ja-JP" altLang="en-US" sz="1200" dirty="0"/>
          </a:p>
        </p:txBody>
      </p:sp>
      <p:pic>
        <p:nvPicPr>
          <p:cNvPr id="28" name="図 27"/>
          <p:cNvPicPr>
            <a:picLocks noChangeAspect="1"/>
          </p:cNvPicPr>
          <p:nvPr/>
        </p:nvPicPr>
        <p:blipFill rotWithShape="1">
          <a:blip r:embed="rId8" cstate="print"/>
          <a:srcRect l="53220" t="73605" r="14272" b="12117"/>
          <a:stretch/>
        </p:blipFill>
        <p:spPr>
          <a:xfrm>
            <a:off x="3337374" y="3736989"/>
            <a:ext cx="2748591" cy="703907"/>
          </a:xfrm>
          <a:prstGeom prst="rect">
            <a:avLst/>
          </a:prstGeom>
        </p:spPr>
      </p:pic>
      <p:pic>
        <p:nvPicPr>
          <p:cNvPr id="29" name="図 28"/>
          <p:cNvPicPr>
            <a:picLocks noChangeAspect="1"/>
          </p:cNvPicPr>
          <p:nvPr/>
        </p:nvPicPr>
        <p:blipFill rotWithShape="1">
          <a:blip r:embed="rId9" cstate="print"/>
          <a:srcRect l="21760" t="22209" r="21474" b="5626"/>
          <a:stretch/>
        </p:blipFill>
        <p:spPr>
          <a:xfrm>
            <a:off x="3340111" y="4617745"/>
            <a:ext cx="2449040" cy="1815571"/>
          </a:xfrm>
          <a:prstGeom prst="rect">
            <a:avLst/>
          </a:prstGeom>
        </p:spPr>
      </p:pic>
      <p:pic>
        <p:nvPicPr>
          <p:cNvPr id="30" name="図 29"/>
          <p:cNvPicPr>
            <a:picLocks noChangeAspect="1"/>
          </p:cNvPicPr>
          <p:nvPr/>
        </p:nvPicPr>
        <p:blipFill>
          <a:blip r:embed="rId10" cstate="print"/>
          <a:stretch>
            <a:fillRect/>
          </a:stretch>
        </p:blipFill>
        <p:spPr>
          <a:xfrm>
            <a:off x="6881953" y="4063845"/>
            <a:ext cx="1857132" cy="2550804"/>
          </a:xfrm>
          <a:prstGeom prst="rect">
            <a:avLst/>
          </a:prstGeom>
        </p:spPr>
      </p:pic>
      <p:sp>
        <p:nvSpPr>
          <p:cNvPr id="31" name="テキスト ボックス 30"/>
          <p:cNvSpPr txBox="1"/>
          <p:nvPr/>
        </p:nvSpPr>
        <p:spPr>
          <a:xfrm>
            <a:off x="3438677" y="2348140"/>
            <a:ext cx="2562843" cy="1477325"/>
          </a:xfrm>
          <a:prstGeom prst="rect">
            <a:avLst/>
          </a:prstGeom>
          <a:noFill/>
        </p:spPr>
        <p:txBody>
          <a:bodyPr wrap="square" lIns="91438" tIns="45719" rIns="91438" bIns="45719" rtlCol="0">
            <a:spAutoFit/>
          </a:bodyPr>
          <a:lstStyle/>
          <a:p>
            <a:r>
              <a:rPr lang="ja-JP" altLang="en-US" sz="1500" dirty="0" smtClean="0"/>
              <a:t>・新制御アルゴリズムの開発</a:t>
            </a:r>
            <a:endParaRPr lang="en-US" altLang="ja-JP" sz="1500" dirty="0" smtClean="0"/>
          </a:p>
          <a:p>
            <a:r>
              <a:rPr lang="ja-JP" altLang="en-US" sz="1500" dirty="0"/>
              <a:t>創エネと省エネによる</a:t>
            </a:r>
            <a:endParaRPr lang="en-US" altLang="ja-JP" sz="1500" dirty="0" smtClean="0"/>
          </a:p>
          <a:p>
            <a:r>
              <a:rPr lang="ja-JP" altLang="en-US" sz="1500" dirty="0" smtClean="0"/>
              <a:t>　　↓</a:t>
            </a:r>
            <a:endParaRPr lang="en-US" altLang="ja-JP" sz="1500" dirty="0" smtClean="0"/>
          </a:p>
          <a:p>
            <a:r>
              <a:rPr lang="ja-JP" altLang="en-US" sz="1500" dirty="0" smtClean="0"/>
              <a:t>・自動制御</a:t>
            </a:r>
            <a:endParaRPr lang="en-US" altLang="ja-JP" sz="1500" dirty="0" smtClean="0"/>
          </a:p>
          <a:p>
            <a:r>
              <a:rPr lang="ja-JP" altLang="en-US" sz="1500" dirty="0"/>
              <a:t>　</a:t>
            </a:r>
            <a:r>
              <a:rPr lang="ja-JP" altLang="en-US" sz="1500" dirty="0" smtClean="0"/>
              <a:t>空調</a:t>
            </a:r>
            <a:r>
              <a:rPr lang="en-US" altLang="ja-JP" sz="1500" dirty="0" smtClean="0"/>
              <a:t>220</a:t>
            </a:r>
            <a:r>
              <a:rPr lang="ja-JP" altLang="en-US" sz="1500" dirty="0" smtClean="0"/>
              <a:t>台の輪番運転</a:t>
            </a:r>
            <a:endParaRPr lang="en-US" altLang="ja-JP" sz="1500" dirty="0" smtClean="0"/>
          </a:p>
          <a:p>
            <a:endParaRPr lang="en-US" altLang="ja-JP" sz="1500" dirty="0"/>
          </a:p>
        </p:txBody>
      </p:sp>
      <p:pic>
        <p:nvPicPr>
          <p:cNvPr id="12" name="図 11"/>
          <p:cNvPicPr>
            <a:picLocks noChangeAspect="1"/>
          </p:cNvPicPr>
          <p:nvPr/>
        </p:nvPicPr>
        <p:blipFill rotWithShape="1">
          <a:blip r:embed="rId11" cstate="print"/>
          <a:srcRect l="14294" t="21167" r="16034" b="4984"/>
          <a:stretch/>
        </p:blipFill>
        <p:spPr>
          <a:xfrm>
            <a:off x="6608158" y="3148558"/>
            <a:ext cx="2477319" cy="1999919"/>
          </a:xfrm>
          <a:prstGeom prst="rect">
            <a:avLst/>
          </a:prstGeom>
        </p:spPr>
      </p:pic>
      <p:sp>
        <p:nvSpPr>
          <p:cNvPr id="33" name="テキスト ボックス 32"/>
          <p:cNvSpPr txBox="1"/>
          <p:nvPr/>
        </p:nvSpPr>
        <p:spPr>
          <a:xfrm>
            <a:off x="9423235" y="2048737"/>
            <a:ext cx="2669701" cy="2446822"/>
          </a:xfrm>
          <a:prstGeom prst="rect">
            <a:avLst/>
          </a:prstGeom>
          <a:solidFill>
            <a:schemeClr val="bg1"/>
          </a:solidFill>
        </p:spPr>
        <p:txBody>
          <a:bodyPr wrap="square" lIns="91438" tIns="45719" rIns="91438" bIns="45719" rtlCol="0">
            <a:spAutoFit/>
          </a:bodyPr>
          <a:lstStyle/>
          <a:p>
            <a:r>
              <a:rPr kumimoji="1" lang="ja-JP" altLang="en-US" dirty="0" smtClean="0"/>
              <a:t>・蓄電池新制御アルゴリズムの開発</a:t>
            </a:r>
            <a:endParaRPr kumimoji="1" lang="en-US" altLang="ja-JP" dirty="0" smtClean="0"/>
          </a:p>
          <a:p>
            <a:r>
              <a:rPr lang="ja-JP" altLang="en-US" sz="1500" dirty="0"/>
              <a:t>創エネと省エネによる</a:t>
            </a:r>
            <a:endParaRPr lang="en-US" altLang="ja-JP" sz="1500" dirty="0" smtClean="0"/>
          </a:p>
          <a:p>
            <a:r>
              <a:rPr lang="ja-JP" altLang="en-US" dirty="0" smtClean="0"/>
              <a:t>　　↓</a:t>
            </a:r>
            <a:endParaRPr lang="en-US" altLang="ja-JP" dirty="0" smtClean="0"/>
          </a:p>
          <a:p>
            <a:r>
              <a:rPr lang="ja-JP" altLang="en-US" dirty="0" smtClean="0"/>
              <a:t>・自動制御</a:t>
            </a:r>
            <a:endParaRPr lang="en-US" altLang="ja-JP" dirty="0" smtClean="0"/>
          </a:p>
          <a:p>
            <a:r>
              <a:rPr lang="ja-JP" altLang="en-US" sz="1500" dirty="0" smtClean="0"/>
              <a:t>　　</a:t>
            </a:r>
            <a:r>
              <a:rPr lang="en-US" altLang="ja-JP" sz="1500" dirty="0" smtClean="0"/>
              <a:t>2</a:t>
            </a:r>
            <a:r>
              <a:rPr lang="ja-JP" altLang="en-US" sz="1500" dirty="0" smtClean="0"/>
              <a:t>台リチウムイオン電池の同時制御</a:t>
            </a:r>
            <a:endParaRPr lang="en-US" altLang="ja-JP" sz="1500" dirty="0" smtClean="0"/>
          </a:p>
          <a:p>
            <a:r>
              <a:rPr lang="ja-JP" altLang="en-US" dirty="0" smtClean="0"/>
              <a:t>・</a:t>
            </a:r>
            <a:r>
              <a:rPr lang="en-US" altLang="ja-JP" dirty="0" smtClean="0"/>
              <a:t>BCP</a:t>
            </a:r>
            <a:r>
              <a:rPr lang="ja-JP" altLang="en-US" dirty="0" smtClean="0"/>
              <a:t>制御</a:t>
            </a:r>
            <a:endParaRPr lang="en-US" altLang="ja-JP" dirty="0" smtClean="0"/>
          </a:p>
          <a:p>
            <a:r>
              <a:rPr lang="ja-JP" altLang="en-US" dirty="0"/>
              <a:t>　</a:t>
            </a:r>
            <a:r>
              <a:rPr lang="ja-JP" altLang="en-US" dirty="0" smtClean="0"/>
              <a:t>　</a:t>
            </a:r>
            <a:r>
              <a:rPr lang="en-US" altLang="ja-JP" sz="1500" dirty="0" smtClean="0"/>
              <a:t>PCS</a:t>
            </a:r>
            <a:r>
              <a:rPr lang="ja-JP" altLang="en-US" sz="1500" dirty="0" smtClean="0"/>
              <a:t>の</a:t>
            </a:r>
            <a:r>
              <a:rPr lang="en-US" altLang="ja-JP" sz="1500" dirty="0" smtClean="0"/>
              <a:t>OFF</a:t>
            </a:r>
            <a:r>
              <a:rPr lang="ja-JP" altLang="en-US" sz="1500" dirty="0" smtClean="0"/>
              <a:t>制御</a:t>
            </a:r>
            <a:endParaRPr lang="en-US" altLang="ja-JP" dirty="0"/>
          </a:p>
        </p:txBody>
      </p:sp>
      <p:cxnSp>
        <p:nvCxnSpPr>
          <p:cNvPr id="35" name="直線コネクタ 34"/>
          <p:cNvCxnSpPr/>
          <p:nvPr/>
        </p:nvCxnSpPr>
        <p:spPr>
          <a:xfrm flipH="1">
            <a:off x="3129059" y="754450"/>
            <a:ext cx="44080" cy="599622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線コネクタ 36"/>
          <p:cNvCxnSpPr/>
          <p:nvPr/>
        </p:nvCxnSpPr>
        <p:spPr>
          <a:xfrm flipH="1">
            <a:off x="6180597" y="690209"/>
            <a:ext cx="44080" cy="599622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線コネクタ 37"/>
          <p:cNvCxnSpPr/>
          <p:nvPr/>
        </p:nvCxnSpPr>
        <p:spPr>
          <a:xfrm flipH="1">
            <a:off x="9270631" y="754450"/>
            <a:ext cx="44080" cy="599622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9" name="テキスト ボックス 38"/>
          <p:cNvSpPr txBox="1"/>
          <p:nvPr/>
        </p:nvSpPr>
        <p:spPr>
          <a:xfrm>
            <a:off x="6278187" y="1682385"/>
            <a:ext cx="2883920" cy="1384993"/>
          </a:xfrm>
          <a:prstGeom prst="rect">
            <a:avLst/>
          </a:prstGeom>
          <a:noFill/>
        </p:spPr>
        <p:txBody>
          <a:bodyPr wrap="square" lIns="91438" tIns="45719" rIns="91438" bIns="45719" rtlCol="0">
            <a:spAutoFit/>
          </a:bodyPr>
          <a:lstStyle/>
          <a:p>
            <a:r>
              <a:rPr lang="ja-JP" altLang="en-US" dirty="0" smtClean="0"/>
              <a:t>・ヴァーチャル・メガソーラーを実現</a:t>
            </a:r>
            <a:endParaRPr lang="en-US" altLang="ja-JP" dirty="0" smtClean="0"/>
          </a:p>
          <a:p>
            <a:r>
              <a:rPr lang="ja-JP" altLang="en-US" dirty="0"/>
              <a:t>　</a:t>
            </a:r>
            <a:r>
              <a:rPr lang="ja-JP" altLang="en-US" dirty="0" smtClean="0"/>
              <a:t>　　↓</a:t>
            </a:r>
            <a:endParaRPr lang="en-US" altLang="ja-JP" dirty="0" smtClean="0"/>
          </a:p>
          <a:p>
            <a:r>
              <a:rPr lang="en-US" altLang="ja-JP" sz="1500" dirty="0" smtClean="0"/>
              <a:t>23</a:t>
            </a:r>
            <a:r>
              <a:rPr lang="ja-JP" altLang="en-US" sz="1500" dirty="0"/>
              <a:t>棟に追加された太陽電池を相互接続する</a:t>
            </a:r>
            <a:r>
              <a:rPr lang="ja-JP" altLang="en-US" sz="1500" dirty="0" smtClean="0"/>
              <a:t>。</a:t>
            </a:r>
            <a:endParaRPr lang="en-US" altLang="ja-JP" sz="1500" dirty="0"/>
          </a:p>
        </p:txBody>
      </p:sp>
      <p:sp>
        <p:nvSpPr>
          <p:cNvPr id="41" name="テキスト ボックス 40"/>
          <p:cNvSpPr txBox="1"/>
          <p:nvPr/>
        </p:nvSpPr>
        <p:spPr>
          <a:xfrm>
            <a:off x="3364872" y="1004329"/>
            <a:ext cx="3010771" cy="369330"/>
          </a:xfrm>
          <a:prstGeom prst="rect">
            <a:avLst/>
          </a:prstGeom>
          <a:noFill/>
        </p:spPr>
        <p:txBody>
          <a:bodyPr wrap="square" lIns="91438" tIns="45719" rIns="91438" bIns="45719" rtlCol="0">
            <a:spAutoFit/>
          </a:bodyPr>
          <a:lstStyle/>
          <a:p>
            <a:r>
              <a:rPr lang="ja-JP" altLang="en-US" dirty="0" smtClean="0"/>
              <a:t>　相互制御</a:t>
            </a:r>
            <a:endParaRPr lang="ja-JP" altLang="en-US" dirty="0"/>
          </a:p>
        </p:txBody>
      </p:sp>
      <p:sp>
        <p:nvSpPr>
          <p:cNvPr id="42" name="テキスト ボックス 41"/>
          <p:cNvSpPr txBox="1"/>
          <p:nvPr/>
        </p:nvSpPr>
        <p:spPr>
          <a:xfrm>
            <a:off x="9607951" y="1350528"/>
            <a:ext cx="2511643" cy="369330"/>
          </a:xfrm>
          <a:prstGeom prst="rect">
            <a:avLst/>
          </a:prstGeom>
          <a:noFill/>
        </p:spPr>
        <p:txBody>
          <a:bodyPr wrap="square" lIns="91438" tIns="45719" rIns="91438" bIns="45719" rtlCol="0">
            <a:spAutoFit/>
          </a:bodyPr>
          <a:lstStyle/>
          <a:p>
            <a:r>
              <a:rPr kumimoji="1" lang="en-US" altLang="ja-JP" dirty="0" smtClean="0"/>
              <a:t>Li</a:t>
            </a:r>
            <a:r>
              <a:rPr kumimoji="1" lang="ja-JP" altLang="en-US" dirty="0" smtClean="0"/>
              <a:t>蓄電池の導入</a:t>
            </a:r>
            <a:endParaRPr kumimoji="1" lang="ja-JP" altLang="en-US" dirty="0"/>
          </a:p>
        </p:txBody>
      </p:sp>
      <p:sp>
        <p:nvSpPr>
          <p:cNvPr id="43" name="テキスト ボックス 42"/>
          <p:cNvSpPr txBox="1"/>
          <p:nvPr/>
        </p:nvSpPr>
        <p:spPr>
          <a:xfrm>
            <a:off x="6598552" y="1313998"/>
            <a:ext cx="2511643" cy="369330"/>
          </a:xfrm>
          <a:prstGeom prst="rect">
            <a:avLst/>
          </a:prstGeom>
          <a:noFill/>
        </p:spPr>
        <p:txBody>
          <a:bodyPr wrap="square" lIns="91438" tIns="45719" rIns="91438" bIns="45719" rtlCol="0">
            <a:spAutoFit/>
          </a:bodyPr>
          <a:lstStyle/>
          <a:p>
            <a:r>
              <a:rPr kumimoji="1" lang="ja-JP" altLang="en-US" dirty="0" smtClean="0"/>
              <a:t>２３棟に太陽光導入</a:t>
            </a:r>
            <a:endParaRPr kumimoji="1" lang="ja-JP" altLang="en-US" dirty="0"/>
          </a:p>
        </p:txBody>
      </p:sp>
      <p:sp>
        <p:nvSpPr>
          <p:cNvPr id="46" name="テキスト ボックス 45"/>
          <p:cNvSpPr txBox="1"/>
          <p:nvPr/>
        </p:nvSpPr>
        <p:spPr>
          <a:xfrm>
            <a:off x="87430" y="1"/>
            <a:ext cx="11544185" cy="707884"/>
          </a:xfrm>
          <a:prstGeom prst="rect">
            <a:avLst/>
          </a:prstGeom>
          <a:noFill/>
        </p:spPr>
        <p:txBody>
          <a:bodyPr wrap="square" lIns="91438" tIns="45719" rIns="91438" bIns="45719" rtlCol="0">
            <a:spAutoFit/>
          </a:bodyPr>
          <a:lstStyle/>
          <a:p>
            <a:r>
              <a:rPr lang="en-US" altLang="ja-JP" sz="4000" dirty="0" smtClean="0"/>
              <a:t>IEEE1888</a:t>
            </a:r>
            <a:r>
              <a:rPr lang="ja-JP" altLang="en-US" sz="4000" dirty="0" smtClean="0"/>
              <a:t>を用いた</a:t>
            </a:r>
            <a:r>
              <a:rPr lang="ja-JP" altLang="en-US" sz="3200" dirty="0" smtClean="0"/>
              <a:t> オープン </a:t>
            </a:r>
            <a:r>
              <a:rPr lang="en-US" altLang="ja-JP" sz="3600" dirty="0" smtClean="0"/>
              <a:t>BEMS</a:t>
            </a:r>
            <a:r>
              <a:rPr lang="ja-JP" altLang="en-US" sz="3600" dirty="0" smtClean="0"/>
              <a:t> のキャンパス展開 </a:t>
            </a:r>
            <a:endParaRPr lang="ja-JP" altLang="en-US" sz="3600" dirty="0"/>
          </a:p>
        </p:txBody>
      </p:sp>
    </p:spTree>
    <p:extLst>
      <p:ext uri="{BB962C8B-B14F-4D97-AF65-F5344CB8AC3E}">
        <p14:creationId xmlns:p14="http://schemas.microsoft.com/office/powerpoint/2010/main" xmlns="" val="17559817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23"/>
          <p:cNvGrpSpPr>
            <a:grpSpLocks/>
          </p:cNvGrpSpPr>
          <p:nvPr/>
        </p:nvGrpSpPr>
        <p:grpSpPr bwMode="auto">
          <a:xfrm>
            <a:off x="8298219" y="4005252"/>
            <a:ext cx="3559349" cy="2795587"/>
            <a:chOff x="3756" y="2523"/>
            <a:chExt cx="1846" cy="1761"/>
          </a:xfrm>
        </p:grpSpPr>
        <p:pic>
          <p:nvPicPr>
            <p:cNvPr id="14357" name="Picture 12" descr="http://58.89.210.226/jirei/office/rw0005/01.jpg"/>
            <p:cNvPicPr>
              <a:picLocks noChangeAspect="1" noChangeArrowheads="1"/>
            </p:cNvPicPr>
            <p:nvPr/>
          </p:nvPicPr>
          <p:blipFill>
            <a:blip r:embed="rId3" cstate="print"/>
            <a:srcRect/>
            <a:stretch>
              <a:fillRect/>
            </a:stretch>
          </p:blipFill>
          <p:spPr bwMode="auto">
            <a:xfrm>
              <a:off x="3976" y="2523"/>
              <a:ext cx="1626" cy="1690"/>
            </a:xfrm>
            <a:prstGeom prst="rect">
              <a:avLst/>
            </a:prstGeom>
            <a:noFill/>
            <a:ln w="9525">
              <a:noFill/>
              <a:miter lim="800000"/>
              <a:headEnd/>
              <a:tailEnd/>
            </a:ln>
          </p:spPr>
        </p:pic>
        <p:sp>
          <p:nvSpPr>
            <p:cNvPr id="14358" name="テキスト ボックス 22"/>
            <p:cNvSpPr txBox="1">
              <a:spLocks noChangeArrowheads="1"/>
            </p:cNvSpPr>
            <p:nvPr/>
          </p:nvSpPr>
          <p:spPr bwMode="auto">
            <a:xfrm>
              <a:off x="3756" y="3702"/>
              <a:ext cx="1447" cy="582"/>
            </a:xfrm>
            <a:prstGeom prst="rect">
              <a:avLst/>
            </a:prstGeom>
            <a:solidFill>
              <a:schemeClr val="bg1">
                <a:lumMod val="95000"/>
              </a:schemeClr>
            </a:solidFill>
            <a:ln w="9525">
              <a:solidFill>
                <a:schemeClr val="accent1"/>
              </a:solidFill>
              <a:miter lim="800000"/>
              <a:headEnd/>
              <a:tailEnd/>
            </a:ln>
          </p:spPr>
          <p:txBody>
            <a:bodyPr wrap="square">
              <a:spAutoFit/>
            </a:bodyPr>
            <a:lstStyle/>
            <a:p>
              <a:r>
                <a:rPr lang="en-US" altLang="ja-JP" sz="2700" dirty="0">
                  <a:latin typeface="Calibri" pitchFamily="34" charset="0"/>
                </a:rPr>
                <a:t>CANON </a:t>
              </a:r>
              <a:r>
                <a:rPr lang="ja-JP" altLang="en-US" sz="2700" dirty="0">
                  <a:latin typeface="Calibri" pitchFamily="34" charset="0"/>
                </a:rPr>
                <a:t> </a:t>
              </a:r>
              <a:r>
                <a:rPr lang="en-US" altLang="ja-JP" sz="2700" dirty="0">
                  <a:latin typeface="Calibri" pitchFamily="34" charset="0"/>
                </a:rPr>
                <a:t>S Tower</a:t>
              </a:r>
              <a:r>
                <a:rPr lang="ja-JP" altLang="en-US" sz="2700" dirty="0">
                  <a:latin typeface="Calibri" pitchFamily="34" charset="0"/>
                </a:rPr>
                <a:t> </a:t>
              </a:r>
              <a:endParaRPr lang="en-US" altLang="ja-JP" sz="2700" dirty="0">
                <a:latin typeface="Calibri" pitchFamily="34" charset="0"/>
              </a:endParaRPr>
            </a:p>
            <a:p>
              <a:r>
                <a:rPr lang="en-US" altLang="ja-JP" sz="2700" dirty="0">
                  <a:latin typeface="Calibri" pitchFamily="34" charset="0"/>
                </a:rPr>
                <a:t>(Canon MJ HQ)</a:t>
              </a:r>
              <a:r>
                <a:rPr lang="ja-JP" altLang="en-US" sz="2700" dirty="0">
                  <a:latin typeface="Calibri" pitchFamily="34" charset="0"/>
                </a:rPr>
                <a:t> </a:t>
              </a:r>
              <a:endParaRPr lang="en-US" altLang="ja-JP" sz="2700" dirty="0">
                <a:latin typeface="Calibri" pitchFamily="34" charset="0"/>
              </a:endParaRPr>
            </a:p>
          </p:txBody>
        </p:sp>
      </p:grpSp>
      <p:sp>
        <p:nvSpPr>
          <p:cNvPr id="14338" name="タイトル 1"/>
          <p:cNvSpPr>
            <a:spLocks noGrp="1"/>
          </p:cNvSpPr>
          <p:nvPr>
            <p:ph type="title"/>
          </p:nvPr>
        </p:nvSpPr>
        <p:spPr>
          <a:xfrm>
            <a:off x="1837435" y="609600"/>
            <a:ext cx="9440180" cy="1143000"/>
          </a:xfrm>
        </p:spPr>
        <p:txBody>
          <a:bodyPr/>
          <a:lstStyle/>
          <a:p>
            <a:pPr eaLnBrk="1" hangingPunct="1"/>
            <a:endParaRPr lang="ja-JP" altLang="en-US" smtClean="0"/>
          </a:p>
        </p:txBody>
      </p:sp>
      <p:grpSp>
        <p:nvGrpSpPr>
          <p:cNvPr id="3" name="グループ化 18"/>
          <p:cNvGrpSpPr>
            <a:grpSpLocks/>
          </p:cNvGrpSpPr>
          <p:nvPr/>
        </p:nvGrpSpPr>
        <p:grpSpPr bwMode="auto">
          <a:xfrm>
            <a:off x="8788737" y="974849"/>
            <a:ext cx="3164080" cy="2834514"/>
            <a:chOff x="6084168" y="974495"/>
            <a:chExt cx="2605405" cy="2836116"/>
          </a:xfrm>
        </p:grpSpPr>
        <p:pic>
          <p:nvPicPr>
            <p:cNvPr id="14355" name="Picture 2" descr="http://www.microsoft.com/global/ja-jp/mscorp/PublishingImages/branch/office_sgt.jpg"/>
            <p:cNvPicPr>
              <a:picLocks noChangeAspect="1" noChangeArrowheads="1"/>
            </p:cNvPicPr>
            <p:nvPr/>
          </p:nvPicPr>
          <p:blipFill>
            <a:blip r:embed="rId4" cstate="print"/>
            <a:srcRect/>
            <a:stretch>
              <a:fillRect/>
            </a:stretch>
          </p:blipFill>
          <p:spPr bwMode="auto">
            <a:xfrm>
              <a:off x="6084168" y="974495"/>
              <a:ext cx="1791072" cy="2671685"/>
            </a:xfrm>
            <a:prstGeom prst="rect">
              <a:avLst/>
            </a:prstGeom>
            <a:noFill/>
            <a:ln w="9525">
              <a:noFill/>
              <a:miter lim="800000"/>
              <a:headEnd/>
              <a:tailEnd/>
            </a:ln>
          </p:spPr>
        </p:pic>
        <p:sp>
          <p:nvSpPr>
            <p:cNvPr id="14356" name="テキスト ボックス 10"/>
            <p:cNvSpPr txBox="1">
              <a:spLocks noChangeArrowheads="1"/>
            </p:cNvSpPr>
            <p:nvPr/>
          </p:nvSpPr>
          <p:spPr bwMode="auto">
            <a:xfrm>
              <a:off x="6456928" y="2886759"/>
              <a:ext cx="2232645" cy="923852"/>
            </a:xfrm>
            <a:prstGeom prst="rect">
              <a:avLst/>
            </a:prstGeom>
            <a:solidFill>
              <a:srgbClr val="FFFF00"/>
            </a:solidFill>
            <a:ln w="9525">
              <a:solidFill>
                <a:schemeClr val="accent1"/>
              </a:solidFill>
              <a:miter lim="800000"/>
              <a:headEnd/>
              <a:tailEnd/>
            </a:ln>
          </p:spPr>
          <p:txBody>
            <a:bodyPr wrap="square">
              <a:spAutoFit/>
            </a:bodyPr>
            <a:lstStyle/>
            <a:p>
              <a:r>
                <a:rPr lang="ja-JP" altLang="en-US" sz="2700" dirty="0" smtClean="0">
                  <a:latin typeface="Calibri" pitchFamily="34" charset="0"/>
                </a:rPr>
                <a:t>マイクロソフト社</a:t>
              </a:r>
              <a:endParaRPr lang="en-US" altLang="ja-JP" sz="2700" dirty="0" smtClean="0">
                <a:latin typeface="Calibri" pitchFamily="34" charset="0"/>
              </a:endParaRPr>
            </a:p>
            <a:p>
              <a:r>
                <a:rPr lang="ja-JP" altLang="en-US" sz="2700" dirty="0" smtClean="0">
                  <a:latin typeface="Calibri" pitchFamily="34" charset="0"/>
                </a:rPr>
                <a:t>品川本社ビル </a:t>
              </a:r>
              <a:endParaRPr lang="en-US" altLang="ja-JP" sz="2700" dirty="0">
                <a:latin typeface="Calibri" pitchFamily="34" charset="0"/>
              </a:endParaRPr>
            </a:p>
          </p:txBody>
        </p:sp>
      </p:grpSp>
      <p:grpSp>
        <p:nvGrpSpPr>
          <p:cNvPr id="4" name="グループ化 23"/>
          <p:cNvGrpSpPr>
            <a:grpSpLocks/>
          </p:cNvGrpSpPr>
          <p:nvPr/>
        </p:nvGrpSpPr>
        <p:grpSpPr bwMode="auto">
          <a:xfrm>
            <a:off x="6192011" y="164650"/>
            <a:ext cx="4992555" cy="2520951"/>
            <a:chOff x="4777700" y="2996282"/>
            <a:chExt cx="4110919" cy="2520280"/>
          </a:xfrm>
        </p:grpSpPr>
        <p:pic>
          <p:nvPicPr>
            <p:cNvPr id="14353" name="Picture 4" descr="http://bb-building.net/tokyo/image/tokyo/091-01.jpg"/>
            <p:cNvPicPr>
              <a:picLocks noChangeAspect="1" noChangeArrowheads="1"/>
            </p:cNvPicPr>
            <p:nvPr/>
          </p:nvPicPr>
          <p:blipFill>
            <a:blip r:embed="rId5" cstate="print"/>
            <a:srcRect/>
            <a:stretch>
              <a:fillRect/>
            </a:stretch>
          </p:blipFill>
          <p:spPr bwMode="auto">
            <a:xfrm>
              <a:off x="4777700" y="2996282"/>
              <a:ext cx="1890210" cy="2520280"/>
            </a:xfrm>
            <a:prstGeom prst="rect">
              <a:avLst/>
            </a:prstGeom>
            <a:noFill/>
            <a:ln w="9525">
              <a:noFill/>
              <a:miter lim="800000"/>
              <a:headEnd/>
              <a:tailEnd/>
            </a:ln>
          </p:spPr>
        </p:pic>
        <p:sp>
          <p:nvSpPr>
            <p:cNvPr id="14354" name="テキスト ボックス 11"/>
            <p:cNvSpPr txBox="1">
              <a:spLocks noChangeArrowheads="1"/>
            </p:cNvSpPr>
            <p:nvPr/>
          </p:nvSpPr>
          <p:spPr bwMode="auto">
            <a:xfrm>
              <a:off x="6163806" y="3140967"/>
              <a:ext cx="2724813" cy="507696"/>
            </a:xfrm>
            <a:prstGeom prst="rect">
              <a:avLst/>
            </a:prstGeom>
            <a:solidFill>
              <a:schemeClr val="bg1">
                <a:lumMod val="95000"/>
              </a:schemeClr>
            </a:solidFill>
            <a:ln w="9525">
              <a:solidFill>
                <a:schemeClr val="accent1"/>
              </a:solidFill>
              <a:miter lim="800000"/>
              <a:headEnd/>
              <a:tailEnd/>
            </a:ln>
          </p:spPr>
          <p:txBody>
            <a:bodyPr wrap="square">
              <a:spAutoFit/>
            </a:bodyPr>
            <a:lstStyle/>
            <a:p>
              <a:r>
                <a:rPr lang="ja-JP" altLang="en-US" sz="2700" dirty="0" smtClean="0">
                  <a:latin typeface="Calibri" pitchFamily="34" charset="0"/>
                </a:rPr>
                <a:t>大塚商会 本社ビル </a:t>
              </a:r>
              <a:endParaRPr lang="en-US" altLang="ja-JP" sz="2700" dirty="0">
                <a:latin typeface="Calibri" pitchFamily="34" charset="0"/>
              </a:endParaRPr>
            </a:p>
          </p:txBody>
        </p:sp>
      </p:grpSp>
      <p:grpSp>
        <p:nvGrpSpPr>
          <p:cNvPr id="5" name="グループ化 17"/>
          <p:cNvGrpSpPr>
            <a:grpSpLocks/>
          </p:cNvGrpSpPr>
          <p:nvPr/>
        </p:nvGrpSpPr>
        <p:grpSpPr bwMode="auto">
          <a:xfrm>
            <a:off x="335360" y="77725"/>
            <a:ext cx="5280587" cy="3491836"/>
            <a:chOff x="24268" y="122284"/>
            <a:chExt cx="4347755" cy="3491196"/>
          </a:xfrm>
        </p:grpSpPr>
        <p:pic>
          <p:nvPicPr>
            <p:cNvPr id="14347" name="Picture 8" descr="http://www.titech.ac.jp/images/eei_pic3.jpg"/>
            <p:cNvPicPr>
              <a:picLocks noChangeAspect="1" noChangeArrowheads="1"/>
            </p:cNvPicPr>
            <p:nvPr/>
          </p:nvPicPr>
          <p:blipFill>
            <a:blip r:embed="rId6" cstate="print"/>
            <a:srcRect/>
            <a:stretch>
              <a:fillRect/>
            </a:stretch>
          </p:blipFill>
          <p:spPr bwMode="auto">
            <a:xfrm>
              <a:off x="333427" y="977126"/>
              <a:ext cx="3970412" cy="2636354"/>
            </a:xfrm>
            <a:prstGeom prst="rect">
              <a:avLst/>
            </a:prstGeom>
            <a:noFill/>
            <a:ln w="9525">
              <a:noFill/>
              <a:miter lim="800000"/>
              <a:headEnd/>
              <a:tailEnd/>
            </a:ln>
          </p:spPr>
        </p:pic>
        <p:sp>
          <p:nvSpPr>
            <p:cNvPr id="14348" name="テキスト ボックス 9"/>
            <p:cNvSpPr txBox="1">
              <a:spLocks noChangeArrowheads="1"/>
            </p:cNvSpPr>
            <p:nvPr/>
          </p:nvSpPr>
          <p:spPr bwMode="auto">
            <a:xfrm>
              <a:off x="24268" y="122284"/>
              <a:ext cx="4347755" cy="1338583"/>
            </a:xfrm>
            <a:prstGeom prst="rect">
              <a:avLst/>
            </a:prstGeom>
            <a:solidFill>
              <a:schemeClr val="bg1">
                <a:lumMod val="95000"/>
              </a:schemeClr>
            </a:solidFill>
            <a:ln w="9525">
              <a:solidFill>
                <a:schemeClr val="accent1"/>
              </a:solidFill>
              <a:miter lim="800000"/>
              <a:headEnd/>
              <a:tailEnd/>
            </a:ln>
          </p:spPr>
          <p:txBody>
            <a:bodyPr wrap="square">
              <a:spAutoFit/>
            </a:bodyPr>
            <a:lstStyle/>
            <a:p>
              <a:r>
                <a:rPr lang="ja-JP" altLang="en-US" sz="2700" dirty="0" smtClean="0">
                  <a:latin typeface="Calibri" pitchFamily="34" charset="0"/>
                </a:rPr>
                <a:t>東京工業大学 大岡山キャンパス</a:t>
              </a:r>
              <a:r>
                <a:rPr lang="en-US" altLang="ja-JP" sz="2700" dirty="0" smtClean="0">
                  <a:latin typeface="Calibri" pitchFamily="34" charset="0"/>
                </a:rPr>
                <a:t> </a:t>
              </a:r>
            </a:p>
            <a:p>
              <a:r>
                <a:rPr lang="ja-JP" altLang="en-US" sz="2700" dirty="0" smtClean="0">
                  <a:latin typeface="Calibri" pitchFamily="34" charset="0"/>
                </a:rPr>
                <a:t>  環境エネルギーイノベーション棟</a:t>
              </a:r>
              <a:endParaRPr lang="en-US" altLang="ja-JP" sz="2700" dirty="0" smtClean="0">
                <a:latin typeface="Calibri" pitchFamily="34" charset="0"/>
              </a:endParaRPr>
            </a:p>
            <a:p>
              <a:r>
                <a:rPr lang="ja-JP" altLang="en-US" sz="2700" dirty="0" smtClean="0">
                  <a:latin typeface="Calibri" pitchFamily="34" charset="0"/>
                </a:rPr>
                <a:t> 全キャンパス展開</a:t>
              </a:r>
              <a:endParaRPr lang="en-US" altLang="ja-JP" sz="2700" dirty="0">
                <a:latin typeface="Calibri" pitchFamily="34" charset="0"/>
              </a:endParaRPr>
            </a:p>
          </p:txBody>
        </p:sp>
      </p:grpSp>
      <p:grpSp>
        <p:nvGrpSpPr>
          <p:cNvPr id="6" name="グループ化 24"/>
          <p:cNvGrpSpPr/>
          <p:nvPr/>
        </p:nvGrpSpPr>
        <p:grpSpPr>
          <a:xfrm>
            <a:off x="4560619" y="1935412"/>
            <a:ext cx="3935668" cy="3361976"/>
            <a:chOff x="3851920" y="2759646"/>
            <a:chExt cx="2520280" cy="2537743"/>
          </a:xfrm>
        </p:grpSpPr>
        <p:pic>
          <p:nvPicPr>
            <p:cNvPr id="5122" name="Picture 2" descr="http://blogimg.goo.ne.jp/user_image/63/37/b602903f371604f16b8173975886f7c0.jpg"/>
            <p:cNvPicPr>
              <a:picLocks noChangeAspect="1" noChangeArrowheads="1"/>
            </p:cNvPicPr>
            <p:nvPr/>
          </p:nvPicPr>
          <p:blipFill>
            <a:blip r:embed="rId7" cstate="print"/>
            <a:srcRect/>
            <a:stretch>
              <a:fillRect/>
            </a:stretch>
          </p:blipFill>
          <p:spPr bwMode="auto">
            <a:xfrm>
              <a:off x="3851920" y="3068960"/>
              <a:ext cx="2054002" cy="1369335"/>
            </a:xfrm>
            <a:prstGeom prst="rect">
              <a:avLst/>
            </a:prstGeom>
            <a:noFill/>
          </p:spPr>
        </p:pic>
        <p:pic>
          <p:nvPicPr>
            <p:cNvPr id="5123" name="Picture 3"/>
            <p:cNvPicPr>
              <a:picLocks noChangeAspect="1" noChangeArrowheads="1"/>
            </p:cNvPicPr>
            <p:nvPr/>
          </p:nvPicPr>
          <p:blipFill>
            <a:blip r:embed="rId8" cstate="print"/>
            <a:srcRect/>
            <a:stretch>
              <a:fillRect/>
            </a:stretch>
          </p:blipFill>
          <p:spPr bwMode="auto">
            <a:xfrm>
              <a:off x="4716016" y="4221088"/>
              <a:ext cx="1435145" cy="1076301"/>
            </a:xfrm>
            <a:prstGeom prst="rect">
              <a:avLst/>
            </a:prstGeom>
            <a:noFill/>
            <a:ln w="9525">
              <a:noFill/>
              <a:miter lim="800000"/>
              <a:headEnd/>
              <a:tailEnd/>
            </a:ln>
          </p:spPr>
        </p:pic>
        <p:sp>
          <p:nvSpPr>
            <p:cNvPr id="14346" name="テキスト ボックス 26"/>
            <p:cNvSpPr txBox="1">
              <a:spLocks noChangeArrowheads="1"/>
            </p:cNvSpPr>
            <p:nvPr/>
          </p:nvSpPr>
          <p:spPr bwMode="auto">
            <a:xfrm>
              <a:off x="3923929" y="2759646"/>
              <a:ext cx="2448271" cy="383329"/>
            </a:xfrm>
            <a:prstGeom prst="rect">
              <a:avLst/>
            </a:prstGeom>
            <a:solidFill>
              <a:schemeClr val="bg1">
                <a:lumMod val="95000"/>
              </a:schemeClr>
            </a:solidFill>
            <a:ln w="9525">
              <a:solidFill>
                <a:schemeClr val="accent1"/>
              </a:solidFill>
              <a:miter lim="800000"/>
              <a:headEnd/>
              <a:tailEnd/>
            </a:ln>
          </p:spPr>
          <p:txBody>
            <a:bodyPr wrap="square">
              <a:spAutoFit/>
            </a:bodyPr>
            <a:lstStyle/>
            <a:p>
              <a:r>
                <a:rPr lang="ja-JP" altLang="en-US" sz="2700" dirty="0" smtClean="0">
                  <a:latin typeface="Calibri" pitchFamily="34" charset="0"/>
                </a:rPr>
                <a:t>千葉大学植物工場 </a:t>
              </a:r>
              <a:endParaRPr lang="en-US" altLang="ja-JP" sz="2700" dirty="0">
                <a:latin typeface="Calibri" pitchFamily="34" charset="0"/>
              </a:endParaRPr>
            </a:p>
          </p:txBody>
        </p:sp>
      </p:grpSp>
      <p:grpSp>
        <p:nvGrpSpPr>
          <p:cNvPr id="7" name="グループ化 23"/>
          <p:cNvGrpSpPr/>
          <p:nvPr/>
        </p:nvGrpSpPr>
        <p:grpSpPr>
          <a:xfrm>
            <a:off x="-48682" y="3044958"/>
            <a:ext cx="4501553" cy="2749654"/>
            <a:chOff x="-75546" y="3645024"/>
            <a:chExt cx="4318262" cy="3302257"/>
          </a:xfrm>
        </p:grpSpPr>
        <p:pic>
          <p:nvPicPr>
            <p:cNvPr id="32" name="Picture 2"/>
            <p:cNvPicPr>
              <a:picLocks noChangeAspect="1" noChangeArrowheads="1"/>
            </p:cNvPicPr>
            <p:nvPr/>
          </p:nvPicPr>
          <p:blipFill>
            <a:blip r:embed="rId9" cstate="print"/>
            <a:srcRect/>
            <a:stretch>
              <a:fillRect/>
            </a:stretch>
          </p:blipFill>
          <p:spPr bwMode="auto">
            <a:xfrm>
              <a:off x="491109" y="3807515"/>
              <a:ext cx="2928763" cy="2357789"/>
            </a:xfrm>
            <a:prstGeom prst="rect">
              <a:avLst/>
            </a:prstGeom>
            <a:noFill/>
            <a:ln w="9525">
              <a:noFill/>
              <a:miter lim="800000"/>
              <a:headEnd/>
              <a:tailEnd/>
            </a:ln>
          </p:spPr>
        </p:pic>
        <p:pic>
          <p:nvPicPr>
            <p:cNvPr id="33" name="Picture 3"/>
            <p:cNvPicPr>
              <a:picLocks noChangeAspect="1" noChangeArrowheads="1"/>
            </p:cNvPicPr>
            <p:nvPr/>
          </p:nvPicPr>
          <p:blipFill>
            <a:blip r:embed="rId10" cstate="print"/>
            <a:srcRect/>
            <a:stretch>
              <a:fillRect/>
            </a:stretch>
          </p:blipFill>
          <p:spPr bwMode="auto">
            <a:xfrm>
              <a:off x="215305" y="3645024"/>
              <a:ext cx="1476375" cy="1266825"/>
            </a:xfrm>
            <a:prstGeom prst="rect">
              <a:avLst/>
            </a:prstGeom>
            <a:noFill/>
            <a:ln w="9525">
              <a:noFill/>
              <a:miter lim="800000"/>
              <a:headEnd/>
              <a:tailEnd/>
            </a:ln>
          </p:spPr>
        </p:pic>
        <p:sp>
          <p:nvSpPr>
            <p:cNvPr id="34" name="テキスト ボックス 33"/>
            <p:cNvSpPr txBox="1"/>
            <p:nvPr/>
          </p:nvSpPr>
          <p:spPr>
            <a:xfrm>
              <a:off x="-75546" y="5949277"/>
              <a:ext cx="4318262" cy="998004"/>
            </a:xfrm>
            <a:prstGeom prst="rect">
              <a:avLst/>
            </a:prstGeom>
            <a:solidFill>
              <a:schemeClr val="bg1">
                <a:lumMod val="95000"/>
              </a:schemeClr>
            </a:solidFill>
            <a:ln>
              <a:solidFill>
                <a:schemeClr val="accent1"/>
              </a:solidFill>
            </a:ln>
          </p:spPr>
          <p:txBody>
            <a:bodyPr wrap="none" rtlCol="0">
              <a:spAutoFit/>
            </a:bodyPr>
            <a:lstStyle/>
            <a:p>
              <a:r>
                <a:rPr lang="ja-JP" altLang="en-US" sz="2400" dirty="0" smtClean="0"/>
                <a:t>日立情報通信エンジニアリング社</a:t>
              </a:r>
              <a:endParaRPr lang="en-US" altLang="ja-JP" sz="2400" dirty="0" smtClean="0"/>
            </a:p>
            <a:p>
              <a:r>
                <a:rPr lang="ja-JP" altLang="en-US" dirty="0" smtClean="0"/>
                <a:t>中井研究所棟</a:t>
              </a:r>
              <a:endParaRPr lang="en-US" altLang="ja-JP" sz="2400" dirty="0" smtClean="0"/>
            </a:p>
          </p:txBody>
        </p:sp>
      </p:grpSp>
      <p:grpSp>
        <p:nvGrpSpPr>
          <p:cNvPr id="8" name="グループ化 22"/>
          <p:cNvGrpSpPr/>
          <p:nvPr/>
        </p:nvGrpSpPr>
        <p:grpSpPr>
          <a:xfrm>
            <a:off x="1679510" y="4605126"/>
            <a:ext cx="5184741" cy="2175156"/>
            <a:chOff x="-1109219" y="4076700"/>
            <a:chExt cx="4420744" cy="2366659"/>
          </a:xfrm>
        </p:grpSpPr>
        <p:pic>
          <p:nvPicPr>
            <p:cNvPr id="14360" name="Picture 24"/>
            <p:cNvPicPr>
              <a:picLocks noChangeAspect="1" noChangeArrowheads="1"/>
            </p:cNvPicPr>
            <p:nvPr/>
          </p:nvPicPr>
          <p:blipFill>
            <a:blip r:embed="rId11" cstate="print"/>
            <a:srcRect/>
            <a:stretch>
              <a:fillRect/>
            </a:stretch>
          </p:blipFill>
          <p:spPr bwMode="auto">
            <a:xfrm>
              <a:off x="179388" y="4076700"/>
              <a:ext cx="3132137" cy="2016125"/>
            </a:xfrm>
            <a:prstGeom prst="rect">
              <a:avLst/>
            </a:prstGeom>
            <a:noFill/>
          </p:spPr>
        </p:pic>
        <p:sp>
          <p:nvSpPr>
            <p:cNvPr id="14352" name="テキスト ボックス 13"/>
            <p:cNvSpPr txBox="1">
              <a:spLocks noChangeArrowheads="1"/>
            </p:cNvSpPr>
            <p:nvPr/>
          </p:nvSpPr>
          <p:spPr bwMode="auto">
            <a:xfrm>
              <a:off x="-1109219" y="5539200"/>
              <a:ext cx="3152897" cy="904159"/>
            </a:xfrm>
            <a:prstGeom prst="rect">
              <a:avLst/>
            </a:prstGeom>
            <a:solidFill>
              <a:schemeClr val="bg1">
                <a:lumMod val="95000"/>
              </a:schemeClr>
            </a:solidFill>
            <a:ln w="9525">
              <a:solidFill>
                <a:schemeClr val="tx1"/>
              </a:solidFill>
              <a:miter lim="800000"/>
              <a:headEnd/>
              <a:tailEnd/>
            </a:ln>
          </p:spPr>
          <p:txBody>
            <a:bodyPr wrap="square">
              <a:spAutoFit/>
            </a:bodyPr>
            <a:lstStyle/>
            <a:p>
              <a:r>
                <a:rPr lang="ja-JP" altLang="en-US" dirty="0" smtClean="0">
                  <a:latin typeface="Calibri" pitchFamily="34" charset="0"/>
                </a:rPr>
                <a:t>セイコー ソリューションズ</a:t>
              </a:r>
              <a:endParaRPr lang="en-US" altLang="ja-JP" sz="2400" dirty="0">
                <a:latin typeface="Calibri" pitchFamily="34" charset="0"/>
              </a:endParaRPr>
            </a:p>
            <a:p>
              <a:r>
                <a:rPr lang="ja-JP" altLang="en-US" dirty="0" smtClean="0">
                  <a:latin typeface="Calibri" pitchFamily="34" charset="0"/>
                </a:rPr>
                <a:t>関連会社 タイ工場</a:t>
              </a:r>
              <a:r>
                <a:rPr lang="ja-JP" altLang="en-US" sz="2400" dirty="0" smtClean="0">
                  <a:latin typeface="Calibri" pitchFamily="34" charset="0"/>
                </a:rPr>
                <a:t> </a:t>
              </a:r>
              <a:endParaRPr lang="en-US" altLang="ja-JP" sz="2400" dirty="0">
                <a:latin typeface="Calibri" pitchFamily="34" charset="0"/>
              </a:endParaRPr>
            </a:p>
          </p:txBody>
        </p:sp>
      </p:grpSp>
      <p:sp>
        <p:nvSpPr>
          <p:cNvPr id="26" name="縦巻き 25"/>
          <p:cNvSpPr/>
          <p:nvPr/>
        </p:nvSpPr>
        <p:spPr>
          <a:xfrm>
            <a:off x="-144694" y="1388773"/>
            <a:ext cx="8160907" cy="5208580"/>
          </a:xfrm>
          <a:prstGeom prst="verticalScroll">
            <a:avLst>
              <a:gd name="adj" fmla="val 9234"/>
            </a:avLst>
          </a:prstGeom>
          <a:solidFill>
            <a:srgbClr val="00206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l"/>
            <a:r>
              <a:rPr lang="en-US" altLang="ja-JP" sz="3200" dirty="0" smtClean="0">
                <a:solidFill>
                  <a:srgbClr val="FFFF00"/>
                </a:solidFill>
              </a:rPr>
              <a:t>         </a:t>
            </a:r>
            <a:r>
              <a:rPr lang="ja-JP" altLang="en-US" sz="3200" dirty="0" smtClean="0">
                <a:solidFill>
                  <a:srgbClr val="FFFF00"/>
                </a:solidFill>
              </a:rPr>
              <a:t>マイクロソフト社</a:t>
            </a:r>
            <a:r>
              <a:rPr lang="en-US" altLang="ja-JP" sz="3200" dirty="0" smtClean="0">
                <a:solidFill>
                  <a:srgbClr val="FFFF00"/>
                </a:solidFill>
              </a:rPr>
              <a:t>(</a:t>
            </a:r>
            <a:r>
              <a:rPr lang="ja-JP" altLang="en-US" sz="3200" dirty="0" smtClean="0">
                <a:solidFill>
                  <a:srgbClr val="FFFF00"/>
                </a:solidFill>
              </a:rPr>
              <a:t>グローバル</a:t>
            </a:r>
            <a:r>
              <a:rPr lang="en-US" altLang="ja-JP" sz="3200" dirty="0" smtClean="0">
                <a:solidFill>
                  <a:srgbClr val="FFFF00"/>
                </a:solidFill>
              </a:rPr>
              <a:t>)</a:t>
            </a:r>
          </a:p>
          <a:p>
            <a:pPr algn="ctr"/>
            <a:r>
              <a:rPr lang="en-US" altLang="ja-JP" sz="3200" dirty="0" smtClean="0">
                <a:solidFill>
                  <a:srgbClr val="FFFF00"/>
                </a:solidFill>
              </a:rPr>
              <a:t>Best Practice</a:t>
            </a:r>
            <a:r>
              <a:rPr lang="ja-JP" altLang="en-US" sz="3200" dirty="0" smtClean="0">
                <a:solidFill>
                  <a:srgbClr val="FFFF00"/>
                </a:solidFill>
              </a:rPr>
              <a:t> </a:t>
            </a:r>
            <a:r>
              <a:rPr lang="en-US" altLang="ja-JP" sz="3200" dirty="0" smtClean="0">
                <a:solidFill>
                  <a:srgbClr val="FFFF00"/>
                </a:solidFill>
              </a:rPr>
              <a:t>Building </a:t>
            </a:r>
            <a:endParaRPr lang="en-US" altLang="ja-JP" sz="1600" dirty="0" smtClean="0">
              <a:solidFill>
                <a:srgbClr val="FFFF00"/>
              </a:solidFill>
            </a:endParaRPr>
          </a:p>
          <a:p>
            <a:pPr algn="l"/>
            <a:r>
              <a:rPr lang="en-US" altLang="ja-JP" sz="1600" dirty="0" smtClean="0">
                <a:solidFill>
                  <a:srgbClr val="FFFF00"/>
                </a:solidFill>
              </a:rPr>
              <a:t>    </a:t>
            </a:r>
            <a:endParaRPr lang="en-US" altLang="ja-JP" sz="3200" dirty="0" smtClean="0">
              <a:solidFill>
                <a:srgbClr val="FFFF00"/>
              </a:solidFill>
            </a:endParaRPr>
          </a:p>
          <a:p>
            <a:pPr marL="715415" indent="-482588">
              <a:buFont typeface="+mj-lt"/>
              <a:buAutoNum type="arabicPeriod"/>
            </a:pPr>
            <a:r>
              <a:rPr lang="ja-JP" altLang="en-US" sz="3200" dirty="0" smtClean="0">
                <a:solidFill>
                  <a:srgbClr val="FFFF00"/>
                </a:solidFill>
              </a:rPr>
              <a:t>インターネット技術を用いた          オープン設備管理・制御                </a:t>
            </a:r>
            <a:r>
              <a:rPr lang="en-US" altLang="ja-JP" sz="3200" dirty="0" smtClean="0">
                <a:solidFill>
                  <a:srgbClr val="FFFF00"/>
                </a:solidFill>
              </a:rPr>
              <a:t>(i.e., IEEE1888)</a:t>
            </a:r>
          </a:p>
          <a:p>
            <a:pPr marL="715415" indent="-482588">
              <a:buFont typeface="+mj-lt"/>
              <a:buAutoNum type="arabicPeriod"/>
            </a:pPr>
            <a:endParaRPr lang="en-US" altLang="ja-JP" sz="3200" dirty="0" smtClean="0">
              <a:solidFill>
                <a:srgbClr val="FFFF00"/>
              </a:solidFill>
            </a:endParaRPr>
          </a:p>
          <a:p>
            <a:pPr marL="715415" indent="-482588">
              <a:buFont typeface="+mj-lt"/>
              <a:buAutoNum type="arabicPeriod"/>
            </a:pPr>
            <a:r>
              <a:rPr lang="ja-JP" altLang="en-US" sz="3200" dirty="0" smtClean="0">
                <a:solidFill>
                  <a:srgbClr val="FFFF00"/>
                </a:solidFill>
              </a:rPr>
              <a:t>サーバはすべてデータセンターへ</a:t>
            </a:r>
            <a:endParaRPr lang="en-US" altLang="ja-JP" sz="3200" dirty="0" smtClean="0">
              <a:solidFill>
                <a:srgbClr val="FFFF00"/>
              </a:solidFill>
            </a:endParaRPr>
          </a:p>
          <a:p>
            <a:pPr marL="1219170" lvl="1" indent="-609585"/>
            <a:r>
              <a:rPr lang="en-US" altLang="ja-JP" sz="3200" dirty="0" smtClean="0">
                <a:solidFill>
                  <a:srgbClr val="FFFF00"/>
                </a:solidFill>
              </a:rPr>
              <a:t> = </a:t>
            </a:r>
            <a:r>
              <a:rPr lang="ja-JP" altLang="en-US" sz="3200" dirty="0" smtClean="0">
                <a:solidFill>
                  <a:srgbClr val="FFFF00"/>
                </a:solidFill>
              </a:rPr>
              <a:t>サーバ室</a:t>
            </a:r>
            <a:r>
              <a:rPr lang="en-US" altLang="ja-JP" sz="3200" dirty="0" smtClean="0">
                <a:solidFill>
                  <a:srgbClr val="FFFF00"/>
                </a:solidFill>
              </a:rPr>
              <a:t>/</a:t>
            </a:r>
            <a:r>
              <a:rPr lang="ja-JP" altLang="en-US" sz="3200" dirty="0" smtClean="0">
                <a:solidFill>
                  <a:srgbClr val="FFFF00"/>
                </a:solidFill>
              </a:rPr>
              <a:t>サーバ が存在しない</a:t>
            </a:r>
            <a:r>
              <a:rPr lang="en-US" altLang="ja-JP" sz="3200" dirty="0" smtClean="0">
                <a:solidFill>
                  <a:srgbClr val="FFFF00"/>
                </a:solidFill>
              </a:rPr>
              <a:t>!</a:t>
            </a:r>
            <a:r>
              <a:rPr lang="ja-JP" altLang="en-US" sz="3200" dirty="0" smtClean="0">
                <a:solidFill>
                  <a:srgbClr val="FFFF00"/>
                </a:solidFill>
              </a:rPr>
              <a:t> </a:t>
            </a:r>
            <a:endParaRPr lang="ja-JP" altLang="en-US" sz="3200" dirty="0">
              <a:solidFill>
                <a:srgbClr val="FFFF00"/>
              </a:solidFill>
            </a:endParaRPr>
          </a:p>
        </p:txBody>
      </p:sp>
      <p:grpSp>
        <p:nvGrpSpPr>
          <p:cNvPr id="9" name="グループ化 24"/>
          <p:cNvGrpSpPr/>
          <p:nvPr/>
        </p:nvGrpSpPr>
        <p:grpSpPr>
          <a:xfrm>
            <a:off x="6864107" y="740702"/>
            <a:ext cx="5039883" cy="5146058"/>
            <a:chOff x="5292080" y="72008"/>
            <a:chExt cx="3779912" cy="5146060"/>
          </a:xfrm>
        </p:grpSpPr>
        <p:sp>
          <p:nvSpPr>
            <p:cNvPr id="28" name="正方形/長方形 27"/>
            <p:cNvSpPr/>
            <p:nvPr/>
          </p:nvSpPr>
          <p:spPr>
            <a:xfrm>
              <a:off x="5292080" y="72008"/>
              <a:ext cx="3779912" cy="4221088"/>
            </a:xfrm>
            <a:prstGeom prst="rect">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 name="グループ化 18"/>
            <p:cNvGrpSpPr/>
            <p:nvPr/>
          </p:nvGrpSpPr>
          <p:grpSpPr>
            <a:xfrm>
              <a:off x="5521509" y="332656"/>
              <a:ext cx="3211456" cy="4885412"/>
              <a:chOff x="5946307" y="332656"/>
              <a:chExt cx="2330618" cy="3554147"/>
            </a:xfrm>
            <a:solidFill>
              <a:srgbClr val="FFFF00"/>
            </a:solidFill>
          </p:grpSpPr>
          <p:pic>
            <p:nvPicPr>
              <p:cNvPr id="30" name="Picture 2" descr="http://www.microsoft.com/global/ja-jp/mscorp/PublishingImages/branch/office_sgt.jpg"/>
              <p:cNvPicPr>
                <a:picLocks noChangeAspect="1" noChangeArrowheads="1"/>
              </p:cNvPicPr>
              <p:nvPr/>
            </p:nvPicPr>
            <p:blipFill>
              <a:blip r:embed="rId4" cstate="print"/>
              <a:srcRect/>
              <a:stretch>
                <a:fillRect/>
              </a:stretch>
            </p:blipFill>
            <p:spPr bwMode="auto">
              <a:xfrm>
                <a:off x="6084168" y="332656"/>
                <a:ext cx="1791072" cy="2671684"/>
              </a:xfrm>
              <a:prstGeom prst="rect">
                <a:avLst/>
              </a:prstGeom>
              <a:grpFill/>
            </p:spPr>
          </p:pic>
          <p:sp>
            <p:nvSpPr>
              <p:cNvPr id="31" name="テキスト ボックス 30"/>
              <p:cNvSpPr txBox="1"/>
              <p:nvPr/>
            </p:nvSpPr>
            <p:spPr>
              <a:xfrm>
                <a:off x="5946307" y="2744872"/>
                <a:ext cx="2330618" cy="1141931"/>
              </a:xfrm>
              <a:prstGeom prst="rect">
                <a:avLst/>
              </a:prstGeom>
              <a:grpFill/>
              <a:ln>
                <a:solidFill>
                  <a:schemeClr val="accent1"/>
                </a:solidFill>
              </a:ln>
            </p:spPr>
            <p:txBody>
              <a:bodyPr wrap="none" rtlCol="0">
                <a:spAutoFit/>
              </a:bodyPr>
              <a:lstStyle/>
              <a:p>
                <a:r>
                  <a:rPr lang="ja-JP" altLang="en-US" sz="4800" dirty="0" smtClean="0"/>
                  <a:t>マイクロソフト社</a:t>
                </a:r>
                <a:endParaRPr lang="en-US" altLang="ja-JP" sz="4800" dirty="0" smtClean="0"/>
              </a:p>
              <a:p>
                <a:r>
                  <a:rPr lang="ja-JP" altLang="en-US" sz="4800" dirty="0" smtClean="0"/>
                  <a:t>品川本社ビル</a:t>
                </a:r>
                <a:endParaRPr lang="en-US" altLang="ja-JP" sz="4800" dirty="0" smtClean="0"/>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dissolve">
                                      <p:cBhvr>
                                        <p:cTn id="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23"/>
          <p:cNvGrpSpPr>
            <a:grpSpLocks/>
          </p:cNvGrpSpPr>
          <p:nvPr/>
        </p:nvGrpSpPr>
        <p:grpSpPr bwMode="auto">
          <a:xfrm>
            <a:off x="8298219" y="4005252"/>
            <a:ext cx="3559349" cy="2795587"/>
            <a:chOff x="3756" y="2523"/>
            <a:chExt cx="1846" cy="1761"/>
          </a:xfrm>
        </p:grpSpPr>
        <p:pic>
          <p:nvPicPr>
            <p:cNvPr id="14357" name="Picture 12" descr="http://58.89.210.226/jirei/office/rw0005/01.jpg"/>
            <p:cNvPicPr>
              <a:picLocks noChangeAspect="1" noChangeArrowheads="1"/>
            </p:cNvPicPr>
            <p:nvPr/>
          </p:nvPicPr>
          <p:blipFill>
            <a:blip r:embed="rId3" cstate="print"/>
            <a:srcRect/>
            <a:stretch>
              <a:fillRect/>
            </a:stretch>
          </p:blipFill>
          <p:spPr bwMode="auto">
            <a:xfrm>
              <a:off x="3976" y="2523"/>
              <a:ext cx="1626" cy="1690"/>
            </a:xfrm>
            <a:prstGeom prst="rect">
              <a:avLst/>
            </a:prstGeom>
            <a:noFill/>
            <a:ln w="9525">
              <a:noFill/>
              <a:miter lim="800000"/>
              <a:headEnd/>
              <a:tailEnd/>
            </a:ln>
          </p:spPr>
        </p:pic>
        <p:sp>
          <p:nvSpPr>
            <p:cNvPr id="14358" name="テキスト ボックス 22"/>
            <p:cNvSpPr txBox="1">
              <a:spLocks noChangeArrowheads="1"/>
            </p:cNvSpPr>
            <p:nvPr/>
          </p:nvSpPr>
          <p:spPr bwMode="auto">
            <a:xfrm>
              <a:off x="3756" y="3702"/>
              <a:ext cx="1447" cy="582"/>
            </a:xfrm>
            <a:prstGeom prst="rect">
              <a:avLst/>
            </a:prstGeom>
            <a:solidFill>
              <a:schemeClr val="bg1">
                <a:lumMod val="95000"/>
              </a:schemeClr>
            </a:solidFill>
            <a:ln w="9525">
              <a:solidFill>
                <a:schemeClr val="accent1"/>
              </a:solidFill>
              <a:miter lim="800000"/>
              <a:headEnd/>
              <a:tailEnd/>
            </a:ln>
          </p:spPr>
          <p:txBody>
            <a:bodyPr wrap="square">
              <a:spAutoFit/>
            </a:bodyPr>
            <a:lstStyle/>
            <a:p>
              <a:r>
                <a:rPr lang="en-US" altLang="ja-JP" sz="2700" dirty="0">
                  <a:latin typeface="Calibri" pitchFamily="34" charset="0"/>
                </a:rPr>
                <a:t>CANON </a:t>
              </a:r>
              <a:r>
                <a:rPr lang="ja-JP" altLang="en-US" sz="2700" dirty="0">
                  <a:latin typeface="Calibri" pitchFamily="34" charset="0"/>
                </a:rPr>
                <a:t> </a:t>
              </a:r>
              <a:r>
                <a:rPr lang="en-US" altLang="ja-JP" sz="2700" dirty="0">
                  <a:latin typeface="Calibri" pitchFamily="34" charset="0"/>
                </a:rPr>
                <a:t>S Tower</a:t>
              </a:r>
              <a:r>
                <a:rPr lang="ja-JP" altLang="en-US" sz="2700" dirty="0">
                  <a:latin typeface="Calibri" pitchFamily="34" charset="0"/>
                </a:rPr>
                <a:t> </a:t>
              </a:r>
              <a:endParaRPr lang="en-US" altLang="ja-JP" sz="2700" dirty="0">
                <a:latin typeface="Calibri" pitchFamily="34" charset="0"/>
              </a:endParaRPr>
            </a:p>
            <a:p>
              <a:r>
                <a:rPr lang="en-US" altLang="ja-JP" sz="2700" dirty="0">
                  <a:latin typeface="Calibri" pitchFamily="34" charset="0"/>
                </a:rPr>
                <a:t>(Canon MJ HQ)</a:t>
              </a:r>
              <a:r>
                <a:rPr lang="ja-JP" altLang="en-US" sz="2700" dirty="0">
                  <a:latin typeface="Calibri" pitchFamily="34" charset="0"/>
                </a:rPr>
                <a:t> </a:t>
              </a:r>
              <a:endParaRPr lang="en-US" altLang="ja-JP" sz="2700" dirty="0">
                <a:latin typeface="Calibri" pitchFamily="34" charset="0"/>
              </a:endParaRPr>
            </a:p>
          </p:txBody>
        </p:sp>
      </p:grpSp>
      <p:sp>
        <p:nvSpPr>
          <p:cNvPr id="14338" name="タイトル 1"/>
          <p:cNvSpPr>
            <a:spLocks noGrp="1"/>
          </p:cNvSpPr>
          <p:nvPr>
            <p:ph type="title"/>
          </p:nvPr>
        </p:nvSpPr>
        <p:spPr>
          <a:xfrm>
            <a:off x="1837435" y="609600"/>
            <a:ext cx="9440180" cy="1143000"/>
          </a:xfrm>
        </p:spPr>
        <p:txBody>
          <a:bodyPr/>
          <a:lstStyle/>
          <a:p>
            <a:pPr eaLnBrk="1" hangingPunct="1"/>
            <a:endParaRPr lang="ja-JP" altLang="en-US" smtClean="0"/>
          </a:p>
        </p:txBody>
      </p:sp>
      <p:grpSp>
        <p:nvGrpSpPr>
          <p:cNvPr id="3" name="グループ化 18"/>
          <p:cNvGrpSpPr>
            <a:grpSpLocks/>
          </p:cNvGrpSpPr>
          <p:nvPr/>
        </p:nvGrpSpPr>
        <p:grpSpPr bwMode="auto">
          <a:xfrm>
            <a:off x="8788737" y="974849"/>
            <a:ext cx="3164080" cy="2834514"/>
            <a:chOff x="6084168" y="974495"/>
            <a:chExt cx="2605405" cy="2836116"/>
          </a:xfrm>
        </p:grpSpPr>
        <p:pic>
          <p:nvPicPr>
            <p:cNvPr id="14355" name="Picture 2" descr="http://www.microsoft.com/global/ja-jp/mscorp/PublishingImages/branch/office_sgt.jpg"/>
            <p:cNvPicPr>
              <a:picLocks noChangeAspect="1" noChangeArrowheads="1"/>
            </p:cNvPicPr>
            <p:nvPr/>
          </p:nvPicPr>
          <p:blipFill>
            <a:blip r:embed="rId4" cstate="print"/>
            <a:srcRect/>
            <a:stretch>
              <a:fillRect/>
            </a:stretch>
          </p:blipFill>
          <p:spPr bwMode="auto">
            <a:xfrm>
              <a:off x="6084168" y="974495"/>
              <a:ext cx="1791072" cy="2671685"/>
            </a:xfrm>
            <a:prstGeom prst="rect">
              <a:avLst/>
            </a:prstGeom>
            <a:noFill/>
            <a:ln w="9525">
              <a:noFill/>
              <a:miter lim="800000"/>
              <a:headEnd/>
              <a:tailEnd/>
            </a:ln>
          </p:spPr>
        </p:pic>
        <p:sp>
          <p:nvSpPr>
            <p:cNvPr id="14356" name="テキスト ボックス 10"/>
            <p:cNvSpPr txBox="1">
              <a:spLocks noChangeArrowheads="1"/>
            </p:cNvSpPr>
            <p:nvPr/>
          </p:nvSpPr>
          <p:spPr bwMode="auto">
            <a:xfrm>
              <a:off x="6456928" y="2886759"/>
              <a:ext cx="2232645" cy="923852"/>
            </a:xfrm>
            <a:prstGeom prst="rect">
              <a:avLst/>
            </a:prstGeom>
            <a:solidFill>
              <a:srgbClr val="FFFF00"/>
            </a:solidFill>
            <a:ln w="9525">
              <a:solidFill>
                <a:schemeClr val="accent1"/>
              </a:solidFill>
              <a:miter lim="800000"/>
              <a:headEnd/>
              <a:tailEnd/>
            </a:ln>
          </p:spPr>
          <p:txBody>
            <a:bodyPr wrap="square">
              <a:spAutoFit/>
            </a:bodyPr>
            <a:lstStyle/>
            <a:p>
              <a:r>
                <a:rPr lang="ja-JP" altLang="en-US" sz="2700" dirty="0" smtClean="0">
                  <a:latin typeface="Calibri" pitchFamily="34" charset="0"/>
                </a:rPr>
                <a:t>マイクロソフト社</a:t>
              </a:r>
              <a:endParaRPr lang="en-US" altLang="ja-JP" sz="2700" dirty="0" smtClean="0">
                <a:latin typeface="Calibri" pitchFamily="34" charset="0"/>
              </a:endParaRPr>
            </a:p>
            <a:p>
              <a:r>
                <a:rPr lang="ja-JP" altLang="en-US" sz="2700" dirty="0" smtClean="0">
                  <a:latin typeface="Calibri" pitchFamily="34" charset="0"/>
                </a:rPr>
                <a:t>品川本社ビル </a:t>
              </a:r>
              <a:endParaRPr lang="en-US" altLang="ja-JP" sz="2700" dirty="0">
                <a:latin typeface="Calibri" pitchFamily="34" charset="0"/>
              </a:endParaRPr>
            </a:p>
          </p:txBody>
        </p:sp>
      </p:grpSp>
      <p:grpSp>
        <p:nvGrpSpPr>
          <p:cNvPr id="4" name="グループ化 23"/>
          <p:cNvGrpSpPr>
            <a:grpSpLocks/>
          </p:cNvGrpSpPr>
          <p:nvPr/>
        </p:nvGrpSpPr>
        <p:grpSpPr bwMode="auto">
          <a:xfrm>
            <a:off x="6192011" y="164650"/>
            <a:ext cx="4992555" cy="2520951"/>
            <a:chOff x="4777700" y="2996282"/>
            <a:chExt cx="4110919" cy="2520280"/>
          </a:xfrm>
        </p:grpSpPr>
        <p:pic>
          <p:nvPicPr>
            <p:cNvPr id="14353" name="Picture 4" descr="http://bb-building.net/tokyo/image/tokyo/091-01.jpg"/>
            <p:cNvPicPr>
              <a:picLocks noChangeAspect="1" noChangeArrowheads="1"/>
            </p:cNvPicPr>
            <p:nvPr/>
          </p:nvPicPr>
          <p:blipFill>
            <a:blip r:embed="rId5" cstate="print"/>
            <a:srcRect/>
            <a:stretch>
              <a:fillRect/>
            </a:stretch>
          </p:blipFill>
          <p:spPr bwMode="auto">
            <a:xfrm>
              <a:off x="4777700" y="2996282"/>
              <a:ext cx="1890210" cy="2520280"/>
            </a:xfrm>
            <a:prstGeom prst="rect">
              <a:avLst/>
            </a:prstGeom>
            <a:noFill/>
            <a:ln w="9525">
              <a:noFill/>
              <a:miter lim="800000"/>
              <a:headEnd/>
              <a:tailEnd/>
            </a:ln>
          </p:spPr>
        </p:pic>
        <p:sp>
          <p:nvSpPr>
            <p:cNvPr id="14354" name="テキスト ボックス 11"/>
            <p:cNvSpPr txBox="1">
              <a:spLocks noChangeArrowheads="1"/>
            </p:cNvSpPr>
            <p:nvPr/>
          </p:nvSpPr>
          <p:spPr bwMode="auto">
            <a:xfrm>
              <a:off x="6163806" y="3140967"/>
              <a:ext cx="2724813" cy="507696"/>
            </a:xfrm>
            <a:prstGeom prst="rect">
              <a:avLst/>
            </a:prstGeom>
            <a:solidFill>
              <a:schemeClr val="bg1">
                <a:lumMod val="95000"/>
              </a:schemeClr>
            </a:solidFill>
            <a:ln w="9525">
              <a:solidFill>
                <a:schemeClr val="accent1"/>
              </a:solidFill>
              <a:miter lim="800000"/>
              <a:headEnd/>
              <a:tailEnd/>
            </a:ln>
          </p:spPr>
          <p:txBody>
            <a:bodyPr wrap="square">
              <a:spAutoFit/>
            </a:bodyPr>
            <a:lstStyle/>
            <a:p>
              <a:r>
                <a:rPr lang="ja-JP" altLang="en-US" sz="2700" dirty="0" smtClean="0">
                  <a:latin typeface="Calibri" pitchFamily="34" charset="0"/>
                </a:rPr>
                <a:t>大塚商会 本社ビル </a:t>
              </a:r>
              <a:endParaRPr lang="en-US" altLang="ja-JP" sz="2700" dirty="0">
                <a:latin typeface="Calibri" pitchFamily="34" charset="0"/>
              </a:endParaRPr>
            </a:p>
          </p:txBody>
        </p:sp>
      </p:grpSp>
      <p:grpSp>
        <p:nvGrpSpPr>
          <p:cNvPr id="5" name="グループ化 17"/>
          <p:cNvGrpSpPr>
            <a:grpSpLocks/>
          </p:cNvGrpSpPr>
          <p:nvPr/>
        </p:nvGrpSpPr>
        <p:grpSpPr bwMode="auto">
          <a:xfrm>
            <a:off x="335360" y="77725"/>
            <a:ext cx="5280587" cy="3491836"/>
            <a:chOff x="24268" y="122284"/>
            <a:chExt cx="4347755" cy="3491196"/>
          </a:xfrm>
        </p:grpSpPr>
        <p:pic>
          <p:nvPicPr>
            <p:cNvPr id="14347" name="Picture 8" descr="http://www.titech.ac.jp/images/eei_pic3.jpg"/>
            <p:cNvPicPr>
              <a:picLocks noChangeAspect="1" noChangeArrowheads="1"/>
            </p:cNvPicPr>
            <p:nvPr/>
          </p:nvPicPr>
          <p:blipFill>
            <a:blip r:embed="rId6" cstate="print"/>
            <a:srcRect/>
            <a:stretch>
              <a:fillRect/>
            </a:stretch>
          </p:blipFill>
          <p:spPr bwMode="auto">
            <a:xfrm>
              <a:off x="333427" y="977126"/>
              <a:ext cx="3970412" cy="2636354"/>
            </a:xfrm>
            <a:prstGeom prst="rect">
              <a:avLst/>
            </a:prstGeom>
            <a:noFill/>
            <a:ln w="9525">
              <a:noFill/>
              <a:miter lim="800000"/>
              <a:headEnd/>
              <a:tailEnd/>
            </a:ln>
          </p:spPr>
        </p:pic>
        <p:sp>
          <p:nvSpPr>
            <p:cNvPr id="14348" name="テキスト ボックス 9"/>
            <p:cNvSpPr txBox="1">
              <a:spLocks noChangeArrowheads="1"/>
            </p:cNvSpPr>
            <p:nvPr/>
          </p:nvSpPr>
          <p:spPr bwMode="auto">
            <a:xfrm>
              <a:off x="24268" y="122284"/>
              <a:ext cx="4347755" cy="1338583"/>
            </a:xfrm>
            <a:prstGeom prst="rect">
              <a:avLst/>
            </a:prstGeom>
            <a:solidFill>
              <a:schemeClr val="bg1">
                <a:lumMod val="95000"/>
              </a:schemeClr>
            </a:solidFill>
            <a:ln w="9525">
              <a:solidFill>
                <a:schemeClr val="accent1"/>
              </a:solidFill>
              <a:miter lim="800000"/>
              <a:headEnd/>
              <a:tailEnd/>
            </a:ln>
          </p:spPr>
          <p:txBody>
            <a:bodyPr wrap="square">
              <a:spAutoFit/>
            </a:bodyPr>
            <a:lstStyle/>
            <a:p>
              <a:r>
                <a:rPr lang="ja-JP" altLang="en-US" sz="2700" dirty="0" smtClean="0">
                  <a:latin typeface="Calibri" pitchFamily="34" charset="0"/>
                </a:rPr>
                <a:t>東京工業大学 大岡山キャンパス</a:t>
              </a:r>
              <a:r>
                <a:rPr lang="en-US" altLang="ja-JP" sz="2700" dirty="0" smtClean="0">
                  <a:latin typeface="Calibri" pitchFamily="34" charset="0"/>
                </a:rPr>
                <a:t> </a:t>
              </a:r>
            </a:p>
            <a:p>
              <a:r>
                <a:rPr lang="ja-JP" altLang="en-US" sz="2700" dirty="0" smtClean="0">
                  <a:latin typeface="Calibri" pitchFamily="34" charset="0"/>
                </a:rPr>
                <a:t>  環境エネルギーイノベーション棟</a:t>
              </a:r>
              <a:endParaRPr lang="en-US" altLang="ja-JP" sz="2700" dirty="0" smtClean="0">
                <a:latin typeface="Calibri" pitchFamily="34" charset="0"/>
              </a:endParaRPr>
            </a:p>
            <a:p>
              <a:r>
                <a:rPr lang="ja-JP" altLang="en-US" sz="2700" dirty="0" smtClean="0">
                  <a:latin typeface="Calibri" pitchFamily="34" charset="0"/>
                </a:rPr>
                <a:t> 全キャンパス展開</a:t>
              </a:r>
              <a:endParaRPr lang="en-US" altLang="ja-JP" sz="2700" dirty="0">
                <a:latin typeface="Calibri" pitchFamily="34" charset="0"/>
              </a:endParaRPr>
            </a:p>
          </p:txBody>
        </p:sp>
      </p:grpSp>
      <p:grpSp>
        <p:nvGrpSpPr>
          <p:cNvPr id="6" name="グループ化 24"/>
          <p:cNvGrpSpPr/>
          <p:nvPr/>
        </p:nvGrpSpPr>
        <p:grpSpPr>
          <a:xfrm>
            <a:off x="4560619" y="1935412"/>
            <a:ext cx="3935668" cy="3361976"/>
            <a:chOff x="3851920" y="2759646"/>
            <a:chExt cx="2520280" cy="2537743"/>
          </a:xfrm>
        </p:grpSpPr>
        <p:pic>
          <p:nvPicPr>
            <p:cNvPr id="5122" name="Picture 2" descr="http://blogimg.goo.ne.jp/user_image/63/37/b602903f371604f16b8173975886f7c0.jpg"/>
            <p:cNvPicPr>
              <a:picLocks noChangeAspect="1" noChangeArrowheads="1"/>
            </p:cNvPicPr>
            <p:nvPr/>
          </p:nvPicPr>
          <p:blipFill>
            <a:blip r:embed="rId7" cstate="print"/>
            <a:srcRect/>
            <a:stretch>
              <a:fillRect/>
            </a:stretch>
          </p:blipFill>
          <p:spPr bwMode="auto">
            <a:xfrm>
              <a:off x="3851920" y="3068960"/>
              <a:ext cx="2054002" cy="1369335"/>
            </a:xfrm>
            <a:prstGeom prst="rect">
              <a:avLst/>
            </a:prstGeom>
            <a:noFill/>
          </p:spPr>
        </p:pic>
        <p:pic>
          <p:nvPicPr>
            <p:cNvPr id="5123" name="Picture 3"/>
            <p:cNvPicPr>
              <a:picLocks noChangeAspect="1" noChangeArrowheads="1"/>
            </p:cNvPicPr>
            <p:nvPr/>
          </p:nvPicPr>
          <p:blipFill>
            <a:blip r:embed="rId8" cstate="print"/>
            <a:srcRect/>
            <a:stretch>
              <a:fillRect/>
            </a:stretch>
          </p:blipFill>
          <p:spPr bwMode="auto">
            <a:xfrm>
              <a:off x="4716016" y="4221088"/>
              <a:ext cx="1435145" cy="1076301"/>
            </a:xfrm>
            <a:prstGeom prst="rect">
              <a:avLst/>
            </a:prstGeom>
            <a:noFill/>
            <a:ln w="9525">
              <a:noFill/>
              <a:miter lim="800000"/>
              <a:headEnd/>
              <a:tailEnd/>
            </a:ln>
          </p:spPr>
        </p:pic>
        <p:sp>
          <p:nvSpPr>
            <p:cNvPr id="14346" name="テキスト ボックス 26"/>
            <p:cNvSpPr txBox="1">
              <a:spLocks noChangeArrowheads="1"/>
            </p:cNvSpPr>
            <p:nvPr/>
          </p:nvSpPr>
          <p:spPr bwMode="auto">
            <a:xfrm>
              <a:off x="3923929" y="2759646"/>
              <a:ext cx="2448271" cy="383329"/>
            </a:xfrm>
            <a:prstGeom prst="rect">
              <a:avLst/>
            </a:prstGeom>
            <a:solidFill>
              <a:schemeClr val="bg1">
                <a:lumMod val="95000"/>
              </a:schemeClr>
            </a:solidFill>
            <a:ln w="9525">
              <a:solidFill>
                <a:schemeClr val="accent1"/>
              </a:solidFill>
              <a:miter lim="800000"/>
              <a:headEnd/>
              <a:tailEnd/>
            </a:ln>
          </p:spPr>
          <p:txBody>
            <a:bodyPr wrap="square">
              <a:spAutoFit/>
            </a:bodyPr>
            <a:lstStyle/>
            <a:p>
              <a:r>
                <a:rPr lang="ja-JP" altLang="en-US" sz="2700" dirty="0" smtClean="0">
                  <a:latin typeface="Calibri" pitchFamily="34" charset="0"/>
                </a:rPr>
                <a:t>千葉大学植物工場 </a:t>
              </a:r>
              <a:endParaRPr lang="en-US" altLang="ja-JP" sz="2700" dirty="0">
                <a:latin typeface="Calibri" pitchFamily="34" charset="0"/>
              </a:endParaRPr>
            </a:p>
          </p:txBody>
        </p:sp>
      </p:grpSp>
      <p:grpSp>
        <p:nvGrpSpPr>
          <p:cNvPr id="7" name="グループ化 23"/>
          <p:cNvGrpSpPr/>
          <p:nvPr/>
        </p:nvGrpSpPr>
        <p:grpSpPr>
          <a:xfrm>
            <a:off x="-48682" y="3044958"/>
            <a:ext cx="4501553" cy="2749654"/>
            <a:chOff x="-75546" y="3645024"/>
            <a:chExt cx="4318262" cy="3302257"/>
          </a:xfrm>
        </p:grpSpPr>
        <p:pic>
          <p:nvPicPr>
            <p:cNvPr id="32" name="Picture 2"/>
            <p:cNvPicPr>
              <a:picLocks noChangeAspect="1" noChangeArrowheads="1"/>
            </p:cNvPicPr>
            <p:nvPr/>
          </p:nvPicPr>
          <p:blipFill>
            <a:blip r:embed="rId9" cstate="print"/>
            <a:srcRect/>
            <a:stretch>
              <a:fillRect/>
            </a:stretch>
          </p:blipFill>
          <p:spPr bwMode="auto">
            <a:xfrm>
              <a:off x="491109" y="3807515"/>
              <a:ext cx="2928763" cy="2357789"/>
            </a:xfrm>
            <a:prstGeom prst="rect">
              <a:avLst/>
            </a:prstGeom>
            <a:noFill/>
            <a:ln w="9525">
              <a:noFill/>
              <a:miter lim="800000"/>
              <a:headEnd/>
              <a:tailEnd/>
            </a:ln>
          </p:spPr>
        </p:pic>
        <p:pic>
          <p:nvPicPr>
            <p:cNvPr id="33" name="Picture 3"/>
            <p:cNvPicPr>
              <a:picLocks noChangeAspect="1" noChangeArrowheads="1"/>
            </p:cNvPicPr>
            <p:nvPr/>
          </p:nvPicPr>
          <p:blipFill>
            <a:blip r:embed="rId10" cstate="print"/>
            <a:srcRect/>
            <a:stretch>
              <a:fillRect/>
            </a:stretch>
          </p:blipFill>
          <p:spPr bwMode="auto">
            <a:xfrm>
              <a:off x="215305" y="3645024"/>
              <a:ext cx="1476375" cy="1266825"/>
            </a:xfrm>
            <a:prstGeom prst="rect">
              <a:avLst/>
            </a:prstGeom>
            <a:noFill/>
            <a:ln w="9525">
              <a:noFill/>
              <a:miter lim="800000"/>
              <a:headEnd/>
              <a:tailEnd/>
            </a:ln>
          </p:spPr>
        </p:pic>
        <p:sp>
          <p:nvSpPr>
            <p:cNvPr id="34" name="テキスト ボックス 33"/>
            <p:cNvSpPr txBox="1"/>
            <p:nvPr/>
          </p:nvSpPr>
          <p:spPr>
            <a:xfrm>
              <a:off x="-75546" y="5949277"/>
              <a:ext cx="4318262" cy="998004"/>
            </a:xfrm>
            <a:prstGeom prst="rect">
              <a:avLst/>
            </a:prstGeom>
            <a:solidFill>
              <a:schemeClr val="bg1">
                <a:lumMod val="95000"/>
              </a:schemeClr>
            </a:solidFill>
            <a:ln>
              <a:solidFill>
                <a:schemeClr val="accent1"/>
              </a:solidFill>
            </a:ln>
          </p:spPr>
          <p:txBody>
            <a:bodyPr wrap="none" rtlCol="0">
              <a:spAutoFit/>
            </a:bodyPr>
            <a:lstStyle/>
            <a:p>
              <a:r>
                <a:rPr lang="ja-JP" altLang="en-US" sz="2400" dirty="0" smtClean="0"/>
                <a:t>日立情報通信エンジニアリング社</a:t>
              </a:r>
              <a:endParaRPr lang="en-US" altLang="ja-JP" sz="2400" dirty="0" smtClean="0"/>
            </a:p>
            <a:p>
              <a:r>
                <a:rPr lang="ja-JP" altLang="en-US" dirty="0" smtClean="0"/>
                <a:t>中井研究所棟</a:t>
              </a:r>
              <a:endParaRPr lang="en-US" altLang="ja-JP" sz="2400" dirty="0" smtClean="0"/>
            </a:p>
          </p:txBody>
        </p:sp>
      </p:grpSp>
      <p:grpSp>
        <p:nvGrpSpPr>
          <p:cNvPr id="8" name="グループ化 22"/>
          <p:cNvGrpSpPr/>
          <p:nvPr/>
        </p:nvGrpSpPr>
        <p:grpSpPr>
          <a:xfrm>
            <a:off x="1679510" y="4605126"/>
            <a:ext cx="5184741" cy="2175156"/>
            <a:chOff x="-1109219" y="4076700"/>
            <a:chExt cx="4420744" cy="2366659"/>
          </a:xfrm>
        </p:grpSpPr>
        <p:pic>
          <p:nvPicPr>
            <p:cNvPr id="14360" name="Picture 24"/>
            <p:cNvPicPr>
              <a:picLocks noChangeAspect="1" noChangeArrowheads="1"/>
            </p:cNvPicPr>
            <p:nvPr/>
          </p:nvPicPr>
          <p:blipFill>
            <a:blip r:embed="rId11" cstate="print"/>
            <a:srcRect/>
            <a:stretch>
              <a:fillRect/>
            </a:stretch>
          </p:blipFill>
          <p:spPr bwMode="auto">
            <a:xfrm>
              <a:off x="179388" y="4076700"/>
              <a:ext cx="3132137" cy="2016125"/>
            </a:xfrm>
            <a:prstGeom prst="rect">
              <a:avLst/>
            </a:prstGeom>
            <a:noFill/>
          </p:spPr>
        </p:pic>
        <p:sp>
          <p:nvSpPr>
            <p:cNvPr id="14352" name="テキスト ボックス 13"/>
            <p:cNvSpPr txBox="1">
              <a:spLocks noChangeArrowheads="1"/>
            </p:cNvSpPr>
            <p:nvPr/>
          </p:nvSpPr>
          <p:spPr bwMode="auto">
            <a:xfrm>
              <a:off x="-1109219" y="5539200"/>
              <a:ext cx="3152897" cy="904159"/>
            </a:xfrm>
            <a:prstGeom prst="rect">
              <a:avLst/>
            </a:prstGeom>
            <a:solidFill>
              <a:schemeClr val="bg1">
                <a:lumMod val="95000"/>
              </a:schemeClr>
            </a:solidFill>
            <a:ln w="9525">
              <a:solidFill>
                <a:schemeClr val="tx1"/>
              </a:solidFill>
              <a:miter lim="800000"/>
              <a:headEnd/>
              <a:tailEnd/>
            </a:ln>
          </p:spPr>
          <p:txBody>
            <a:bodyPr wrap="square">
              <a:spAutoFit/>
            </a:bodyPr>
            <a:lstStyle/>
            <a:p>
              <a:r>
                <a:rPr lang="ja-JP" altLang="en-US" dirty="0" smtClean="0">
                  <a:latin typeface="Calibri" pitchFamily="34" charset="0"/>
                </a:rPr>
                <a:t>セイコー ソリューションズ</a:t>
              </a:r>
              <a:endParaRPr lang="en-US" altLang="ja-JP" sz="2400" dirty="0">
                <a:latin typeface="Calibri" pitchFamily="34" charset="0"/>
              </a:endParaRPr>
            </a:p>
            <a:p>
              <a:r>
                <a:rPr lang="ja-JP" altLang="en-US" dirty="0" smtClean="0">
                  <a:latin typeface="Calibri" pitchFamily="34" charset="0"/>
                </a:rPr>
                <a:t>関連会社 タイ工場</a:t>
              </a:r>
              <a:r>
                <a:rPr lang="ja-JP" altLang="en-US" sz="2400" dirty="0" smtClean="0">
                  <a:latin typeface="Calibri" pitchFamily="34" charset="0"/>
                </a:rPr>
                <a:t> </a:t>
              </a:r>
              <a:endParaRPr lang="en-US" altLang="ja-JP" sz="2400" dirty="0">
                <a:latin typeface="Calibri" pitchFamily="34" charset="0"/>
              </a:endParaRPr>
            </a:p>
          </p:txBody>
        </p:sp>
      </p:grpSp>
      <p:sp>
        <p:nvSpPr>
          <p:cNvPr id="26" name="縦巻き 25"/>
          <p:cNvSpPr/>
          <p:nvPr/>
        </p:nvSpPr>
        <p:spPr>
          <a:xfrm>
            <a:off x="-144694" y="1388773"/>
            <a:ext cx="8160907" cy="5208580"/>
          </a:xfrm>
          <a:prstGeom prst="verticalScroll">
            <a:avLst>
              <a:gd name="adj" fmla="val 9234"/>
            </a:avLst>
          </a:prstGeom>
          <a:solidFill>
            <a:srgbClr val="00206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l"/>
            <a:r>
              <a:rPr lang="en-US" altLang="ja-JP" sz="3200" dirty="0" smtClean="0">
                <a:solidFill>
                  <a:srgbClr val="FFFF00"/>
                </a:solidFill>
              </a:rPr>
              <a:t>         </a:t>
            </a:r>
            <a:r>
              <a:rPr lang="ja-JP" altLang="en-US" sz="3200" dirty="0" smtClean="0">
                <a:solidFill>
                  <a:srgbClr val="FFFF00"/>
                </a:solidFill>
              </a:rPr>
              <a:t>マイクロソフト社</a:t>
            </a:r>
            <a:r>
              <a:rPr lang="en-US" altLang="ja-JP" sz="3200" dirty="0" smtClean="0">
                <a:solidFill>
                  <a:srgbClr val="FFFF00"/>
                </a:solidFill>
              </a:rPr>
              <a:t>(</a:t>
            </a:r>
            <a:r>
              <a:rPr lang="ja-JP" altLang="en-US" sz="3200" dirty="0" smtClean="0">
                <a:solidFill>
                  <a:srgbClr val="FFFF00"/>
                </a:solidFill>
              </a:rPr>
              <a:t>グローバル</a:t>
            </a:r>
            <a:r>
              <a:rPr lang="en-US" altLang="ja-JP" sz="3200" dirty="0" smtClean="0">
                <a:solidFill>
                  <a:srgbClr val="FFFF00"/>
                </a:solidFill>
              </a:rPr>
              <a:t>)</a:t>
            </a:r>
          </a:p>
          <a:p>
            <a:pPr algn="ctr"/>
            <a:r>
              <a:rPr lang="en-US" altLang="ja-JP" sz="3200" dirty="0" smtClean="0">
                <a:solidFill>
                  <a:srgbClr val="FFFF00"/>
                </a:solidFill>
              </a:rPr>
              <a:t>Best Practice</a:t>
            </a:r>
            <a:r>
              <a:rPr lang="ja-JP" altLang="en-US" sz="3200" dirty="0" smtClean="0">
                <a:solidFill>
                  <a:srgbClr val="FFFF00"/>
                </a:solidFill>
              </a:rPr>
              <a:t> </a:t>
            </a:r>
            <a:r>
              <a:rPr lang="en-US" altLang="ja-JP" sz="3200" dirty="0" smtClean="0">
                <a:solidFill>
                  <a:srgbClr val="FFFF00"/>
                </a:solidFill>
              </a:rPr>
              <a:t>Building </a:t>
            </a:r>
            <a:endParaRPr lang="en-US" altLang="ja-JP" sz="1600" dirty="0" smtClean="0">
              <a:solidFill>
                <a:srgbClr val="FFFF00"/>
              </a:solidFill>
            </a:endParaRPr>
          </a:p>
          <a:p>
            <a:pPr algn="l"/>
            <a:r>
              <a:rPr lang="en-US" altLang="ja-JP" sz="1600" dirty="0" smtClean="0">
                <a:solidFill>
                  <a:srgbClr val="FFFF00"/>
                </a:solidFill>
              </a:rPr>
              <a:t>    </a:t>
            </a:r>
            <a:endParaRPr lang="en-US" altLang="ja-JP" sz="3200" dirty="0" smtClean="0">
              <a:solidFill>
                <a:srgbClr val="FFFF00"/>
              </a:solidFill>
            </a:endParaRPr>
          </a:p>
          <a:p>
            <a:pPr marL="715415" indent="-482588">
              <a:buFont typeface="+mj-lt"/>
              <a:buAutoNum type="arabicPeriod"/>
            </a:pPr>
            <a:r>
              <a:rPr lang="ja-JP" altLang="en-US" sz="3200" dirty="0" smtClean="0">
                <a:solidFill>
                  <a:srgbClr val="FFFF00"/>
                </a:solidFill>
              </a:rPr>
              <a:t>インターネット技術を用いた          オープン設備管理・制御                </a:t>
            </a:r>
            <a:r>
              <a:rPr lang="en-US" altLang="ja-JP" sz="3200" dirty="0" smtClean="0">
                <a:solidFill>
                  <a:srgbClr val="FFFF00"/>
                </a:solidFill>
              </a:rPr>
              <a:t>(i.e., IEEE1888)</a:t>
            </a:r>
          </a:p>
          <a:p>
            <a:pPr marL="715415" indent="-482588">
              <a:buFont typeface="+mj-lt"/>
              <a:buAutoNum type="arabicPeriod"/>
            </a:pPr>
            <a:endParaRPr lang="en-US" altLang="ja-JP" sz="3200" dirty="0" smtClean="0">
              <a:solidFill>
                <a:srgbClr val="FFFF00"/>
              </a:solidFill>
            </a:endParaRPr>
          </a:p>
          <a:p>
            <a:pPr marL="715415" indent="-482588">
              <a:buFont typeface="+mj-lt"/>
              <a:buAutoNum type="arabicPeriod"/>
            </a:pPr>
            <a:r>
              <a:rPr lang="ja-JP" altLang="en-US" sz="3200" dirty="0" smtClean="0">
                <a:solidFill>
                  <a:srgbClr val="FFFF00"/>
                </a:solidFill>
              </a:rPr>
              <a:t>サーバはすべてデータセンターへ</a:t>
            </a:r>
            <a:endParaRPr lang="en-US" altLang="ja-JP" sz="3200" dirty="0" smtClean="0">
              <a:solidFill>
                <a:srgbClr val="FFFF00"/>
              </a:solidFill>
            </a:endParaRPr>
          </a:p>
          <a:p>
            <a:pPr marL="1219170" lvl="1" indent="-609585"/>
            <a:r>
              <a:rPr lang="en-US" altLang="ja-JP" sz="3200" dirty="0" smtClean="0">
                <a:solidFill>
                  <a:srgbClr val="FFFF00"/>
                </a:solidFill>
              </a:rPr>
              <a:t> = </a:t>
            </a:r>
            <a:r>
              <a:rPr lang="ja-JP" altLang="en-US" sz="3200" dirty="0" smtClean="0">
                <a:solidFill>
                  <a:srgbClr val="FFFF00"/>
                </a:solidFill>
              </a:rPr>
              <a:t>サーバ室</a:t>
            </a:r>
            <a:r>
              <a:rPr lang="en-US" altLang="ja-JP" sz="3200" dirty="0" smtClean="0">
                <a:solidFill>
                  <a:srgbClr val="FFFF00"/>
                </a:solidFill>
              </a:rPr>
              <a:t>/</a:t>
            </a:r>
            <a:r>
              <a:rPr lang="ja-JP" altLang="en-US" sz="3200" dirty="0" smtClean="0">
                <a:solidFill>
                  <a:srgbClr val="FFFF00"/>
                </a:solidFill>
              </a:rPr>
              <a:t>サーバ が存在しない</a:t>
            </a:r>
            <a:r>
              <a:rPr lang="en-US" altLang="ja-JP" sz="3200" dirty="0" smtClean="0">
                <a:solidFill>
                  <a:srgbClr val="FFFF00"/>
                </a:solidFill>
              </a:rPr>
              <a:t>!</a:t>
            </a:r>
            <a:r>
              <a:rPr lang="ja-JP" altLang="en-US" sz="3200" dirty="0" smtClean="0">
                <a:solidFill>
                  <a:srgbClr val="FFFF00"/>
                </a:solidFill>
              </a:rPr>
              <a:t> </a:t>
            </a:r>
            <a:endParaRPr lang="ja-JP" altLang="en-US" sz="3200" dirty="0">
              <a:solidFill>
                <a:srgbClr val="FFFF00"/>
              </a:solidFill>
            </a:endParaRPr>
          </a:p>
        </p:txBody>
      </p:sp>
      <p:grpSp>
        <p:nvGrpSpPr>
          <p:cNvPr id="9" name="グループ化 24"/>
          <p:cNvGrpSpPr/>
          <p:nvPr/>
        </p:nvGrpSpPr>
        <p:grpSpPr>
          <a:xfrm>
            <a:off x="6864107" y="740702"/>
            <a:ext cx="5039883" cy="5146058"/>
            <a:chOff x="5292080" y="72008"/>
            <a:chExt cx="3779912" cy="5146060"/>
          </a:xfrm>
        </p:grpSpPr>
        <p:sp>
          <p:nvSpPr>
            <p:cNvPr id="28" name="正方形/長方形 27"/>
            <p:cNvSpPr/>
            <p:nvPr/>
          </p:nvSpPr>
          <p:spPr>
            <a:xfrm>
              <a:off x="5292080" y="72008"/>
              <a:ext cx="3779912" cy="4221088"/>
            </a:xfrm>
            <a:prstGeom prst="rect">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 name="グループ化 18"/>
            <p:cNvGrpSpPr/>
            <p:nvPr/>
          </p:nvGrpSpPr>
          <p:grpSpPr>
            <a:xfrm>
              <a:off x="5521509" y="332656"/>
              <a:ext cx="3211456" cy="4885412"/>
              <a:chOff x="5946307" y="332656"/>
              <a:chExt cx="2330618" cy="3554147"/>
            </a:xfrm>
            <a:solidFill>
              <a:srgbClr val="FFFF00"/>
            </a:solidFill>
          </p:grpSpPr>
          <p:pic>
            <p:nvPicPr>
              <p:cNvPr id="30" name="Picture 2" descr="http://www.microsoft.com/global/ja-jp/mscorp/PublishingImages/branch/office_sgt.jpg"/>
              <p:cNvPicPr>
                <a:picLocks noChangeAspect="1" noChangeArrowheads="1"/>
              </p:cNvPicPr>
              <p:nvPr/>
            </p:nvPicPr>
            <p:blipFill>
              <a:blip r:embed="rId4" cstate="print"/>
              <a:srcRect/>
              <a:stretch>
                <a:fillRect/>
              </a:stretch>
            </p:blipFill>
            <p:spPr bwMode="auto">
              <a:xfrm>
                <a:off x="6084168" y="332656"/>
                <a:ext cx="1791072" cy="2671684"/>
              </a:xfrm>
              <a:prstGeom prst="rect">
                <a:avLst/>
              </a:prstGeom>
              <a:grpFill/>
            </p:spPr>
          </p:pic>
          <p:sp>
            <p:nvSpPr>
              <p:cNvPr id="31" name="テキスト ボックス 30"/>
              <p:cNvSpPr txBox="1"/>
              <p:nvPr/>
            </p:nvSpPr>
            <p:spPr>
              <a:xfrm>
                <a:off x="5946307" y="2744872"/>
                <a:ext cx="2330618" cy="1141931"/>
              </a:xfrm>
              <a:prstGeom prst="rect">
                <a:avLst/>
              </a:prstGeom>
              <a:grpFill/>
              <a:ln>
                <a:solidFill>
                  <a:schemeClr val="accent1"/>
                </a:solidFill>
              </a:ln>
            </p:spPr>
            <p:txBody>
              <a:bodyPr wrap="none" rtlCol="0">
                <a:spAutoFit/>
              </a:bodyPr>
              <a:lstStyle/>
              <a:p>
                <a:r>
                  <a:rPr lang="ja-JP" altLang="en-US" sz="4800" dirty="0" smtClean="0"/>
                  <a:t>マイクロソフト社</a:t>
                </a:r>
                <a:endParaRPr lang="en-US" altLang="ja-JP" sz="4800" dirty="0" smtClean="0"/>
              </a:p>
              <a:p>
                <a:r>
                  <a:rPr lang="ja-JP" altLang="en-US" sz="4800" dirty="0" smtClean="0"/>
                  <a:t>品川本社ビル</a:t>
                </a:r>
                <a:endParaRPr lang="en-US" altLang="ja-JP" sz="4800" dirty="0" smtClean="0"/>
              </a:p>
            </p:txBody>
          </p:sp>
        </p:grpSp>
      </p:grpSp>
      <p:sp>
        <p:nvSpPr>
          <p:cNvPr id="35" name="下リボン 34"/>
          <p:cNvSpPr/>
          <p:nvPr/>
        </p:nvSpPr>
        <p:spPr>
          <a:xfrm>
            <a:off x="-1302822" y="0"/>
            <a:ext cx="14959662" cy="6410763"/>
          </a:xfrm>
          <a:prstGeom prst="ribbon">
            <a:avLst>
              <a:gd name="adj1" fmla="val 16667"/>
              <a:gd name="adj2" fmla="val 75000"/>
            </a:avLst>
          </a:prstGeom>
          <a:solidFill>
            <a:schemeClr val="accent4">
              <a:lumMod val="50000"/>
            </a:schemeClr>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marL="457189" indent="-213779"/>
            <a:r>
              <a:rPr lang="en-US" altLang="ja-JP" sz="3200" b="1" dirty="0" smtClean="0">
                <a:solidFill>
                  <a:srgbClr val="FFFF00"/>
                </a:solidFill>
              </a:rPr>
              <a:t>【Finance: </a:t>
            </a:r>
            <a:r>
              <a:rPr lang="en-US" altLang="ja-JP" b="1" dirty="0" smtClean="0">
                <a:solidFill>
                  <a:srgbClr val="FFFF00"/>
                </a:solidFill>
              </a:rPr>
              <a:t> </a:t>
            </a:r>
            <a:r>
              <a:rPr lang="en-US" altLang="ja-JP" sz="3200" b="1" dirty="0" smtClean="0">
                <a:solidFill>
                  <a:srgbClr val="FFFF00"/>
                </a:solidFill>
              </a:rPr>
              <a:t>Lifetime Cost with comfortable office】</a:t>
            </a:r>
            <a:r>
              <a:rPr lang="ja-JP" altLang="en-US" sz="2400" b="1" dirty="0" smtClean="0">
                <a:solidFill>
                  <a:srgbClr val="FFFF00"/>
                </a:solidFill>
              </a:rPr>
              <a:t>   </a:t>
            </a:r>
            <a:endParaRPr lang="en-US" altLang="ja-JP" b="1" dirty="0" smtClean="0">
              <a:solidFill>
                <a:srgbClr val="FFFF00"/>
              </a:solidFill>
            </a:endParaRPr>
          </a:p>
          <a:p>
            <a:pPr marL="956709" indent="-478355">
              <a:buFont typeface="+mj-lt"/>
              <a:buAutoNum type="arabicPeriod"/>
            </a:pPr>
            <a:r>
              <a:rPr lang="en-US" altLang="ja-JP" sz="3200" dirty="0" smtClean="0"/>
              <a:t>Before; Reduce Initial cost for new office</a:t>
            </a:r>
            <a:r>
              <a:rPr lang="ja-JP" altLang="en-US" sz="3200" dirty="0" smtClean="0"/>
              <a:t> </a:t>
            </a:r>
            <a:r>
              <a:rPr lang="en-US" altLang="ja-JP" sz="3200" dirty="0" smtClean="0"/>
              <a:t>(BS) </a:t>
            </a:r>
          </a:p>
          <a:p>
            <a:pPr marL="956709" indent="-478355">
              <a:buFont typeface="+mj-lt"/>
              <a:buAutoNum type="arabicPeriod"/>
            </a:pPr>
            <a:r>
              <a:rPr lang="en-US" altLang="ja-JP" sz="3200" dirty="0" smtClean="0"/>
              <a:t>During; Reduce running cost &amp; comfortable (PL/CF)</a:t>
            </a:r>
          </a:p>
          <a:p>
            <a:pPr marL="956709" indent="-478355">
              <a:buFont typeface="+mj-lt"/>
              <a:buAutoNum type="arabicPeriod"/>
            </a:pPr>
            <a:r>
              <a:rPr lang="en-US" altLang="ja-JP" sz="3200" dirty="0" smtClean="0"/>
              <a:t>Migrate; Reduce restoring cost (BS)</a:t>
            </a:r>
          </a:p>
          <a:p>
            <a:pPr marL="956709" indent="-478355">
              <a:buFont typeface="+mj-lt"/>
              <a:buAutoNum type="arabicPeriod"/>
            </a:pPr>
            <a:endParaRPr lang="en-US" altLang="ja-JP" sz="3200" dirty="0" smtClean="0"/>
          </a:p>
          <a:p>
            <a:pPr marL="956709" indent="-713300"/>
            <a:r>
              <a:rPr lang="en-US" altLang="ja-JP" sz="3200" b="1" dirty="0" smtClean="0">
                <a:solidFill>
                  <a:srgbClr val="FFFF00"/>
                </a:solidFill>
              </a:rPr>
              <a:t>【Security: BCP, i.e., </a:t>
            </a:r>
            <a:r>
              <a:rPr lang="en-US" altLang="ja-JP" b="1" dirty="0" smtClean="0">
                <a:solidFill>
                  <a:srgbClr val="FFFF00"/>
                </a:solidFill>
              </a:rPr>
              <a:t>Risk management</a:t>
            </a:r>
            <a:r>
              <a:rPr lang="en-US" altLang="ja-JP" sz="3200" b="1" dirty="0" smtClean="0">
                <a:solidFill>
                  <a:srgbClr val="FFFF00"/>
                </a:solidFill>
              </a:rPr>
              <a:t>】</a:t>
            </a:r>
          </a:p>
          <a:p>
            <a:pPr marL="1164138" indent="-685783">
              <a:buFont typeface="+mj-lt"/>
              <a:buAutoNum type="arabicPeriod"/>
            </a:pPr>
            <a:r>
              <a:rPr lang="en-US" altLang="ja-JP" sz="3200" dirty="0" smtClean="0"/>
              <a:t>Intellectual property protection </a:t>
            </a:r>
            <a:endParaRPr lang="en-US" altLang="ja-JP" sz="4300" dirty="0" smtClean="0"/>
          </a:p>
          <a:p>
            <a:pPr marL="1164138" indent="-685783">
              <a:buFont typeface="+mj-lt"/>
              <a:buAutoNum type="arabicPeriod"/>
            </a:pPr>
            <a:r>
              <a:rPr lang="en-US" altLang="ja-JP" sz="3200" dirty="0" smtClean="0"/>
              <a:t>Remote on-line office, against incidents (e.g., disaster)</a:t>
            </a:r>
          </a:p>
          <a:p>
            <a:pPr marL="1164138" indent="-685783"/>
            <a:r>
              <a:rPr lang="en-US" altLang="ja-JP" sz="3200" dirty="0" smtClean="0"/>
              <a:t>	</a:t>
            </a:r>
            <a:r>
              <a:rPr lang="en-US" altLang="ja-JP" sz="3200" dirty="0" smtClean="0">
                <a:sym typeface="Wingdings" pitchFamily="2" charset="2"/>
              </a:rPr>
              <a:t> as well as support of handicapped and women </a:t>
            </a:r>
          </a:p>
          <a:p>
            <a:pPr marL="1164138" indent="-685783"/>
            <a:r>
              <a:rPr lang="en-US" altLang="ja-JP" sz="3200" dirty="0" smtClean="0">
                <a:sym typeface="Wingdings" pitchFamily="2" charset="2"/>
              </a:rPr>
              <a:t>             employees (i.e., CSR) </a:t>
            </a:r>
            <a:endParaRPr lang="en-US" altLang="ja-JP"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5">
                                            <p:bg/>
                                          </p:spTgt>
                                        </p:tgtEl>
                                        <p:attrNameLst>
                                          <p:attrName>style.visibility</p:attrName>
                                        </p:attrNameLst>
                                      </p:cBhvr>
                                      <p:to>
                                        <p:strVal val="visible"/>
                                      </p:to>
                                    </p:set>
                                    <p:animEffect transition="in" filter="dissolve">
                                      <p:cBhvr>
                                        <p:cTn id="7" dur="500"/>
                                        <p:tgtEl>
                                          <p:spTgt spid="35">
                                            <p:bg/>
                                          </p:spTgt>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5">
                                            <p:txEl>
                                              <p:pRg st="0" end="0"/>
                                            </p:txEl>
                                          </p:spTgt>
                                        </p:tgtEl>
                                        <p:attrNameLst>
                                          <p:attrName>style.visibility</p:attrName>
                                        </p:attrNameLst>
                                      </p:cBhvr>
                                      <p:to>
                                        <p:strVal val="visible"/>
                                      </p:to>
                                    </p:set>
                                    <p:animEffect transition="in" filter="dissolve">
                                      <p:cBhvr>
                                        <p:cTn id="11" dur="500"/>
                                        <p:tgtEl>
                                          <p:spTgt spid="35">
                                            <p:txEl>
                                              <p:pRg st="0" end="0"/>
                                            </p:txEl>
                                          </p:spTgt>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35">
                                            <p:txEl>
                                              <p:pRg st="1" end="1"/>
                                            </p:txEl>
                                          </p:spTgt>
                                        </p:tgtEl>
                                        <p:attrNameLst>
                                          <p:attrName>style.visibility</p:attrName>
                                        </p:attrNameLst>
                                      </p:cBhvr>
                                      <p:to>
                                        <p:strVal val="visible"/>
                                      </p:to>
                                    </p:set>
                                    <p:animEffect transition="in" filter="dissolve">
                                      <p:cBhvr>
                                        <p:cTn id="15" dur="500"/>
                                        <p:tgtEl>
                                          <p:spTgt spid="35">
                                            <p:txEl>
                                              <p:pRg st="1" end="1"/>
                                            </p:txEl>
                                          </p:spTgt>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35">
                                            <p:txEl>
                                              <p:pRg st="2" end="2"/>
                                            </p:txEl>
                                          </p:spTgt>
                                        </p:tgtEl>
                                        <p:attrNameLst>
                                          <p:attrName>style.visibility</p:attrName>
                                        </p:attrNameLst>
                                      </p:cBhvr>
                                      <p:to>
                                        <p:strVal val="visible"/>
                                      </p:to>
                                    </p:set>
                                    <p:animEffect transition="in" filter="dissolve">
                                      <p:cBhvr>
                                        <p:cTn id="19" dur="500"/>
                                        <p:tgtEl>
                                          <p:spTgt spid="35">
                                            <p:txEl>
                                              <p:pRg st="2" end="2"/>
                                            </p:txEl>
                                          </p:spTgt>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35">
                                            <p:txEl>
                                              <p:pRg st="3" end="3"/>
                                            </p:txEl>
                                          </p:spTgt>
                                        </p:tgtEl>
                                        <p:attrNameLst>
                                          <p:attrName>style.visibility</p:attrName>
                                        </p:attrNameLst>
                                      </p:cBhvr>
                                      <p:to>
                                        <p:strVal val="visible"/>
                                      </p:to>
                                    </p:set>
                                    <p:animEffect transition="in" filter="dissolve">
                                      <p:cBhvr>
                                        <p:cTn id="23" dur="500"/>
                                        <p:tgtEl>
                                          <p:spTgt spid="35">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35">
                                            <p:txEl>
                                              <p:pRg st="5" end="5"/>
                                            </p:txEl>
                                          </p:spTgt>
                                        </p:tgtEl>
                                        <p:attrNameLst>
                                          <p:attrName>style.visibility</p:attrName>
                                        </p:attrNameLst>
                                      </p:cBhvr>
                                      <p:to>
                                        <p:strVal val="visible"/>
                                      </p:to>
                                    </p:set>
                                    <p:animEffect transition="in" filter="dissolve">
                                      <p:cBhvr>
                                        <p:cTn id="28" dur="500"/>
                                        <p:tgtEl>
                                          <p:spTgt spid="35">
                                            <p:txEl>
                                              <p:pRg st="5" end="5"/>
                                            </p:txEl>
                                          </p:spTgt>
                                        </p:tgtEl>
                                      </p:cBhvr>
                                    </p:animEffect>
                                  </p:childTnLst>
                                </p:cTn>
                              </p:par>
                            </p:childTnLst>
                          </p:cTn>
                        </p:par>
                        <p:par>
                          <p:cTn id="29" fill="hold">
                            <p:stCondLst>
                              <p:cond delay="500"/>
                            </p:stCondLst>
                            <p:childTnLst>
                              <p:par>
                                <p:cTn id="30" presetID="9" presetClass="entr" presetSubtype="0" fill="hold" grpId="0" nodeType="afterEffect">
                                  <p:stCondLst>
                                    <p:cond delay="0"/>
                                  </p:stCondLst>
                                  <p:childTnLst>
                                    <p:set>
                                      <p:cBhvr>
                                        <p:cTn id="31" dur="1" fill="hold">
                                          <p:stCondLst>
                                            <p:cond delay="0"/>
                                          </p:stCondLst>
                                        </p:cTn>
                                        <p:tgtEl>
                                          <p:spTgt spid="35">
                                            <p:txEl>
                                              <p:pRg st="6" end="6"/>
                                            </p:txEl>
                                          </p:spTgt>
                                        </p:tgtEl>
                                        <p:attrNameLst>
                                          <p:attrName>style.visibility</p:attrName>
                                        </p:attrNameLst>
                                      </p:cBhvr>
                                      <p:to>
                                        <p:strVal val="visible"/>
                                      </p:to>
                                    </p:set>
                                    <p:animEffect transition="in" filter="dissolve">
                                      <p:cBhvr>
                                        <p:cTn id="32" dur="500"/>
                                        <p:tgtEl>
                                          <p:spTgt spid="35">
                                            <p:txEl>
                                              <p:pRg st="6" end="6"/>
                                            </p:txEl>
                                          </p:spTgt>
                                        </p:tgtEl>
                                      </p:cBhvr>
                                    </p:animEffect>
                                  </p:childTnLst>
                                </p:cTn>
                              </p:par>
                            </p:childTnLst>
                          </p:cTn>
                        </p:par>
                        <p:par>
                          <p:cTn id="33" fill="hold">
                            <p:stCondLst>
                              <p:cond delay="1000"/>
                            </p:stCondLst>
                            <p:childTnLst>
                              <p:par>
                                <p:cTn id="34" presetID="9" presetClass="entr" presetSubtype="0" fill="hold" grpId="0" nodeType="afterEffect">
                                  <p:stCondLst>
                                    <p:cond delay="0"/>
                                  </p:stCondLst>
                                  <p:childTnLst>
                                    <p:set>
                                      <p:cBhvr>
                                        <p:cTn id="35" dur="1" fill="hold">
                                          <p:stCondLst>
                                            <p:cond delay="0"/>
                                          </p:stCondLst>
                                        </p:cTn>
                                        <p:tgtEl>
                                          <p:spTgt spid="35">
                                            <p:txEl>
                                              <p:pRg st="7" end="7"/>
                                            </p:txEl>
                                          </p:spTgt>
                                        </p:tgtEl>
                                        <p:attrNameLst>
                                          <p:attrName>style.visibility</p:attrName>
                                        </p:attrNameLst>
                                      </p:cBhvr>
                                      <p:to>
                                        <p:strVal val="visible"/>
                                      </p:to>
                                    </p:set>
                                    <p:animEffect transition="in" filter="dissolve">
                                      <p:cBhvr>
                                        <p:cTn id="36" dur="500"/>
                                        <p:tgtEl>
                                          <p:spTgt spid="35">
                                            <p:txEl>
                                              <p:pRg st="7" end="7"/>
                                            </p:txEl>
                                          </p:spTgt>
                                        </p:tgtEl>
                                      </p:cBhvr>
                                    </p:animEffect>
                                  </p:childTnLst>
                                </p:cTn>
                              </p:par>
                            </p:childTnLst>
                          </p:cTn>
                        </p:par>
                        <p:par>
                          <p:cTn id="37" fill="hold">
                            <p:stCondLst>
                              <p:cond delay="1500"/>
                            </p:stCondLst>
                            <p:childTnLst>
                              <p:par>
                                <p:cTn id="38" presetID="9" presetClass="entr" presetSubtype="0" fill="hold" grpId="0" nodeType="afterEffect">
                                  <p:stCondLst>
                                    <p:cond delay="0"/>
                                  </p:stCondLst>
                                  <p:childTnLst>
                                    <p:set>
                                      <p:cBhvr>
                                        <p:cTn id="39" dur="1" fill="hold">
                                          <p:stCondLst>
                                            <p:cond delay="0"/>
                                          </p:stCondLst>
                                        </p:cTn>
                                        <p:tgtEl>
                                          <p:spTgt spid="35">
                                            <p:txEl>
                                              <p:pRg st="8" end="8"/>
                                            </p:txEl>
                                          </p:spTgt>
                                        </p:tgtEl>
                                        <p:attrNameLst>
                                          <p:attrName>style.visibility</p:attrName>
                                        </p:attrNameLst>
                                      </p:cBhvr>
                                      <p:to>
                                        <p:strVal val="visible"/>
                                      </p:to>
                                    </p:set>
                                    <p:animEffect transition="in" filter="dissolve">
                                      <p:cBhvr>
                                        <p:cTn id="40" dur="500"/>
                                        <p:tgtEl>
                                          <p:spTgt spid="35">
                                            <p:txEl>
                                              <p:pRg st="8" end="8"/>
                                            </p:txEl>
                                          </p:spTgt>
                                        </p:tgtEl>
                                      </p:cBhvr>
                                    </p:animEffect>
                                  </p:childTnLst>
                                </p:cTn>
                              </p:par>
                            </p:childTnLst>
                          </p:cTn>
                        </p:par>
                        <p:par>
                          <p:cTn id="41" fill="hold">
                            <p:stCondLst>
                              <p:cond delay="2000"/>
                            </p:stCondLst>
                            <p:childTnLst>
                              <p:par>
                                <p:cTn id="42" presetID="9" presetClass="entr" presetSubtype="0" fill="hold" grpId="0" nodeType="afterEffect">
                                  <p:stCondLst>
                                    <p:cond delay="0"/>
                                  </p:stCondLst>
                                  <p:childTnLst>
                                    <p:set>
                                      <p:cBhvr>
                                        <p:cTn id="43" dur="1" fill="hold">
                                          <p:stCondLst>
                                            <p:cond delay="0"/>
                                          </p:stCondLst>
                                        </p:cTn>
                                        <p:tgtEl>
                                          <p:spTgt spid="35">
                                            <p:txEl>
                                              <p:pRg st="9" end="9"/>
                                            </p:txEl>
                                          </p:spTgt>
                                        </p:tgtEl>
                                        <p:attrNameLst>
                                          <p:attrName>style.visibility</p:attrName>
                                        </p:attrNameLst>
                                      </p:cBhvr>
                                      <p:to>
                                        <p:strVal val="visible"/>
                                      </p:to>
                                    </p:set>
                                    <p:animEffect transition="in" filter="dissolve">
                                      <p:cBhvr>
                                        <p:cTn id="44" dur="500"/>
                                        <p:tgtEl>
                                          <p:spTgt spid="3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グループ化 23"/>
          <p:cNvGrpSpPr/>
          <p:nvPr/>
        </p:nvGrpSpPr>
        <p:grpSpPr>
          <a:xfrm>
            <a:off x="9835081" y="44624"/>
            <a:ext cx="2299027" cy="6624736"/>
            <a:chOff x="7376304" y="44624"/>
            <a:chExt cx="1724270" cy="6624736"/>
          </a:xfrm>
        </p:grpSpPr>
        <p:sp>
          <p:nvSpPr>
            <p:cNvPr id="21" name="下矢印 20"/>
            <p:cNvSpPr/>
            <p:nvPr/>
          </p:nvSpPr>
          <p:spPr>
            <a:xfrm rot="10800000">
              <a:off x="7812360" y="692696"/>
              <a:ext cx="1008112" cy="5976664"/>
            </a:xfrm>
            <a:prstGeom prst="downArrow">
              <a:avLst>
                <a:gd name="adj1" fmla="val 50000"/>
                <a:gd name="adj2" fmla="val 89683"/>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p:cNvSpPr txBox="1"/>
            <p:nvPr/>
          </p:nvSpPr>
          <p:spPr>
            <a:xfrm>
              <a:off x="7376304" y="44624"/>
              <a:ext cx="1724270" cy="754053"/>
            </a:xfrm>
            <a:prstGeom prst="rect">
              <a:avLst/>
            </a:prstGeom>
            <a:noFill/>
          </p:spPr>
          <p:txBody>
            <a:bodyPr wrap="none" rtlCol="0">
              <a:spAutoFit/>
            </a:bodyPr>
            <a:lstStyle/>
            <a:p>
              <a:r>
                <a:rPr lang="en-US" altLang="ja-JP" sz="4300" dirty="0" smtClean="0">
                  <a:solidFill>
                    <a:srgbClr val="FF0000"/>
                  </a:solidFill>
                  <a:effectLst>
                    <a:outerShdw blurRad="38100" dist="38100" dir="2700000" algn="tl">
                      <a:srgbClr val="000000">
                        <a:alpha val="43137"/>
                      </a:srgbClr>
                    </a:outerShdw>
                  </a:effectLst>
                </a:rPr>
                <a:t>【Profits】</a:t>
              </a:r>
              <a:endParaRPr lang="ja-JP" altLang="en-US" sz="4300" dirty="0">
                <a:solidFill>
                  <a:srgbClr val="FF0000"/>
                </a:solidFill>
                <a:effectLst>
                  <a:outerShdw blurRad="38100" dist="38100" dir="2700000" algn="tl">
                    <a:srgbClr val="000000">
                      <a:alpha val="43137"/>
                    </a:srgbClr>
                  </a:outerShdw>
                </a:effectLst>
              </a:endParaRPr>
            </a:p>
          </p:txBody>
        </p:sp>
      </p:grpSp>
      <p:sp>
        <p:nvSpPr>
          <p:cNvPr id="16" name="上矢印 15"/>
          <p:cNvSpPr/>
          <p:nvPr/>
        </p:nvSpPr>
        <p:spPr>
          <a:xfrm>
            <a:off x="5567264" y="1844824"/>
            <a:ext cx="864096" cy="864096"/>
          </a:xfrm>
          <a:prstGeom prst="upArrow">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kumimoji="1" lang="ja-JP" altLang="en-US"/>
          </a:p>
        </p:txBody>
      </p:sp>
      <p:sp>
        <p:nvSpPr>
          <p:cNvPr id="19" name="上矢印 18"/>
          <p:cNvSpPr/>
          <p:nvPr/>
        </p:nvSpPr>
        <p:spPr>
          <a:xfrm rot="17229404">
            <a:off x="3589776" y="2756421"/>
            <a:ext cx="648072" cy="1152128"/>
          </a:xfrm>
          <a:prstGeom prst="upArrow">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kumimoji="1" lang="ja-JP" altLang="en-US"/>
          </a:p>
        </p:txBody>
      </p:sp>
      <p:sp>
        <p:nvSpPr>
          <p:cNvPr id="6" name="円/楕円 5"/>
          <p:cNvSpPr/>
          <p:nvPr/>
        </p:nvSpPr>
        <p:spPr>
          <a:xfrm>
            <a:off x="239351" y="2132856"/>
            <a:ext cx="3264367" cy="1488165"/>
          </a:xfrm>
          <a:prstGeom prst="ellipse">
            <a:avLst/>
          </a:prstGeom>
          <a:solidFill>
            <a:srgbClr val="FFCCFF"/>
          </a:solidFill>
        </p:spPr>
        <p:style>
          <a:lnRef idx="0">
            <a:schemeClr val="accent4"/>
          </a:lnRef>
          <a:fillRef idx="3">
            <a:schemeClr val="accent4"/>
          </a:fillRef>
          <a:effectRef idx="3">
            <a:schemeClr val="accent4"/>
          </a:effectRef>
          <a:fontRef idx="minor">
            <a:schemeClr val="lt1"/>
          </a:fontRef>
        </p:style>
        <p:txBody>
          <a:bodyPr lIns="121917" tIns="60958" rIns="121917" bIns="60958" rtlCol="0" anchor="ctr"/>
          <a:lstStyle/>
          <a:p>
            <a:pPr algn="ctr"/>
            <a:r>
              <a:rPr lang="en-US" altLang="ja-JP" sz="3700" dirty="0" smtClean="0">
                <a:solidFill>
                  <a:schemeClr val="tx1"/>
                </a:solidFill>
              </a:rPr>
              <a:t>Efficiency</a:t>
            </a:r>
          </a:p>
          <a:p>
            <a:pPr algn="ctr"/>
            <a:r>
              <a:rPr lang="en-US" altLang="ja-JP" sz="4800" dirty="0" smtClean="0">
                <a:solidFill>
                  <a:schemeClr val="tx1"/>
                </a:solidFill>
              </a:rPr>
              <a:t>TQC</a:t>
            </a:r>
          </a:p>
        </p:txBody>
      </p:sp>
      <p:sp>
        <p:nvSpPr>
          <p:cNvPr id="12" name="上下矢印 11"/>
          <p:cNvSpPr/>
          <p:nvPr/>
        </p:nvSpPr>
        <p:spPr>
          <a:xfrm rot="2763999">
            <a:off x="3383343" y="1137462"/>
            <a:ext cx="638759" cy="1429229"/>
          </a:xfrm>
          <a:prstGeom prst="upDownArrow">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kumimoji="1" lang="ja-JP" altLang="en-US"/>
          </a:p>
        </p:txBody>
      </p:sp>
      <p:sp>
        <p:nvSpPr>
          <p:cNvPr id="13" name="上下矢印 12"/>
          <p:cNvSpPr/>
          <p:nvPr/>
        </p:nvSpPr>
        <p:spPr>
          <a:xfrm rot="18863558">
            <a:off x="8034975" y="1356851"/>
            <a:ext cx="638759" cy="2151511"/>
          </a:xfrm>
          <a:prstGeom prst="upDownArrow">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kumimoji="1" lang="ja-JP" altLang="en-US"/>
          </a:p>
        </p:txBody>
      </p:sp>
      <p:sp>
        <p:nvSpPr>
          <p:cNvPr id="14" name="上下矢印 13"/>
          <p:cNvSpPr/>
          <p:nvPr/>
        </p:nvSpPr>
        <p:spPr>
          <a:xfrm rot="2969755">
            <a:off x="7658494" y="4306041"/>
            <a:ext cx="621713" cy="1676716"/>
          </a:xfrm>
          <a:prstGeom prst="upDownArrow">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kumimoji="1" lang="ja-JP" altLang="en-US"/>
          </a:p>
        </p:txBody>
      </p:sp>
      <p:sp>
        <p:nvSpPr>
          <p:cNvPr id="15" name="上下矢印 14"/>
          <p:cNvSpPr/>
          <p:nvPr/>
        </p:nvSpPr>
        <p:spPr>
          <a:xfrm rot="18820027">
            <a:off x="2996682" y="3271220"/>
            <a:ext cx="584868" cy="2841064"/>
          </a:xfrm>
          <a:prstGeom prst="upDownArrow">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kumimoji="1" lang="ja-JP" altLang="en-US"/>
          </a:p>
        </p:txBody>
      </p:sp>
      <p:grpSp>
        <p:nvGrpSpPr>
          <p:cNvPr id="3" name="グループ化 24"/>
          <p:cNvGrpSpPr/>
          <p:nvPr/>
        </p:nvGrpSpPr>
        <p:grpSpPr>
          <a:xfrm>
            <a:off x="4079776" y="2564904"/>
            <a:ext cx="7584843" cy="4293096"/>
            <a:chOff x="3059832" y="1923678"/>
            <a:chExt cx="5688632" cy="3219822"/>
          </a:xfrm>
        </p:grpSpPr>
        <p:sp>
          <p:nvSpPr>
            <p:cNvPr id="17" name="上矢印 16"/>
            <p:cNvSpPr/>
            <p:nvPr/>
          </p:nvSpPr>
          <p:spPr>
            <a:xfrm rot="6203184">
              <a:off x="5597636" y="2404145"/>
              <a:ext cx="486054" cy="864096"/>
            </a:xfrm>
            <a:prstGeom prst="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円/楕円 4"/>
            <p:cNvSpPr/>
            <p:nvPr/>
          </p:nvSpPr>
          <p:spPr>
            <a:xfrm>
              <a:off x="6300193" y="2409732"/>
              <a:ext cx="2448271" cy="1242138"/>
            </a:xfrm>
            <a:prstGeom prst="ellipse">
              <a:avLst/>
            </a:prstGeom>
            <a:solidFill>
              <a:srgbClr val="92D050"/>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ja-JP" sz="4800" dirty="0" smtClean="0">
                  <a:solidFill>
                    <a:srgbClr val="002060"/>
                  </a:solidFill>
                </a:rPr>
                <a:t>Energy saving</a:t>
              </a:r>
            </a:p>
          </p:txBody>
        </p:sp>
        <p:sp>
          <p:nvSpPr>
            <p:cNvPr id="7" name="円/楕円 6"/>
            <p:cNvSpPr/>
            <p:nvPr/>
          </p:nvSpPr>
          <p:spPr>
            <a:xfrm>
              <a:off x="3059832" y="3939902"/>
              <a:ext cx="2664296" cy="1203598"/>
            </a:xfrm>
            <a:prstGeom prst="ellipse">
              <a:avLst/>
            </a:prstGeom>
            <a:solidFill>
              <a:srgbClr val="FFFF0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altLang="ja-JP" sz="4400" b="1" dirty="0" smtClean="0">
                  <a:solidFill>
                    <a:srgbClr val="002060"/>
                  </a:solidFill>
                </a:rPr>
                <a:t>Security </a:t>
              </a:r>
            </a:p>
            <a:p>
              <a:pPr algn="ctr"/>
              <a:r>
                <a:rPr lang="en-US" altLang="ja-JP" sz="4400" b="1" dirty="0" smtClean="0">
                  <a:solidFill>
                    <a:srgbClr val="002060"/>
                  </a:solidFill>
                </a:rPr>
                <a:t>BCP</a:t>
              </a:r>
            </a:p>
          </p:txBody>
        </p:sp>
        <p:sp>
          <p:nvSpPr>
            <p:cNvPr id="18" name="上矢印 17"/>
            <p:cNvSpPr/>
            <p:nvPr/>
          </p:nvSpPr>
          <p:spPr>
            <a:xfrm rot="10800000">
              <a:off x="4175449" y="3327833"/>
              <a:ext cx="648072" cy="648072"/>
            </a:xfrm>
            <a:prstGeom prst="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7"/>
            <p:cNvSpPr/>
            <p:nvPr/>
          </p:nvSpPr>
          <p:spPr>
            <a:xfrm>
              <a:off x="3167336" y="1923678"/>
              <a:ext cx="2592288" cy="1566174"/>
            </a:xfrm>
            <a:prstGeom prst="ellipse">
              <a:avLst/>
            </a:prstGeom>
            <a:solidFill>
              <a:srgbClr val="002060"/>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en-US" altLang="ja-JP" sz="4300" dirty="0" smtClean="0"/>
                <a:t>Smart Platform</a:t>
              </a:r>
            </a:p>
          </p:txBody>
        </p:sp>
      </p:grpSp>
      <p:sp>
        <p:nvSpPr>
          <p:cNvPr id="23" name="下リボン 22"/>
          <p:cNvSpPr/>
          <p:nvPr/>
        </p:nvSpPr>
        <p:spPr>
          <a:xfrm>
            <a:off x="0" y="0"/>
            <a:ext cx="4591691" cy="1152128"/>
          </a:xfrm>
          <a:prstGeom prst="ribbon">
            <a:avLst>
              <a:gd name="adj1" fmla="val 16667"/>
              <a:gd name="adj2" fmla="val 75000"/>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ja-JP" sz="3700" dirty="0" smtClean="0">
                <a:solidFill>
                  <a:srgbClr val="002060"/>
                </a:solidFill>
              </a:rPr>
              <a:t>Eco System</a:t>
            </a:r>
          </a:p>
          <a:p>
            <a:pPr algn="ctr"/>
            <a:r>
              <a:rPr lang="en-US" altLang="ja-JP" dirty="0">
                <a:solidFill>
                  <a:srgbClr val="002060"/>
                </a:solidFill>
              </a:rPr>
              <a:t>Internet by Design</a:t>
            </a:r>
            <a:endParaRPr kumimoji="1" lang="ja-JP" altLang="en-US" dirty="0">
              <a:solidFill>
                <a:srgbClr val="002060"/>
              </a:solidFill>
            </a:endParaRPr>
          </a:p>
        </p:txBody>
      </p:sp>
      <p:sp>
        <p:nvSpPr>
          <p:cNvPr id="4" name="円/楕円 3"/>
          <p:cNvSpPr/>
          <p:nvPr/>
        </p:nvSpPr>
        <p:spPr>
          <a:xfrm>
            <a:off x="4127104" y="332656"/>
            <a:ext cx="3793099" cy="1440160"/>
          </a:xfrm>
          <a:prstGeom prst="ellipse">
            <a:avLst/>
          </a:prstGeom>
          <a:solidFill>
            <a:srgbClr val="CCFFFF"/>
          </a:solidFill>
          <a:ln/>
        </p:spPr>
        <p:style>
          <a:lnRef idx="0">
            <a:schemeClr val="accent3"/>
          </a:lnRef>
          <a:fillRef idx="3">
            <a:schemeClr val="accent3"/>
          </a:fillRef>
          <a:effectRef idx="3">
            <a:schemeClr val="accent3"/>
          </a:effectRef>
          <a:fontRef idx="minor">
            <a:schemeClr val="lt1"/>
          </a:fontRef>
        </p:style>
        <p:txBody>
          <a:bodyPr lIns="121917" tIns="60958" rIns="121917" bIns="60958" rtlCol="0" anchor="ctr"/>
          <a:lstStyle/>
          <a:p>
            <a:pPr algn="ctr"/>
            <a:r>
              <a:rPr lang="en-US" altLang="ja-JP" sz="3200" dirty="0" smtClean="0">
                <a:solidFill>
                  <a:schemeClr val="tx1">
                    <a:lumMod val="95000"/>
                    <a:lumOff val="5000"/>
                  </a:schemeClr>
                </a:solidFill>
              </a:rPr>
              <a:t>New service</a:t>
            </a:r>
          </a:p>
          <a:p>
            <a:pPr algn="ctr"/>
            <a:r>
              <a:rPr lang="en-US" altLang="ja-JP" sz="3200" dirty="0" smtClean="0">
                <a:solidFill>
                  <a:schemeClr val="tx1">
                    <a:lumMod val="95000"/>
                    <a:lumOff val="5000"/>
                  </a:schemeClr>
                </a:solidFill>
              </a:rPr>
              <a:t>Innovation</a:t>
            </a:r>
            <a:endParaRPr lang="ja-JP" altLang="en-US" sz="3200" dirty="0">
              <a:solidFill>
                <a:schemeClr val="tx1">
                  <a:lumMod val="95000"/>
                  <a:lumOff val="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right)">
                                      <p:cBhvr>
                                        <p:cTn id="12" dur="500"/>
                                        <p:tgtEl>
                                          <p:spTgt spid="19"/>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down)">
                                      <p:cBhvr>
                                        <p:cTn id="21" dur="500"/>
                                        <p:tgtEl>
                                          <p:spTgt spid="16"/>
                                        </p:tgtEl>
                                      </p:cBhvr>
                                    </p:animEffect>
                                  </p:childTnLst>
                                </p:cTn>
                              </p:par>
                            </p:childTnLst>
                          </p:cTn>
                        </p:par>
                        <p:par>
                          <p:cTn id="22" fill="hold">
                            <p:stCondLst>
                              <p:cond delay="500"/>
                            </p:stCondLst>
                            <p:childTnLst>
                              <p:par>
                                <p:cTn id="23" presetID="9"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dissolv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dissolve">
                                      <p:cBhvr>
                                        <p:cTn id="30" dur="1000"/>
                                        <p:tgtEl>
                                          <p:spTgt spid="14"/>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dissolve">
                                      <p:cBhvr>
                                        <p:cTn id="33" dur="1000"/>
                                        <p:tgtEl>
                                          <p:spTgt spid="15"/>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dissolve">
                                      <p:cBhvr>
                                        <p:cTn id="36" dur="1000"/>
                                        <p:tgtEl>
                                          <p:spTgt spid="13"/>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dissolve">
                                      <p:cBhvr>
                                        <p:cTn id="39" dur="10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down)">
                                      <p:cBhvr>
                                        <p:cTn id="4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animBg="1"/>
      <p:bldP spid="6" grpId="0" animBg="1"/>
      <p:bldP spid="12" grpId="0" animBg="1"/>
      <p:bldP spid="13" grpId="0" animBg="1"/>
      <p:bldP spid="14" grpId="0" animBg="1"/>
      <p:bldP spid="15" grpId="0" animBg="1"/>
      <p:bldP spid="23" grpId="0" animBg="1"/>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530" name="図 3"/>
          <p:cNvPicPr>
            <a:picLocks noChangeAspect="1"/>
          </p:cNvPicPr>
          <p:nvPr/>
        </p:nvPicPr>
        <p:blipFill>
          <a:blip r:embed="rId2" cstate="print"/>
          <a:srcRect/>
          <a:stretch>
            <a:fillRect/>
          </a:stretch>
        </p:blipFill>
        <p:spPr bwMode="auto">
          <a:xfrm>
            <a:off x="5510611" y="619139"/>
            <a:ext cx="5865976" cy="3025775"/>
          </a:xfrm>
          <a:prstGeom prst="rect">
            <a:avLst/>
          </a:prstGeom>
          <a:noFill/>
          <a:ln w="9525">
            <a:noFill/>
            <a:miter lim="800000"/>
            <a:headEnd/>
            <a:tailEnd/>
          </a:ln>
        </p:spPr>
      </p:pic>
      <p:pic>
        <p:nvPicPr>
          <p:cNvPr id="22531" name="図 4"/>
          <p:cNvPicPr>
            <a:picLocks noChangeAspect="1"/>
          </p:cNvPicPr>
          <p:nvPr/>
        </p:nvPicPr>
        <p:blipFill>
          <a:blip r:embed="rId3" cstate="print"/>
          <a:srcRect/>
          <a:stretch>
            <a:fillRect/>
          </a:stretch>
        </p:blipFill>
        <p:spPr bwMode="auto">
          <a:xfrm>
            <a:off x="1069451" y="862027"/>
            <a:ext cx="4066468" cy="1919287"/>
          </a:xfrm>
          <a:prstGeom prst="rect">
            <a:avLst/>
          </a:prstGeom>
          <a:noFill/>
          <a:ln w="9525">
            <a:noFill/>
            <a:miter lim="800000"/>
            <a:headEnd/>
            <a:tailEnd/>
          </a:ln>
        </p:spPr>
      </p:pic>
      <p:pic>
        <p:nvPicPr>
          <p:cNvPr id="22532" name="図 5"/>
          <p:cNvPicPr>
            <a:picLocks noChangeAspect="1"/>
          </p:cNvPicPr>
          <p:nvPr/>
        </p:nvPicPr>
        <p:blipFill>
          <a:blip r:embed="rId4" cstate="print"/>
          <a:srcRect/>
          <a:stretch>
            <a:fillRect/>
          </a:stretch>
        </p:blipFill>
        <p:spPr bwMode="auto">
          <a:xfrm>
            <a:off x="1080008" y="3284540"/>
            <a:ext cx="3906549" cy="2524125"/>
          </a:xfrm>
          <a:prstGeom prst="rect">
            <a:avLst/>
          </a:prstGeom>
          <a:noFill/>
          <a:ln w="9525">
            <a:noFill/>
            <a:miter lim="800000"/>
            <a:headEnd/>
            <a:tailEnd/>
          </a:ln>
        </p:spPr>
      </p:pic>
      <p:sp>
        <p:nvSpPr>
          <p:cNvPr id="22533" name="テキスト ボックス 6"/>
          <p:cNvSpPr txBox="1">
            <a:spLocks noChangeArrowheads="1"/>
          </p:cNvSpPr>
          <p:nvPr/>
        </p:nvSpPr>
        <p:spPr bwMode="auto">
          <a:xfrm>
            <a:off x="-59228" y="168275"/>
            <a:ext cx="7826880" cy="400105"/>
          </a:xfrm>
          <a:prstGeom prst="rect">
            <a:avLst/>
          </a:prstGeom>
          <a:noFill/>
          <a:ln w="9525">
            <a:noFill/>
            <a:miter lim="800000"/>
            <a:headEnd/>
            <a:tailEnd/>
          </a:ln>
        </p:spPr>
        <p:txBody>
          <a:bodyPr wrap="none" lIns="121917" tIns="60958" rIns="121917" bIns="60958">
            <a:spAutoFit/>
          </a:bodyPr>
          <a:lstStyle/>
          <a:p>
            <a:r>
              <a:rPr lang="en-US" altLang="ja-JP" dirty="0" smtClean="0">
                <a:latin typeface="Meiryo UI" pitchFamily="50" charset="-128"/>
                <a:ea typeface="Meiryo UI" pitchFamily="50" charset="-128"/>
              </a:rPr>
              <a:t>Amazon </a:t>
            </a:r>
            <a:r>
              <a:rPr lang="en-US" altLang="ja-JP" dirty="0">
                <a:latin typeface="Meiryo UI" pitchFamily="50" charset="-128"/>
                <a:ea typeface="Meiryo UI" pitchFamily="50" charset="-128"/>
              </a:rPr>
              <a:t>Web Service</a:t>
            </a:r>
            <a:r>
              <a:rPr lang="ja-JP" altLang="en-US" dirty="0">
                <a:latin typeface="Meiryo UI" pitchFamily="50" charset="-128"/>
                <a:ea typeface="Meiryo UI" pitchFamily="50" charset="-128"/>
              </a:rPr>
              <a:t>向け　</a:t>
            </a:r>
            <a:r>
              <a:rPr lang="en-US" altLang="ja-JP" dirty="0">
                <a:latin typeface="Meiryo UI" pitchFamily="50" charset="-128"/>
                <a:ea typeface="Meiryo UI" pitchFamily="50" charset="-128"/>
              </a:rPr>
              <a:t>Tesla</a:t>
            </a:r>
            <a:r>
              <a:rPr lang="ja-JP" altLang="en-US" dirty="0">
                <a:latin typeface="Meiryo UI" pitchFamily="50" charset="-128"/>
                <a:ea typeface="Meiryo UI" pitchFamily="50" charset="-128"/>
              </a:rPr>
              <a:t> リチウムイオン蓄電池センター　</a:t>
            </a:r>
            <a:r>
              <a:rPr lang="en-US" altLang="ja-JP" dirty="0">
                <a:latin typeface="Meiryo UI" pitchFamily="50" charset="-128"/>
                <a:ea typeface="Meiryo UI" pitchFamily="50" charset="-128"/>
              </a:rPr>
              <a:t>4.8MWh</a:t>
            </a:r>
            <a:r>
              <a:rPr lang="ja-JP" altLang="en-US" dirty="0"/>
              <a:t>　　</a:t>
            </a:r>
          </a:p>
        </p:txBody>
      </p:sp>
      <p:sp>
        <p:nvSpPr>
          <p:cNvPr id="22534" name="テキスト ボックス 7"/>
          <p:cNvSpPr txBox="1">
            <a:spLocks noChangeArrowheads="1"/>
          </p:cNvSpPr>
          <p:nvPr/>
        </p:nvSpPr>
        <p:spPr bwMode="auto">
          <a:xfrm>
            <a:off x="46420" y="6211902"/>
            <a:ext cx="8219295" cy="861770"/>
          </a:xfrm>
          <a:prstGeom prst="rect">
            <a:avLst/>
          </a:prstGeom>
          <a:noFill/>
          <a:ln w="9525">
            <a:noFill/>
            <a:miter lim="800000"/>
            <a:headEnd/>
            <a:tailEnd/>
          </a:ln>
        </p:spPr>
        <p:txBody>
          <a:bodyPr wrap="none" lIns="121917" tIns="60958" rIns="121917" bIns="60958">
            <a:spAutoFit/>
          </a:bodyPr>
          <a:lstStyle/>
          <a:p>
            <a:pPr algn="l"/>
            <a:r>
              <a:rPr lang="ja-JP" altLang="en-US" sz="1600" dirty="0">
                <a:latin typeface="Meiryo UI" pitchFamily="50" charset="-128"/>
                <a:ea typeface="Meiryo UI" pitchFamily="50" charset="-128"/>
              </a:rPr>
              <a:t>出所：</a:t>
            </a:r>
            <a:r>
              <a:rPr lang="en-US" altLang="ja-JP" sz="1600" dirty="0">
                <a:latin typeface="Meiryo UI" pitchFamily="50" charset="-128"/>
                <a:ea typeface="Meiryo UI" pitchFamily="50" charset="-128"/>
              </a:rPr>
              <a:t>Tesla Energy</a:t>
            </a:r>
            <a:r>
              <a:rPr lang="ja-JP" altLang="en-US" sz="1600" dirty="0">
                <a:latin typeface="Meiryo UI" pitchFamily="50" charset="-128"/>
                <a:ea typeface="Meiryo UI" pitchFamily="50" charset="-128"/>
              </a:rPr>
              <a:t>　</a:t>
            </a:r>
            <a:r>
              <a:rPr lang="en-US" altLang="ja-JP" sz="1600" dirty="0">
                <a:latin typeface="Meiryo UI" pitchFamily="50" charset="-128"/>
                <a:ea typeface="Meiryo UI" pitchFamily="50" charset="-128"/>
              </a:rPr>
              <a:t> </a:t>
            </a:r>
            <a:r>
              <a:rPr lang="en-US" altLang="ja-JP" sz="1600" dirty="0">
                <a:latin typeface="Meiryo UI" pitchFamily="50" charset="-128"/>
                <a:ea typeface="Meiryo UI" pitchFamily="50" charset="-128"/>
                <a:hlinkClick r:id="rId5"/>
              </a:rPr>
              <a:t>http://www.teslamotors.com/presskit/teslaenergy</a:t>
            </a:r>
            <a:r>
              <a:rPr lang="en-US" altLang="ja-JP" sz="1600" dirty="0">
                <a:latin typeface="Meiryo UI" pitchFamily="50" charset="-128"/>
                <a:ea typeface="Meiryo UI" pitchFamily="50" charset="-128"/>
              </a:rPr>
              <a:t/>
            </a:r>
            <a:br>
              <a:rPr lang="en-US" altLang="ja-JP" sz="1600" dirty="0">
                <a:latin typeface="Meiryo UI" pitchFamily="50" charset="-128"/>
                <a:ea typeface="Meiryo UI" pitchFamily="50" charset="-128"/>
              </a:rPr>
            </a:br>
            <a:r>
              <a:rPr lang="ja-JP" altLang="en-US" sz="1600" dirty="0">
                <a:latin typeface="Meiryo UI" pitchFamily="50" charset="-128"/>
                <a:ea typeface="Meiryo UI" pitchFamily="50" charset="-128"/>
              </a:rPr>
              <a:t>出所：</a:t>
            </a:r>
            <a:r>
              <a:rPr lang="en-US" altLang="ja-JP" sz="1600" dirty="0">
                <a:latin typeface="Meiryo UI" pitchFamily="50" charset="-128"/>
                <a:ea typeface="Meiryo UI" pitchFamily="50" charset="-128"/>
              </a:rPr>
              <a:t> </a:t>
            </a:r>
            <a:r>
              <a:rPr lang="en-US" altLang="ja-JP" sz="1600" dirty="0">
                <a:latin typeface="Meiryo UI" pitchFamily="50" charset="-128"/>
                <a:ea typeface="Meiryo UI" pitchFamily="50" charset="-128"/>
                <a:hlinkClick r:id="rId6"/>
              </a:rPr>
              <a:t>http://www.gizmodo.jp/2015/05/power_wallpower_packgigafactor.html</a:t>
            </a:r>
            <a:r>
              <a:rPr lang="en-US" altLang="ja-JP" sz="1600" dirty="0">
                <a:latin typeface="Meiryo UI" pitchFamily="50" charset="-128"/>
                <a:ea typeface="Meiryo UI" pitchFamily="50" charset="-128"/>
              </a:rPr>
              <a:t/>
            </a:r>
            <a:br>
              <a:rPr lang="en-US" altLang="ja-JP" sz="1600" dirty="0">
                <a:latin typeface="Meiryo UI" pitchFamily="50" charset="-128"/>
                <a:ea typeface="Meiryo UI" pitchFamily="50" charset="-128"/>
              </a:rPr>
            </a:br>
            <a:endParaRPr lang="ja-JP" altLang="en-US" sz="1600" dirty="0">
              <a:latin typeface="Meiryo UI" pitchFamily="50" charset="-128"/>
              <a:ea typeface="Meiryo UI" pitchFamily="50" charset="-128"/>
            </a:endParaRPr>
          </a:p>
        </p:txBody>
      </p:sp>
      <p:pic>
        <p:nvPicPr>
          <p:cNvPr id="22535" name="図 20"/>
          <p:cNvPicPr>
            <a:picLocks noChangeAspect="1"/>
          </p:cNvPicPr>
          <p:nvPr/>
        </p:nvPicPr>
        <p:blipFill>
          <a:blip r:embed="rId7" cstate="print"/>
          <a:srcRect/>
          <a:stretch>
            <a:fillRect/>
          </a:stretch>
        </p:blipFill>
        <p:spPr bwMode="auto">
          <a:xfrm>
            <a:off x="6480070" y="3860815"/>
            <a:ext cx="3147383" cy="1363663"/>
          </a:xfrm>
          <a:prstGeom prst="rect">
            <a:avLst/>
          </a:prstGeom>
          <a:noFill/>
          <a:ln w="9525">
            <a:noFill/>
            <a:miter lim="800000"/>
            <a:headEnd/>
            <a:tailEnd/>
          </a:ln>
        </p:spPr>
      </p:pic>
      <p:sp>
        <p:nvSpPr>
          <p:cNvPr id="22536" name="テキスト ボックス 21"/>
          <p:cNvSpPr txBox="1">
            <a:spLocks noChangeArrowheads="1"/>
          </p:cNvSpPr>
          <p:nvPr/>
        </p:nvSpPr>
        <p:spPr bwMode="auto">
          <a:xfrm>
            <a:off x="8377541" y="5229239"/>
            <a:ext cx="3222992" cy="1092603"/>
          </a:xfrm>
          <a:prstGeom prst="rect">
            <a:avLst/>
          </a:prstGeom>
          <a:noFill/>
          <a:ln w="9525">
            <a:noFill/>
            <a:miter lim="800000"/>
            <a:headEnd/>
            <a:tailEnd/>
          </a:ln>
        </p:spPr>
        <p:txBody>
          <a:bodyPr wrap="none" lIns="121917" tIns="60958" rIns="121917" bIns="60958">
            <a:spAutoFit/>
          </a:bodyPr>
          <a:lstStyle/>
          <a:p>
            <a:r>
              <a:rPr lang="ja-JP" altLang="en-US" sz="2100" dirty="0">
                <a:latin typeface="Meiryo UI" pitchFamily="50" charset="-128"/>
                <a:ea typeface="Meiryo UI" pitchFamily="50" charset="-128"/>
              </a:rPr>
              <a:t>テスラ家庭向け蓄電装置</a:t>
            </a:r>
            <a:r>
              <a:rPr lang="en-US" altLang="ja-JP" sz="2100" dirty="0">
                <a:latin typeface="Meiryo UI" pitchFamily="50" charset="-128"/>
                <a:ea typeface="Meiryo UI" pitchFamily="50" charset="-128"/>
              </a:rPr>
              <a:t/>
            </a:r>
            <a:br>
              <a:rPr lang="en-US" altLang="ja-JP" sz="2100" dirty="0">
                <a:latin typeface="Meiryo UI" pitchFamily="50" charset="-128"/>
                <a:ea typeface="Meiryo UI" pitchFamily="50" charset="-128"/>
              </a:rPr>
            </a:br>
            <a:r>
              <a:rPr lang="en-US" altLang="ja-JP" sz="2100" dirty="0" smtClean="0">
                <a:latin typeface="Meiryo UI" pitchFamily="50" charset="-128"/>
                <a:ea typeface="Meiryo UI" pitchFamily="50" charset="-128"/>
              </a:rPr>
              <a:t>13.5KWh</a:t>
            </a:r>
            <a:r>
              <a:rPr lang="en-US" altLang="ja-JP" sz="2100" dirty="0">
                <a:latin typeface="Meiryo UI" pitchFamily="50" charset="-128"/>
                <a:ea typeface="Meiryo UI" pitchFamily="50" charset="-128"/>
              </a:rPr>
              <a:t/>
            </a:r>
            <a:br>
              <a:rPr lang="en-US" altLang="ja-JP" sz="2100" dirty="0">
                <a:latin typeface="Meiryo UI" pitchFamily="50" charset="-128"/>
                <a:ea typeface="Meiryo UI" pitchFamily="50" charset="-128"/>
              </a:rPr>
            </a:br>
            <a:r>
              <a:rPr lang="ja-JP" altLang="en-US" sz="2100" dirty="0">
                <a:latin typeface="Meiryo UI" pitchFamily="50" charset="-128"/>
                <a:ea typeface="Meiryo UI" pitchFamily="50" charset="-128"/>
              </a:rPr>
              <a:t>来年</a:t>
            </a:r>
            <a:r>
              <a:rPr lang="ja-JP" altLang="en-US" sz="2100" dirty="0" smtClean="0">
                <a:latin typeface="Meiryo UI" pitchFamily="50" charset="-128"/>
                <a:ea typeface="Meiryo UI" pitchFamily="50" charset="-128"/>
              </a:rPr>
              <a:t>約</a:t>
            </a:r>
            <a:r>
              <a:rPr lang="en-US" altLang="ja-JP" sz="2100" dirty="0">
                <a:latin typeface="Meiryo UI" pitchFamily="50" charset="-128"/>
                <a:ea typeface="Meiryo UI" pitchFamily="50" charset="-128"/>
              </a:rPr>
              <a:t>7</a:t>
            </a:r>
            <a:r>
              <a:rPr lang="en-US" altLang="ja-JP" sz="2100" dirty="0" smtClean="0">
                <a:latin typeface="Meiryo UI" pitchFamily="50" charset="-128"/>
                <a:ea typeface="Meiryo UI" pitchFamily="50" charset="-128"/>
              </a:rPr>
              <a:t>0</a:t>
            </a:r>
            <a:r>
              <a:rPr lang="ja-JP" altLang="en-US" sz="2100" dirty="0">
                <a:latin typeface="Meiryo UI" pitchFamily="50" charset="-128"/>
                <a:ea typeface="Meiryo UI" pitchFamily="50" charset="-128"/>
              </a:rPr>
              <a:t>万円で発売予定</a:t>
            </a:r>
          </a:p>
        </p:txBody>
      </p:sp>
      <p:pic>
        <p:nvPicPr>
          <p:cNvPr id="22537" name="図 22"/>
          <p:cNvPicPr>
            <a:picLocks noChangeAspect="1"/>
          </p:cNvPicPr>
          <p:nvPr/>
        </p:nvPicPr>
        <p:blipFill>
          <a:blip r:embed="rId8" cstate="print"/>
          <a:srcRect/>
          <a:stretch>
            <a:fillRect/>
          </a:stretch>
        </p:blipFill>
        <p:spPr bwMode="auto">
          <a:xfrm>
            <a:off x="5711721" y="3860800"/>
            <a:ext cx="655484" cy="1482725"/>
          </a:xfrm>
          <a:prstGeom prst="rect">
            <a:avLst/>
          </a:prstGeom>
          <a:noFill/>
          <a:ln w="9525">
            <a:noFill/>
            <a:miter lim="800000"/>
            <a:headEnd/>
            <a:tailEnd/>
          </a:ln>
        </p:spPr>
      </p:pic>
      <p:sp>
        <p:nvSpPr>
          <p:cNvPr id="22538" name="スライド番号プレースホルダー 1"/>
          <p:cNvSpPr>
            <a:spLocks noGrp="1"/>
          </p:cNvSpPr>
          <p:nvPr>
            <p:ph type="sldNum" sz="quarter" idx="4294967295"/>
          </p:nvPr>
        </p:nvSpPr>
        <p:spPr>
          <a:xfrm>
            <a:off x="8737600" y="6356352"/>
            <a:ext cx="2844800" cy="365125"/>
          </a:xfrm>
          <a:prstGeom prst="rect">
            <a:avLst/>
          </a:prstGeom>
          <a:noFill/>
        </p:spPr>
        <p:txBody>
          <a:bodyPr lIns="121917" tIns="60958" rIns="121917" bIns="60958"/>
          <a:lstStyle/>
          <a:p>
            <a:fld id="{93E08AB2-4F78-43F8-AECF-3220B6C0D041}" type="slidenum">
              <a:rPr lang="ja-JP" altLang="en-US" smtClean="0">
                <a:ea typeface="ＭＳ Ｐゴシック" charset="-128"/>
              </a:rPr>
              <a:pPr/>
              <a:t>3</a:t>
            </a:fld>
            <a:endParaRPr lang="ja-JP" altLang="en-US" smtClean="0">
              <a:ea typeface="ＭＳ Ｐゴシック" charset="-12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スライド番号プレースホルダー 2"/>
          <p:cNvSpPr>
            <a:spLocks noGrp="1"/>
          </p:cNvSpPr>
          <p:nvPr>
            <p:ph type="sldNum" sz="quarter" idx="12"/>
          </p:nvPr>
        </p:nvSpPr>
        <p:spPr>
          <a:noFill/>
        </p:spPr>
        <p:txBody>
          <a:bodyPr/>
          <a:lstStyle/>
          <a:p>
            <a:pPr>
              <a:spcBef>
                <a:spcPct val="0"/>
              </a:spcBef>
            </a:pPr>
            <a:fld id="{89175C96-B715-4E5F-B636-5404B9313E90}" type="slidenum">
              <a:rPr lang="en-US" altLang="ja-JP" sz="1300" smtClean="0">
                <a:latin typeface="Arial" charset="0"/>
                <a:ea typeface="ＭＳ Ｐゴシック" charset="-128"/>
              </a:rPr>
              <a:pPr>
                <a:spcBef>
                  <a:spcPct val="0"/>
                </a:spcBef>
              </a:pPr>
              <a:t>4</a:t>
            </a:fld>
            <a:endParaRPr lang="en-US" altLang="ja-JP" sz="1300" dirty="0" smtClean="0">
              <a:latin typeface="Arial" charset="0"/>
              <a:ea typeface="ＭＳ Ｐゴシック" charset="-128"/>
            </a:endParaRPr>
          </a:p>
        </p:txBody>
      </p:sp>
      <p:pic>
        <p:nvPicPr>
          <p:cNvPr id="23555" name="図 3"/>
          <p:cNvPicPr>
            <a:picLocks noChangeAspect="1"/>
          </p:cNvPicPr>
          <p:nvPr/>
        </p:nvPicPr>
        <p:blipFill>
          <a:blip r:embed="rId2" cstate="print"/>
          <a:srcRect/>
          <a:stretch>
            <a:fillRect/>
          </a:stretch>
        </p:blipFill>
        <p:spPr bwMode="auto">
          <a:xfrm>
            <a:off x="1486829" y="1168861"/>
            <a:ext cx="3928723" cy="3078163"/>
          </a:xfrm>
          <a:prstGeom prst="rect">
            <a:avLst/>
          </a:prstGeom>
          <a:noFill/>
          <a:ln w="9525">
            <a:noFill/>
            <a:miter lim="800000"/>
            <a:headEnd/>
            <a:tailEnd/>
          </a:ln>
        </p:spPr>
      </p:pic>
      <p:pic>
        <p:nvPicPr>
          <p:cNvPr id="23556" name="図 4"/>
          <p:cNvPicPr>
            <a:picLocks noChangeAspect="1"/>
          </p:cNvPicPr>
          <p:nvPr/>
        </p:nvPicPr>
        <p:blipFill>
          <a:blip r:embed="rId3" cstate="print"/>
          <a:srcRect t="10133"/>
          <a:stretch>
            <a:fillRect/>
          </a:stretch>
        </p:blipFill>
        <p:spPr bwMode="auto">
          <a:xfrm>
            <a:off x="7064242" y="4023202"/>
            <a:ext cx="3814619" cy="2670175"/>
          </a:xfrm>
          <a:prstGeom prst="rect">
            <a:avLst/>
          </a:prstGeom>
          <a:noFill/>
          <a:ln w="9525">
            <a:noFill/>
            <a:miter lim="800000"/>
            <a:headEnd/>
            <a:tailEnd/>
          </a:ln>
        </p:spPr>
      </p:pic>
      <p:pic>
        <p:nvPicPr>
          <p:cNvPr id="23557" name="図 5"/>
          <p:cNvPicPr>
            <a:picLocks noChangeAspect="1"/>
          </p:cNvPicPr>
          <p:nvPr/>
        </p:nvPicPr>
        <p:blipFill>
          <a:blip r:embed="rId4" cstate="print"/>
          <a:srcRect/>
          <a:stretch>
            <a:fillRect/>
          </a:stretch>
        </p:blipFill>
        <p:spPr bwMode="auto">
          <a:xfrm>
            <a:off x="6288021" y="1430814"/>
            <a:ext cx="3656627" cy="2881313"/>
          </a:xfrm>
          <a:prstGeom prst="rect">
            <a:avLst/>
          </a:prstGeom>
          <a:noFill/>
          <a:ln w="9525">
            <a:noFill/>
            <a:miter lim="800000"/>
            <a:headEnd/>
            <a:tailEnd/>
          </a:ln>
        </p:spPr>
      </p:pic>
      <p:sp>
        <p:nvSpPr>
          <p:cNvPr id="23558" name="テキスト ボックス 6"/>
          <p:cNvSpPr txBox="1">
            <a:spLocks noChangeArrowheads="1"/>
          </p:cNvSpPr>
          <p:nvPr/>
        </p:nvSpPr>
        <p:spPr bwMode="auto">
          <a:xfrm>
            <a:off x="-71599" y="6021404"/>
            <a:ext cx="3315966" cy="415494"/>
          </a:xfrm>
          <a:prstGeom prst="rect">
            <a:avLst/>
          </a:prstGeom>
          <a:noFill/>
          <a:ln w="9525">
            <a:noFill/>
            <a:miter lim="800000"/>
            <a:headEnd/>
            <a:tailEnd/>
          </a:ln>
        </p:spPr>
        <p:txBody>
          <a:bodyPr wrap="none" lIns="121917" tIns="60958" rIns="121917" bIns="60958">
            <a:spAutoFit/>
          </a:bodyPr>
          <a:lstStyle/>
          <a:p>
            <a:pPr eaLnBrk="1" hangingPunct="1"/>
            <a:r>
              <a:rPr lang="ja-JP" altLang="en-US" sz="1900" dirty="0"/>
              <a:t>出所：</a:t>
            </a:r>
            <a:r>
              <a:rPr lang="en-US" altLang="ja-JP" sz="1900" i="1" dirty="0" err="1">
                <a:hlinkClick r:id="rId5"/>
              </a:rPr>
              <a:t>DataCenterKnowledge</a:t>
            </a:r>
            <a:endParaRPr lang="ja-JP" altLang="en-US" sz="1900" dirty="0"/>
          </a:p>
        </p:txBody>
      </p:sp>
      <p:sp>
        <p:nvSpPr>
          <p:cNvPr id="23559" name="テキスト ボックス 1"/>
          <p:cNvSpPr txBox="1">
            <a:spLocks noChangeArrowheads="1"/>
          </p:cNvSpPr>
          <p:nvPr/>
        </p:nvSpPr>
        <p:spPr bwMode="auto">
          <a:xfrm>
            <a:off x="226484" y="4364053"/>
            <a:ext cx="6353656" cy="615549"/>
          </a:xfrm>
          <a:prstGeom prst="rect">
            <a:avLst/>
          </a:prstGeom>
          <a:solidFill>
            <a:schemeClr val="accent3">
              <a:lumMod val="40000"/>
              <a:lumOff val="60000"/>
            </a:schemeClr>
          </a:solidFill>
          <a:ln w="9525">
            <a:noFill/>
            <a:miter lim="800000"/>
            <a:headEnd/>
            <a:tailEnd/>
          </a:ln>
        </p:spPr>
        <p:txBody>
          <a:bodyPr wrap="none" lIns="121917" tIns="60958" rIns="121917" bIns="60958">
            <a:spAutoFit/>
          </a:bodyPr>
          <a:lstStyle/>
          <a:p>
            <a:pPr eaLnBrk="1" hangingPunct="1"/>
            <a:r>
              <a:rPr lang="ja-JP" altLang="en-US" sz="3200" b="1" u="sng" dirty="0">
                <a:solidFill>
                  <a:srgbClr val="FF0000"/>
                </a:solidFill>
                <a:latin typeface="Meiryo UI" pitchFamily="50" charset="-128"/>
                <a:ea typeface="Meiryo UI" pitchFamily="50" charset="-128"/>
              </a:rPr>
              <a:t>燃料電池と太陽光発電</a:t>
            </a:r>
            <a:r>
              <a:rPr lang="en-US" altLang="ja-JP" sz="3200" b="1" u="sng" dirty="0">
                <a:solidFill>
                  <a:srgbClr val="FF0000"/>
                </a:solidFill>
                <a:latin typeface="Meiryo UI" pitchFamily="50" charset="-128"/>
                <a:ea typeface="Meiryo UI" pitchFamily="50" charset="-128"/>
              </a:rPr>
              <a:t>(</a:t>
            </a:r>
            <a:r>
              <a:rPr lang="ja-JP" altLang="en-US" sz="3200" b="1" u="sng" dirty="0" smtClean="0">
                <a:solidFill>
                  <a:srgbClr val="FF0000"/>
                </a:solidFill>
                <a:latin typeface="Meiryo UI" pitchFamily="50" charset="-128"/>
                <a:ea typeface="Meiryo UI" pitchFamily="50" charset="-128"/>
              </a:rPr>
              <a:t>計</a:t>
            </a:r>
            <a:r>
              <a:rPr lang="en-US" altLang="ja-JP" sz="3200" b="1" u="sng" dirty="0" smtClean="0">
                <a:solidFill>
                  <a:srgbClr val="FF0000"/>
                </a:solidFill>
                <a:latin typeface="Meiryo UI" pitchFamily="50" charset="-128"/>
                <a:ea typeface="Meiryo UI" pitchFamily="50" charset="-128"/>
              </a:rPr>
              <a:t>20MW</a:t>
            </a:r>
            <a:r>
              <a:rPr lang="en-US" altLang="ja-JP" sz="3200" b="1" u="sng" dirty="0">
                <a:solidFill>
                  <a:srgbClr val="FF0000"/>
                </a:solidFill>
                <a:latin typeface="Meiryo UI" pitchFamily="50" charset="-128"/>
                <a:ea typeface="Meiryo UI" pitchFamily="50" charset="-128"/>
              </a:rPr>
              <a:t>)</a:t>
            </a:r>
            <a:endParaRPr lang="ja-JP" altLang="en-US" sz="3200" b="1" u="sng" dirty="0">
              <a:solidFill>
                <a:srgbClr val="FF0000"/>
              </a:solidFill>
              <a:latin typeface="Meiryo UI" pitchFamily="50" charset="-128"/>
              <a:ea typeface="Meiryo UI" pitchFamily="50" charset="-128"/>
            </a:endParaRPr>
          </a:p>
        </p:txBody>
      </p:sp>
      <p:sp>
        <p:nvSpPr>
          <p:cNvPr id="75785" name="Rectangle 2"/>
          <p:cNvSpPr txBox="1">
            <a:spLocks noChangeArrowheads="1"/>
          </p:cNvSpPr>
          <p:nvPr/>
        </p:nvSpPr>
        <p:spPr bwMode="auto">
          <a:xfrm>
            <a:off x="1007435" y="174661"/>
            <a:ext cx="4249440" cy="854075"/>
          </a:xfrm>
          <a:prstGeom prst="rect">
            <a:avLst/>
          </a:prstGeom>
          <a:solidFill>
            <a:schemeClr val="accent6">
              <a:lumMod val="20000"/>
              <a:lumOff val="80000"/>
            </a:schemeClr>
          </a:solidFill>
          <a:ln>
            <a:noFill/>
          </a:ln>
          <a:extLst>
            <a:ext uri="{91240B29-F687-4F45-9708-019B960494DF}"/>
          </a:extLst>
        </p:spPr>
        <p:txBody>
          <a:bodyPr lIns="121917" tIns="60958" rIns="121917" bIns="60958"/>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spcBef>
                <a:spcPct val="0"/>
              </a:spcBef>
              <a:buFontTx/>
              <a:buNone/>
              <a:defRPr/>
            </a:pPr>
            <a:r>
              <a:rPr lang="ja-JP" altLang="en-US" sz="2700" dirty="0">
                <a:solidFill>
                  <a:srgbClr val="002060"/>
                </a:solidFill>
                <a:latin typeface="Meiryo UI" panose="020B0604030504040204" pitchFamily="50" charset="-128"/>
                <a:ea typeface="Meiryo UI" panose="020B0604030504040204" pitchFamily="50" charset="-128"/>
                <a:cs typeface="Meiryo UI" panose="020B0604030504040204" pitchFamily="50" charset="-128"/>
              </a:rPr>
              <a:t>米国</a:t>
            </a:r>
            <a:r>
              <a:rPr lang="en-US" altLang="ja-JP" sz="2700" dirty="0">
                <a:solidFill>
                  <a:srgbClr val="002060"/>
                </a:solidFill>
                <a:latin typeface="Meiryo UI" panose="020B0604030504040204" pitchFamily="50" charset="-128"/>
                <a:ea typeface="Meiryo UI" panose="020B0604030504040204" pitchFamily="50" charset="-128"/>
                <a:cs typeface="Meiryo UI" panose="020B0604030504040204" pitchFamily="50" charset="-128"/>
              </a:rPr>
              <a:t>APPLE</a:t>
            </a:r>
            <a:r>
              <a:rPr lang="ja-JP" altLang="en-US" sz="2700" dirty="0" smtClean="0">
                <a:solidFill>
                  <a:srgbClr val="002060"/>
                </a:solidFill>
                <a:latin typeface="Meiryo UI" panose="020B0604030504040204" pitchFamily="50" charset="-128"/>
                <a:ea typeface="Meiryo UI" panose="020B0604030504040204" pitchFamily="50" charset="-128"/>
                <a:cs typeface="Meiryo UI" panose="020B0604030504040204" pitchFamily="50" charset="-128"/>
              </a:rPr>
              <a:t>データセンタは、</a:t>
            </a:r>
            <a:endParaRPr lang="en-US" altLang="ja-JP" sz="2700" dirty="0" smtClean="0">
              <a:solidFill>
                <a:srgbClr val="00206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FontTx/>
              <a:buNone/>
              <a:defRPr/>
            </a:pPr>
            <a:r>
              <a:rPr lang="ja-JP" altLang="en-US" sz="2700" dirty="0" smtClean="0">
                <a:solidFill>
                  <a:srgbClr val="002060"/>
                </a:solidFill>
                <a:latin typeface="Meiryo UI" panose="020B0604030504040204" pitchFamily="50" charset="-128"/>
                <a:ea typeface="Meiryo UI" panose="020B0604030504040204" pitchFamily="50" charset="-128"/>
                <a:cs typeface="Meiryo UI" panose="020B0604030504040204" pitchFamily="50" charset="-128"/>
              </a:rPr>
              <a:t>再生</a:t>
            </a:r>
            <a:r>
              <a:rPr lang="ja-JP" altLang="en-US" sz="2700" dirty="0">
                <a:solidFill>
                  <a:srgbClr val="002060"/>
                </a:solidFill>
                <a:latin typeface="Meiryo UI" panose="020B0604030504040204" pitchFamily="50" charset="-128"/>
                <a:ea typeface="Meiryo UI" panose="020B0604030504040204" pitchFamily="50" charset="-128"/>
                <a:cs typeface="Meiryo UI" panose="020B0604030504040204" pitchFamily="50" charset="-128"/>
              </a:rPr>
              <a:t>可能エネルギーで稼働</a:t>
            </a:r>
            <a:endParaRPr lang="ja-JP" altLang="en-US" sz="2400" dirty="0">
              <a:solidFill>
                <a:srgbClr val="00206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3561" name="テキスト ボックス 2"/>
          <p:cNvSpPr txBox="1">
            <a:spLocks noChangeArrowheads="1"/>
          </p:cNvSpPr>
          <p:nvPr/>
        </p:nvSpPr>
        <p:spPr bwMode="auto">
          <a:xfrm>
            <a:off x="-134088" y="6351602"/>
            <a:ext cx="6638863" cy="369328"/>
          </a:xfrm>
          <a:prstGeom prst="rect">
            <a:avLst/>
          </a:prstGeom>
          <a:noFill/>
          <a:ln w="9525">
            <a:noFill/>
            <a:miter lim="800000"/>
            <a:headEnd/>
            <a:tailEnd/>
          </a:ln>
        </p:spPr>
        <p:txBody>
          <a:bodyPr wrap="none" lIns="121917" tIns="60958" rIns="121917" bIns="60958">
            <a:spAutoFit/>
          </a:bodyPr>
          <a:lstStyle/>
          <a:p>
            <a:pPr eaLnBrk="1" hangingPunct="1"/>
            <a:r>
              <a:rPr lang="en-US" altLang="ja-JP" sz="1600" dirty="0"/>
              <a:t>APPLE</a:t>
            </a:r>
            <a:r>
              <a:rPr lang="ja-JP" altLang="en-US" sz="1600" dirty="0"/>
              <a:t>と</a:t>
            </a:r>
            <a:r>
              <a:rPr lang="ja-JP" altLang="en-US" sz="1600" dirty="0" smtClean="0"/>
              <a:t>環境</a:t>
            </a:r>
            <a:r>
              <a:rPr lang="en-US" altLang="ja-JP" sz="1600" dirty="0" smtClean="0"/>
              <a:t> </a:t>
            </a:r>
            <a:r>
              <a:rPr lang="en-US" altLang="ja-JP" sz="1600" dirty="0" smtClean="0">
                <a:hlinkClick r:id="rId6"/>
              </a:rPr>
              <a:t>http</a:t>
            </a:r>
            <a:r>
              <a:rPr lang="en-US" altLang="ja-JP" sz="1600" dirty="0">
                <a:hlinkClick r:id="rId6"/>
              </a:rPr>
              <a:t>://www.apple.com/jp/environment/renewable-energy/</a:t>
            </a:r>
            <a:endParaRPr lang="ja-JP" altLang="en-US" sz="1600" dirty="0"/>
          </a:p>
        </p:txBody>
      </p:sp>
      <p:pic>
        <p:nvPicPr>
          <p:cNvPr id="23562" name="図 9"/>
          <p:cNvPicPr>
            <a:picLocks noChangeAspect="1"/>
          </p:cNvPicPr>
          <p:nvPr/>
        </p:nvPicPr>
        <p:blipFill>
          <a:blip r:embed="rId7" cstate="print"/>
          <a:srcRect t="7034"/>
          <a:stretch>
            <a:fillRect/>
          </a:stretch>
        </p:blipFill>
        <p:spPr bwMode="auto">
          <a:xfrm>
            <a:off x="8497227" y="240189"/>
            <a:ext cx="3263403" cy="1755775"/>
          </a:xfrm>
          <a:prstGeom prst="rect">
            <a:avLst/>
          </a:prstGeom>
          <a:noFill/>
          <a:ln w="9525">
            <a:noFill/>
            <a:miter lim="800000"/>
            <a:headEnd/>
            <a:tailEnd/>
          </a:ln>
        </p:spPr>
      </p:pic>
      <p:sp>
        <p:nvSpPr>
          <p:cNvPr id="23563" name="テキスト ボックス 10"/>
          <p:cNvSpPr txBox="1">
            <a:spLocks noChangeArrowheads="1"/>
          </p:cNvSpPr>
          <p:nvPr/>
        </p:nvSpPr>
        <p:spPr bwMode="auto">
          <a:xfrm>
            <a:off x="239189" y="4943476"/>
            <a:ext cx="6337300" cy="1415768"/>
          </a:xfrm>
          <a:prstGeom prst="rect">
            <a:avLst/>
          </a:prstGeom>
          <a:noFill/>
          <a:ln w="9525">
            <a:noFill/>
            <a:miter lim="800000"/>
            <a:headEnd/>
            <a:tailEnd/>
          </a:ln>
        </p:spPr>
        <p:txBody>
          <a:bodyPr lIns="121917" tIns="60958" rIns="121917" bIns="60958">
            <a:spAutoFit/>
          </a:bodyPr>
          <a:lstStyle/>
          <a:p>
            <a:r>
              <a:rPr lang="en-US" altLang="ja-JP" sz="2100" dirty="0">
                <a:latin typeface="Meiryo UI" pitchFamily="50" charset="-128"/>
                <a:ea typeface="Meiryo UI" pitchFamily="50" charset="-128"/>
              </a:rPr>
              <a:t>2012</a:t>
            </a:r>
            <a:r>
              <a:rPr lang="ja-JP" altLang="en-US" sz="2100" dirty="0">
                <a:latin typeface="Meiryo UI" pitchFamily="50" charset="-128"/>
                <a:ea typeface="Meiryo UI" pitchFamily="50" charset="-128"/>
              </a:rPr>
              <a:t>年以降、すべての</a:t>
            </a:r>
            <a:r>
              <a:rPr lang="en-US" altLang="ja-JP" sz="2100" dirty="0">
                <a:latin typeface="Meiryo UI" pitchFamily="50" charset="-128"/>
                <a:ea typeface="Meiryo UI" pitchFamily="50" charset="-128"/>
              </a:rPr>
              <a:t>Apple</a:t>
            </a:r>
            <a:r>
              <a:rPr lang="ja-JP" altLang="en-US" sz="2100" dirty="0">
                <a:latin typeface="Meiryo UI" pitchFamily="50" charset="-128"/>
                <a:ea typeface="Meiryo UI" pitchFamily="50" charset="-128"/>
              </a:rPr>
              <a:t>のデータセンターに供給される電力は、再生可能エネルギー資源で</a:t>
            </a:r>
            <a:r>
              <a:rPr lang="en-US" altLang="ja-JP" sz="2100" dirty="0">
                <a:latin typeface="Meiryo UI" pitchFamily="50" charset="-128"/>
                <a:ea typeface="Meiryo UI" pitchFamily="50" charset="-128"/>
              </a:rPr>
              <a:t>100</a:t>
            </a:r>
            <a:r>
              <a:rPr lang="ja-JP" altLang="en-US" sz="2100" dirty="0">
                <a:latin typeface="Meiryo UI" pitchFamily="50" charset="-128"/>
                <a:ea typeface="Meiryo UI" pitchFamily="50" charset="-128"/>
              </a:rPr>
              <a:t>パーセントまかなわれています。</a:t>
            </a:r>
            <a:r>
              <a:rPr lang="en-US" altLang="ja-JP" sz="2100" dirty="0">
                <a:latin typeface="Meiryo UI" pitchFamily="50" charset="-128"/>
                <a:ea typeface="Meiryo UI" pitchFamily="50" charset="-128"/>
              </a:rPr>
              <a:t/>
            </a:r>
            <a:br>
              <a:rPr lang="en-US" altLang="ja-JP" sz="2100" dirty="0">
                <a:latin typeface="Meiryo UI" pitchFamily="50" charset="-128"/>
                <a:ea typeface="Meiryo UI" pitchFamily="50" charset="-128"/>
              </a:rPr>
            </a:br>
            <a:endParaRPr lang="ja-JP" altLang="en-US" sz="2100" dirty="0">
              <a:latin typeface="Meiryo UI" pitchFamily="50" charset="-128"/>
              <a:ea typeface="Meiryo UI" pitchFamily="50" charset="-128"/>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1564882" y="2"/>
            <a:ext cx="9139633" cy="683131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cstate="print"/>
          <a:srcRect/>
          <a:stretch>
            <a:fillRect/>
          </a:stretch>
        </p:blipFill>
        <p:spPr bwMode="auto">
          <a:xfrm>
            <a:off x="1391478" y="-9776"/>
            <a:ext cx="9126933" cy="6867776"/>
          </a:xfrm>
          <a:prstGeom prst="rect">
            <a:avLst/>
          </a:prstGeom>
          <a:noFill/>
          <a:ln w="9525">
            <a:noFill/>
            <a:miter lim="800000"/>
            <a:headEnd/>
            <a:tailEnd/>
          </a:ln>
        </p:spPr>
      </p:pic>
      <p:sp>
        <p:nvSpPr>
          <p:cNvPr id="4" name="テキスト ボックス 3"/>
          <p:cNvSpPr txBox="1"/>
          <p:nvPr/>
        </p:nvSpPr>
        <p:spPr>
          <a:xfrm>
            <a:off x="192330" y="1508787"/>
            <a:ext cx="1314889" cy="697627"/>
          </a:xfrm>
          <a:prstGeom prst="rect">
            <a:avLst/>
          </a:prstGeom>
          <a:noFill/>
          <a:ln>
            <a:solidFill>
              <a:schemeClr val="accent1"/>
            </a:solidFill>
          </a:ln>
        </p:spPr>
        <p:txBody>
          <a:bodyPr wrap="none" lIns="121917" tIns="60958" rIns="121917" bIns="60958" rtlCol="0">
            <a:spAutoFit/>
          </a:bodyPr>
          <a:lstStyle/>
          <a:p>
            <a:r>
              <a:rPr lang="en-US" altLang="ja-JP" sz="3700" b="1" dirty="0" smtClean="0">
                <a:solidFill>
                  <a:srgbClr val="FF0000"/>
                </a:solidFill>
              </a:rPr>
              <a:t>2012</a:t>
            </a:r>
            <a:endParaRPr lang="ja-JP" altLang="en-US" sz="3700" b="1" dirty="0">
              <a:solidFill>
                <a:srgbClr val="FF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1769600" y="76096"/>
            <a:ext cx="8934912" cy="671327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1769600" y="76096"/>
            <a:ext cx="8934912" cy="6713277"/>
          </a:xfrm>
          <a:prstGeom prst="rect">
            <a:avLst/>
          </a:prstGeom>
          <a:noFill/>
          <a:ln w="9525">
            <a:noFill/>
            <a:miter lim="800000"/>
            <a:headEnd/>
            <a:tailEnd/>
          </a:ln>
        </p:spPr>
      </p:pic>
      <p:sp>
        <p:nvSpPr>
          <p:cNvPr id="3" name="雲形吹き出し 2"/>
          <p:cNvSpPr/>
          <p:nvPr/>
        </p:nvSpPr>
        <p:spPr>
          <a:xfrm>
            <a:off x="1001515" y="3525011"/>
            <a:ext cx="1536171" cy="1536171"/>
          </a:xfrm>
          <a:prstGeom prst="cloudCallout">
            <a:avLst>
              <a:gd name="adj1" fmla="val 52428"/>
              <a:gd name="adj2" fmla="val -5419"/>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kumimoji="1" lang="en-US" altLang="ja-JP" sz="2400" dirty="0" smtClean="0">
                <a:solidFill>
                  <a:srgbClr val="C00000"/>
                </a:solidFill>
              </a:rPr>
              <a:t>20kV</a:t>
            </a:r>
          </a:p>
          <a:p>
            <a:pPr algn="ctr"/>
            <a:r>
              <a:rPr lang="ja-JP" altLang="en-US" sz="2400" dirty="0" smtClean="0">
                <a:solidFill>
                  <a:srgbClr val="C00000"/>
                </a:solidFill>
              </a:rPr>
              <a:t>系統</a:t>
            </a:r>
            <a:endParaRPr lang="en-US" altLang="ja-JP" sz="2400" dirty="0" smtClean="0">
              <a:solidFill>
                <a:srgbClr val="C00000"/>
              </a:solidFill>
            </a:endParaRPr>
          </a:p>
          <a:p>
            <a:pPr algn="ctr"/>
            <a:r>
              <a:rPr kumimoji="1" lang="ja-JP" altLang="en-US" sz="2400" dirty="0" smtClean="0">
                <a:solidFill>
                  <a:srgbClr val="C00000"/>
                </a:solidFill>
              </a:rPr>
              <a:t>電源</a:t>
            </a:r>
            <a:endParaRPr kumimoji="1" lang="ja-JP" altLang="en-US" sz="2400" dirty="0">
              <a:solidFill>
                <a:srgbClr val="C00000"/>
              </a:solidFill>
            </a:endParaRPr>
          </a:p>
        </p:txBody>
      </p:sp>
      <p:sp>
        <p:nvSpPr>
          <p:cNvPr id="4" name="雲形吹き出し 3"/>
          <p:cNvSpPr/>
          <p:nvPr/>
        </p:nvSpPr>
        <p:spPr>
          <a:xfrm>
            <a:off x="3983764" y="4773149"/>
            <a:ext cx="1932215" cy="1536171"/>
          </a:xfrm>
          <a:prstGeom prst="cloudCallout">
            <a:avLst>
              <a:gd name="adj1" fmla="val -51358"/>
              <a:gd name="adj2" fmla="val -1686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ja-JP" sz="3200" dirty="0" smtClean="0">
                <a:solidFill>
                  <a:srgbClr val="C00000"/>
                </a:solidFill>
              </a:rPr>
              <a:t>Solar</a:t>
            </a:r>
          </a:p>
          <a:p>
            <a:pPr algn="ctr"/>
            <a:r>
              <a:rPr lang="ja-JP" altLang="en-US" sz="3200" dirty="0" smtClean="0">
                <a:solidFill>
                  <a:srgbClr val="C00000"/>
                </a:solidFill>
              </a:rPr>
              <a:t>発電</a:t>
            </a:r>
            <a:endParaRPr lang="en-US" altLang="ja-JP" sz="3200" dirty="0" smtClean="0">
              <a:solidFill>
                <a:srgbClr val="C00000"/>
              </a:solidFill>
            </a:endParaRPr>
          </a:p>
        </p:txBody>
      </p:sp>
      <p:sp>
        <p:nvSpPr>
          <p:cNvPr id="5" name="雲形吹き出し 4"/>
          <p:cNvSpPr/>
          <p:nvPr/>
        </p:nvSpPr>
        <p:spPr>
          <a:xfrm>
            <a:off x="1487488" y="5445224"/>
            <a:ext cx="1728192" cy="1152128"/>
          </a:xfrm>
          <a:prstGeom prst="cloudCallout">
            <a:avLst>
              <a:gd name="adj1" fmla="val 21903"/>
              <a:gd name="adj2" fmla="val -4968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ja-JP" altLang="en-US" sz="3200" dirty="0" smtClean="0">
                <a:solidFill>
                  <a:srgbClr val="C00000"/>
                </a:solidFill>
              </a:rPr>
              <a:t>蓄電</a:t>
            </a:r>
            <a:endParaRPr lang="en-US" altLang="ja-JP" sz="3200" dirty="0" smtClean="0">
              <a:solidFill>
                <a:srgbClr val="C00000"/>
              </a:solidFill>
            </a:endParaRPr>
          </a:p>
        </p:txBody>
      </p:sp>
      <p:sp>
        <p:nvSpPr>
          <p:cNvPr id="6" name="雲形吹き出し 5"/>
          <p:cNvSpPr/>
          <p:nvPr/>
        </p:nvSpPr>
        <p:spPr>
          <a:xfrm>
            <a:off x="6384032" y="2756925"/>
            <a:ext cx="1728192" cy="1440160"/>
          </a:xfrm>
          <a:prstGeom prst="cloudCallout">
            <a:avLst>
              <a:gd name="adj1" fmla="val -67638"/>
              <a:gd name="adj2" fmla="val 2826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ja-JP" altLang="en-US" sz="3200" dirty="0" smtClean="0">
                <a:solidFill>
                  <a:srgbClr val="C00000"/>
                </a:solidFill>
              </a:rPr>
              <a:t>直流</a:t>
            </a:r>
            <a:endParaRPr lang="en-US" altLang="ja-JP" sz="3200" dirty="0" smtClean="0">
              <a:solidFill>
                <a:srgbClr val="C00000"/>
              </a:solidFill>
            </a:endParaRPr>
          </a:p>
          <a:p>
            <a:pPr algn="ctr"/>
            <a:r>
              <a:rPr lang="ja-JP" altLang="en-US" sz="3200" dirty="0" smtClean="0">
                <a:solidFill>
                  <a:srgbClr val="C00000"/>
                </a:solidFill>
              </a:rPr>
              <a:t>配電</a:t>
            </a:r>
            <a:endParaRPr lang="en-US" altLang="ja-JP" sz="3200" dirty="0" smtClean="0">
              <a:solidFill>
                <a:srgbClr val="C00000"/>
              </a:solidFill>
            </a:endParaRPr>
          </a:p>
        </p:txBody>
      </p:sp>
      <p:sp>
        <p:nvSpPr>
          <p:cNvPr id="7" name="雲形吹き出し 6"/>
          <p:cNvSpPr/>
          <p:nvPr/>
        </p:nvSpPr>
        <p:spPr>
          <a:xfrm>
            <a:off x="1007435" y="1124744"/>
            <a:ext cx="1728192" cy="1344149"/>
          </a:xfrm>
          <a:prstGeom prst="cloudCallout">
            <a:avLst>
              <a:gd name="adj1" fmla="val 72100"/>
              <a:gd name="adj2" fmla="val 1238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ja-JP" altLang="en-US" sz="3200" dirty="0" smtClean="0">
                <a:solidFill>
                  <a:srgbClr val="C00000"/>
                </a:solidFill>
              </a:rPr>
              <a:t>管理制御</a:t>
            </a:r>
            <a:endParaRPr lang="en-US" altLang="ja-JP" sz="3200" dirty="0" smtClean="0">
              <a:solidFill>
                <a:srgbClr val="C00000"/>
              </a:solidFill>
            </a:endParaRPr>
          </a:p>
        </p:txBody>
      </p:sp>
      <p:sp>
        <p:nvSpPr>
          <p:cNvPr id="8" name="雲形吹き出し 7"/>
          <p:cNvSpPr/>
          <p:nvPr/>
        </p:nvSpPr>
        <p:spPr>
          <a:xfrm>
            <a:off x="8688288" y="1028734"/>
            <a:ext cx="3648405" cy="2208245"/>
          </a:xfrm>
          <a:prstGeom prst="cloudCallout">
            <a:avLst>
              <a:gd name="adj1" fmla="val -30165"/>
              <a:gd name="adj2" fmla="val 89417"/>
            </a:avLst>
          </a:prstGeom>
          <a:solidFill>
            <a:srgbClr val="66FF99"/>
          </a:solidFill>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ja-JP" sz="3200" dirty="0" smtClean="0">
                <a:solidFill>
                  <a:srgbClr val="002060"/>
                </a:solidFill>
                <a:effectLst>
                  <a:outerShdw blurRad="38100" dist="38100" dir="2700000" algn="tl">
                    <a:srgbClr val="000000">
                      <a:alpha val="43137"/>
                    </a:srgbClr>
                  </a:outerShdw>
                </a:effectLst>
              </a:rPr>
              <a:t>【</a:t>
            </a:r>
            <a:r>
              <a:rPr lang="ja-JP" altLang="en-US" sz="3200" dirty="0" smtClean="0">
                <a:solidFill>
                  <a:srgbClr val="002060"/>
                </a:solidFill>
                <a:effectLst>
                  <a:outerShdw blurRad="38100" dist="38100" dir="2700000" algn="tl">
                    <a:srgbClr val="000000">
                      <a:alpha val="43137"/>
                    </a:srgbClr>
                  </a:outerShdw>
                </a:effectLst>
              </a:rPr>
              <a:t>検討中</a:t>
            </a:r>
            <a:r>
              <a:rPr lang="en-US" altLang="ja-JP" sz="3200" dirty="0" smtClean="0">
                <a:solidFill>
                  <a:srgbClr val="002060"/>
                </a:solidFill>
                <a:effectLst>
                  <a:outerShdw blurRad="38100" dist="38100" dir="2700000" algn="tl">
                    <a:srgbClr val="000000">
                      <a:alpha val="43137"/>
                    </a:srgbClr>
                  </a:outerShdw>
                </a:effectLst>
              </a:rPr>
              <a:t>】</a:t>
            </a:r>
          </a:p>
          <a:p>
            <a:pPr algn="ctr"/>
            <a:r>
              <a:rPr lang="ja-JP" altLang="en-US" sz="3200" dirty="0" smtClean="0">
                <a:solidFill>
                  <a:srgbClr val="002060"/>
                </a:solidFill>
                <a:effectLst>
                  <a:outerShdw blurRad="38100" dist="38100" dir="2700000" algn="tl">
                    <a:srgbClr val="000000">
                      <a:alpha val="43137"/>
                    </a:srgbClr>
                  </a:outerShdw>
                </a:effectLst>
              </a:rPr>
              <a:t>コンテナ</a:t>
            </a:r>
            <a:endParaRPr lang="en-US" altLang="ja-JP" sz="3200" dirty="0" smtClean="0">
              <a:solidFill>
                <a:srgbClr val="002060"/>
              </a:solidFill>
              <a:effectLst>
                <a:outerShdw blurRad="38100" dist="38100" dir="2700000" algn="tl">
                  <a:srgbClr val="000000">
                    <a:alpha val="43137"/>
                  </a:srgbClr>
                </a:outerShdw>
              </a:effectLst>
            </a:endParaRPr>
          </a:p>
          <a:p>
            <a:pPr algn="ctr"/>
            <a:r>
              <a:rPr lang="ja-JP" altLang="en-US" sz="3200" dirty="0" smtClean="0">
                <a:solidFill>
                  <a:srgbClr val="002060"/>
                </a:solidFill>
                <a:effectLst>
                  <a:outerShdw blurRad="38100" dist="38100" dir="2700000" algn="tl">
                    <a:srgbClr val="000000">
                      <a:alpha val="43137"/>
                    </a:srgbClr>
                  </a:outerShdw>
                </a:effectLst>
              </a:rPr>
              <a:t>ハウス</a:t>
            </a:r>
            <a:endParaRPr lang="en-US" altLang="ja-JP" sz="3200" dirty="0" smtClean="0">
              <a:solidFill>
                <a:srgbClr val="00206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dissolv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right)">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smtClean="0">
                <a:ea typeface="+mn-ea"/>
              </a:rPr>
              <a:t>T-Village Energy</a:t>
            </a:r>
            <a:endParaRPr kumimoji="1" lang="ja-JP" altLang="en-US" dirty="0">
              <a:ea typeface="+mn-ea"/>
            </a:endParaRPr>
          </a:p>
        </p:txBody>
      </p:sp>
      <p:sp>
        <p:nvSpPr>
          <p:cNvPr id="3" name="コンテンツ プレースホルダー 2"/>
          <p:cNvSpPr>
            <a:spLocks noGrp="1"/>
          </p:cNvSpPr>
          <p:nvPr>
            <p:ph idx="1"/>
          </p:nvPr>
        </p:nvSpPr>
        <p:spPr>
          <a:xfrm>
            <a:off x="609600" y="1111348"/>
            <a:ext cx="5891445" cy="5219114"/>
          </a:xfrm>
        </p:spPr>
        <p:txBody>
          <a:bodyPr>
            <a:normAutofit fontScale="92500"/>
          </a:bodyPr>
          <a:lstStyle/>
          <a:p>
            <a:r>
              <a:rPr lang="en-US" altLang="ja-JP" sz="2800" dirty="0">
                <a:solidFill>
                  <a:schemeClr val="tx1">
                    <a:lumMod val="65000"/>
                    <a:lumOff val="35000"/>
                  </a:schemeClr>
                </a:solidFill>
                <a:ea typeface="+mn-ea"/>
              </a:rPr>
              <a:t>EV transforms the whole </a:t>
            </a:r>
            <a:r>
              <a:rPr lang="en-US" altLang="ja-JP" sz="2800" dirty="0" smtClean="0">
                <a:solidFill>
                  <a:schemeClr val="tx1">
                    <a:lumMod val="65000"/>
                    <a:lumOff val="35000"/>
                  </a:schemeClr>
                </a:solidFill>
                <a:ea typeface="+mn-ea"/>
              </a:rPr>
              <a:t>town</a:t>
            </a:r>
            <a:br>
              <a:rPr lang="en-US" altLang="ja-JP" sz="2800" dirty="0" smtClean="0">
                <a:solidFill>
                  <a:schemeClr val="tx1">
                    <a:lumMod val="65000"/>
                    <a:lumOff val="35000"/>
                  </a:schemeClr>
                </a:solidFill>
                <a:ea typeface="+mn-ea"/>
              </a:rPr>
            </a:br>
            <a:r>
              <a:rPr lang="en-US" altLang="ja-JP" sz="2800" dirty="0" smtClean="0">
                <a:solidFill>
                  <a:schemeClr val="tx1">
                    <a:lumMod val="65000"/>
                    <a:lumOff val="35000"/>
                  </a:schemeClr>
                </a:solidFill>
                <a:ea typeface="+mn-ea"/>
              </a:rPr>
              <a:t>into </a:t>
            </a:r>
            <a:r>
              <a:rPr lang="en-US" altLang="ja-JP" sz="2800" dirty="0">
                <a:solidFill>
                  <a:schemeClr val="tx1">
                    <a:lumMod val="65000"/>
                    <a:lumOff val="35000"/>
                  </a:schemeClr>
                </a:solidFill>
                <a:ea typeface="+mn-ea"/>
              </a:rPr>
              <a:t>a storage </a:t>
            </a:r>
            <a:r>
              <a:rPr lang="en-US" altLang="ja-JP" sz="2800" dirty="0" smtClean="0">
                <a:solidFill>
                  <a:schemeClr val="tx1">
                    <a:lumMod val="65000"/>
                    <a:lumOff val="35000"/>
                  </a:schemeClr>
                </a:solidFill>
                <a:ea typeface="+mn-ea"/>
              </a:rPr>
              <a:t>battery</a:t>
            </a:r>
          </a:p>
          <a:p>
            <a:pPr lvl="1"/>
            <a:r>
              <a:rPr lang="en-US" altLang="ja-JP" sz="2000" dirty="0" smtClean="0">
                <a:solidFill>
                  <a:schemeClr val="tx1">
                    <a:lumMod val="65000"/>
                    <a:lumOff val="35000"/>
                  </a:schemeClr>
                </a:solidFill>
              </a:rPr>
              <a:t>Usually</a:t>
            </a:r>
          </a:p>
          <a:p>
            <a:pPr lvl="2"/>
            <a:r>
              <a:rPr lang="en-US" altLang="ja-JP" sz="1800" dirty="0">
                <a:solidFill>
                  <a:schemeClr val="tx1">
                    <a:lumMod val="65000"/>
                    <a:lumOff val="35000"/>
                  </a:schemeClr>
                </a:solidFill>
                <a:ea typeface="+mn-ea"/>
              </a:rPr>
              <a:t>Distribute power from cogeneration and system power </a:t>
            </a:r>
            <a:r>
              <a:rPr lang="en-US" altLang="ja-JP" sz="1800" dirty="0" smtClean="0">
                <a:solidFill>
                  <a:schemeClr val="tx1">
                    <a:lumMod val="65000"/>
                    <a:lumOff val="35000"/>
                  </a:schemeClr>
                </a:solidFill>
                <a:ea typeface="+mn-ea"/>
              </a:rPr>
              <a:t>supply</a:t>
            </a:r>
            <a:endParaRPr lang="en-US" altLang="ja-JP" sz="1800" dirty="0">
              <a:solidFill>
                <a:schemeClr val="tx1">
                  <a:lumMod val="65000"/>
                  <a:lumOff val="35000"/>
                </a:schemeClr>
              </a:solidFill>
              <a:ea typeface="+mn-ea"/>
            </a:endParaRPr>
          </a:p>
          <a:p>
            <a:pPr lvl="1"/>
            <a:r>
              <a:rPr lang="en-US" altLang="ja-JP" sz="2000" dirty="0" smtClean="0">
                <a:solidFill>
                  <a:schemeClr val="tx1">
                    <a:lumMod val="65000"/>
                    <a:lumOff val="35000"/>
                  </a:schemeClr>
                </a:solidFill>
                <a:ea typeface="+mn-ea"/>
              </a:rPr>
              <a:t>Emergency</a:t>
            </a:r>
            <a:endParaRPr lang="en-US" altLang="ja-JP" sz="2000" dirty="0">
              <a:solidFill>
                <a:schemeClr val="tx1">
                  <a:lumMod val="65000"/>
                  <a:lumOff val="35000"/>
                </a:schemeClr>
              </a:solidFill>
              <a:ea typeface="+mn-ea"/>
            </a:endParaRPr>
          </a:p>
          <a:p>
            <a:pPr lvl="2"/>
            <a:r>
              <a:rPr lang="en-US" altLang="ja-JP" sz="1800" dirty="0" smtClean="0">
                <a:solidFill>
                  <a:schemeClr val="tx1">
                    <a:lumMod val="65000"/>
                    <a:lumOff val="35000"/>
                  </a:schemeClr>
                </a:solidFill>
                <a:ea typeface="+mn-ea"/>
              </a:rPr>
              <a:t>Distribute power from EV battery</a:t>
            </a:r>
          </a:p>
          <a:p>
            <a:pPr lvl="2"/>
            <a:r>
              <a:rPr lang="en-US" altLang="ja-JP" sz="1800" dirty="0" smtClean="0">
                <a:solidFill>
                  <a:schemeClr val="tx1">
                    <a:lumMod val="65000"/>
                    <a:lumOff val="35000"/>
                  </a:schemeClr>
                </a:solidFill>
                <a:ea typeface="+mn-ea"/>
              </a:rPr>
              <a:t>Cover 3,000 people with 100 EVs – see right</a:t>
            </a:r>
          </a:p>
          <a:p>
            <a:r>
              <a:rPr lang="en-US" altLang="ja-JP" sz="2800" dirty="0">
                <a:solidFill>
                  <a:schemeClr val="tx1">
                    <a:lumMod val="65000"/>
                    <a:lumOff val="35000"/>
                  </a:schemeClr>
                </a:solidFill>
              </a:rPr>
              <a:t>Cooperation with shopping mall</a:t>
            </a:r>
          </a:p>
          <a:p>
            <a:pPr lvl="1"/>
            <a:r>
              <a:rPr lang="en-US" altLang="ja-JP" sz="2000" dirty="0">
                <a:solidFill>
                  <a:schemeClr val="tx1">
                    <a:lumMod val="65000"/>
                    <a:lumOff val="35000"/>
                  </a:schemeClr>
                </a:solidFill>
                <a:ea typeface="+mn-ea"/>
              </a:rPr>
              <a:t>Supply of renewable </a:t>
            </a:r>
            <a:r>
              <a:rPr lang="en-US" altLang="ja-JP" sz="2000" dirty="0" smtClean="0">
                <a:solidFill>
                  <a:schemeClr val="tx1">
                    <a:lumMod val="65000"/>
                    <a:lumOff val="35000"/>
                  </a:schemeClr>
                </a:solidFill>
                <a:ea typeface="+mn-ea"/>
              </a:rPr>
              <a:t>energy</a:t>
            </a:r>
          </a:p>
          <a:p>
            <a:pPr lvl="1"/>
            <a:r>
              <a:rPr lang="en-US" altLang="ja-JP" sz="2000" dirty="0">
                <a:solidFill>
                  <a:schemeClr val="tx1">
                    <a:lumMod val="65000"/>
                    <a:lumOff val="35000"/>
                  </a:schemeClr>
                </a:solidFill>
                <a:ea typeface="+mn-ea"/>
              </a:rPr>
              <a:t>Role as energy supply and evacuation </a:t>
            </a:r>
            <a:r>
              <a:rPr lang="en-US" altLang="ja-JP" sz="2000" dirty="0" smtClean="0">
                <a:solidFill>
                  <a:schemeClr val="tx1">
                    <a:lumMod val="65000"/>
                    <a:lumOff val="35000"/>
                  </a:schemeClr>
                </a:solidFill>
                <a:ea typeface="+mn-ea"/>
              </a:rPr>
              <a:t>center </a:t>
            </a:r>
            <a:r>
              <a:rPr lang="en-US" altLang="ja-JP" sz="2000" dirty="0">
                <a:solidFill>
                  <a:schemeClr val="tx1">
                    <a:lumMod val="65000"/>
                    <a:lumOff val="35000"/>
                  </a:schemeClr>
                </a:solidFill>
                <a:ea typeface="+mn-ea"/>
              </a:rPr>
              <a:t>in </a:t>
            </a:r>
            <a:r>
              <a:rPr lang="en-US" altLang="ja-JP" sz="2000" dirty="0" smtClean="0">
                <a:solidFill>
                  <a:schemeClr val="tx1">
                    <a:lumMod val="65000"/>
                    <a:lumOff val="35000"/>
                  </a:schemeClr>
                </a:solidFill>
                <a:ea typeface="+mn-ea"/>
              </a:rPr>
              <a:t>an emergency</a:t>
            </a:r>
          </a:p>
          <a:p>
            <a:pPr lvl="1"/>
            <a:r>
              <a:rPr lang="en-US" altLang="ja-JP" sz="2000" dirty="0">
                <a:solidFill>
                  <a:schemeClr val="tx1">
                    <a:lumMod val="65000"/>
                    <a:lumOff val="35000"/>
                  </a:schemeClr>
                </a:solidFill>
              </a:rPr>
              <a:t>Construction of large-scale battery system and promotion of VPP</a:t>
            </a:r>
          </a:p>
        </p:txBody>
      </p:sp>
      <p:sp>
        <p:nvSpPr>
          <p:cNvPr id="5" name="スライド番号プレースホルダー 4"/>
          <p:cNvSpPr>
            <a:spLocks noGrp="1"/>
          </p:cNvSpPr>
          <p:nvPr>
            <p:ph type="sldNum" sz="quarter" idx="11"/>
          </p:nvPr>
        </p:nvSpPr>
        <p:spPr/>
        <p:txBody>
          <a:bodyPr/>
          <a:lstStyle/>
          <a:p>
            <a:pPr>
              <a:defRPr/>
            </a:pPr>
            <a:r>
              <a:rPr lang="en-US" altLang="ja-JP" smtClean="0"/>
              <a:t> </a:t>
            </a:r>
            <a:fld id="{C7A8D761-FFC1-4DD1-8AFC-C2F9987AB0BB}" type="slidenum">
              <a:rPr lang="ja-JP" altLang="en-US" smtClean="0">
                <a:ea typeface="Arial Unicode MS" pitchFamily="50" charset="-128"/>
              </a:rPr>
              <a:pPr>
                <a:defRPr/>
              </a:pPr>
              <a:t>9</a:t>
            </a:fld>
            <a:endParaRPr lang="ja-JP" altLang="en-US" dirty="0">
              <a:ea typeface="Arial Unicode MS" pitchFamily="50" charset="-128"/>
            </a:endParaRPr>
          </a:p>
        </p:txBody>
      </p:sp>
      <p:sp>
        <p:nvSpPr>
          <p:cNvPr id="9" name="正方形/長方形 8"/>
          <p:cNvSpPr/>
          <p:nvPr/>
        </p:nvSpPr>
        <p:spPr>
          <a:xfrm>
            <a:off x="6672064" y="1052736"/>
            <a:ext cx="5256584" cy="2448272"/>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lumMod val="65000"/>
                    <a:lumOff val="35000"/>
                  </a:schemeClr>
                </a:solidFill>
              </a:rPr>
              <a:t>（</a:t>
            </a:r>
            <a:r>
              <a:rPr lang="en-US" altLang="ja-JP" dirty="0" smtClean="0">
                <a:solidFill>
                  <a:schemeClr val="tx1">
                    <a:lumMod val="65000"/>
                    <a:lumOff val="35000"/>
                  </a:schemeClr>
                </a:solidFill>
              </a:rPr>
              <a:t>Reference</a:t>
            </a:r>
            <a:r>
              <a:rPr kumimoji="1" lang="ja-JP" altLang="en-US" dirty="0" smtClean="0">
                <a:solidFill>
                  <a:schemeClr val="tx1">
                    <a:lumMod val="65000"/>
                    <a:lumOff val="35000"/>
                  </a:schemeClr>
                </a:solidFill>
              </a:rPr>
              <a:t>）</a:t>
            </a:r>
            <a:endParaRPr kumimoji="1" lang="en-US" altLang="ja-JP" dirty="0" smtClean="0">
              <a:solidFill>
                <a:schemeClr val="tx1">
                  <a:lumMod val="65000"/>
                  <a:lumOff val="35000"/>
                </a:schemeClr>
              </a:solidFill>
            </a:endParaRPr>
          </a:p>
          <a:p>
            <a:r>
              <a:rPr lang="en-US" altLang="ja-JP" dirty="0">
                <a:solidFill>
                  <a:schemeClr val="tx1">
                    <a:lumMod val="65000"/>
                    <a:lumOff val="35000"/>
                  </a:schemeClr>
                </a:solidFill>
              </a:rPr>
              <a:t>1 EV = about 30 kW ~ 10 houses (30 </a:t>
            </a:r>
            <a:r>
              <a:rPr lang="en-US" altLang="ja-JP" dirty="0" smtClean="0">
                <a:solidFill>
                  <a:schemeClr val="tx1">
                    <a:lumMod val="65000"/>
                    <a:lumOff val="35000"/>
                  </a:schemeClr>
                </a:solidFill>
              </a:rPr>
              <a:t>people)</a:t>
            </a:r>
            <a:endParaRPr lang="en-US" altLang="ja-JP" dirty="0">
              <a:solidFill>
                <a:schemeClr val="tx1">
                  <a:lumMod val="65000"/>
                  <a:lumOff val="35000"/>
                </a:schemeClr>
              </a:solidFill>
            </a:endParaRPr>
          </a:p>
          <a:p>
            <a:r>
              <a:rPr lang="en-US" altLang="ja-JP" dirty="0">
                <a:solidFill>
                  <a:schemeClr val="tx1">
                    <a:lumMod val="65000"/>
                    <a:lumOff val="35000"/>
                  </a:schemeClr>
                </a:solidFill>
              </a:rPr>
              <a:t>Cover 1,000 EVs (3,000 people) with 100 </a:t>
            </a:r>
            <a:r>
              <a:rPr lang="en-US" altLang="ja-JP" dirty="0" err="1" smtClean="0">
                <a:solidFill>
                  <a:schemeClr val="tx1">
                    <a:lumMod val="65000"/>
                    <a:lumOff val="35000"/>
                  </a:schemeClr>
                </a:solidFill>
              </a:rPr>
              <a:t>Evs</a:t>
            </a:r>
            <a:endParaRPr lang="en-US" altLang="ja-JP" dirty="0" smtClean="0">
              <a:solidFill>
                <a:schemeClr val="tx1">
                  <a:lumMod val="65000"/>
                  <a:lumOff val="35000"/>
                </a:schemeClr>
              </a:solidFill>
            </a:endParaRPr>
          </a:p>
          <a:p>
            <a:endParaRPr lang="en-US" altLang="ja-JP" dirty="0">
              <a:solidFill>
                <a:schemeClr val="tx1">
                  <a:lumMod val="65000"/>
                  <a:lumOff val="35000"/>
                </a:schemeClr>
              </a:solidFill>
            </a:endParaRPr>
          </a:p>
          <a:p>
            <a:r>
              <a:rPr lang="en-US" altLang="ja-JP" sz="1400" dirty="0" smtClean="0">
                <a:solidFill>
                  <a:schemeClr val="tx1">
                    <a:lumMod val="65000"/>
                    <a:lumOff val="35000"/>
                  </a:schemeClr>
                </a:solidFill>
              </a:rPr>
              <a:t>(*) The </a:t>
            </a:r>
            <a:r>
              <a:rPr lang="en-US" altLang="ja-JP" sz="1400" dirty="0">
                <a:solidFill>
                  <a:schemeClr val="tx1">
                    <a:lumMod val="65000"/>
                    <a:lumOff val="35000"/>
                  </a:schemeClr>
                </a:solidFill>
              </a:rPr>
              <a:t>electricity usage of one citizen is always about 1 </a:t>
            </a:r>
            <a:r>
              <a:rPr lang="en-US" altLang="ja-JP" sz="1400" dirty="0" smtClean="0">
                <a:solidFill>
                  <a:schemeClr val="tx1">
                    <a:lumMod val="65000"/>
                    <a:lumOff val="35000"/>
                  </a:schemeClr>
                </a:solidFill>
              </a:rPr>
              <a:t>kW</a:t>
            </a:r>
          </a:p>
          <a:p>
            <a:r>
              <a:rPr lang="en-US" altLang="ja-JP" sz="1000" dirty="0" smtClean="0">
                <a:solidFill>
                  <a:schemeClr val="tx1">
                    <a:lumMod val="65000"/>
                    <a:lumOff val="35000"/>
                  </a:schemeClr>
                </a:solidFill>
              </a:rPr>
              <a:t>http</a:t>
            </a:r>
            <a:r>
              <a:rPr lang="en-US" altLang="ja-JP" sz="1000" dirty="0">
                <a:solidFill>
                  <a:schemeClr val="tx1">
                    <a:lumMod val="65000"/>
                    <a:lumOff val="35000"/>
                  </a:schemeClr>
                </a:solidFill>
              </a:rPr>
              <a:t>://</a:t>
            </a:r>
            <a:r>
              <a:rPr lang="en-US" altLang="ja-JP" sz="1000" dirty="0" smtClean="0">
                <a:solidFill>
                  <a:schemeClr val="tx1">
                    <a:lumMod val="65000"/>
                    <a:lumOff val="35000"/>
                  </a:schemeClr>
                </a:solidFill>
              </a:rPr>
              <a:t>www.jidouki.com/archives/820506.html</a:t>
            </a:r>
          </a:p>
          <a:p>
            <a:r>
              <a:rPr lang="en-US" altLang="ja-JP" sz="1400" dirty="0" smtClean="0">
                <a:solidFill>
                  <a:schemeClr val="tx1">
                    <a:lumMod val="65000"/>
                    <a:lumOff val="35000"/>
                  </a:schemeClr>
                </a:solidFill>
              </a:rPr>
              <a:t>(*) </a:t>
            </a:r>
            <a:r>
              <a:rPr lang="en-US" altLang="ja-JP" sz="1400" dirty="0">
                <a:solidFill>
                  <a:schemeClr val="tx1">
                    <a:lumMod val="65000"/>
                    <a:lumOff val="35000"/>
                  </a:schemeClr>
                </a:solidFill>
              </a:rPr>
              <a:t>About EV / PHEV battery</a:t>
            </a:r>
            <a:endParaRPr lang="en-US" altLang="ja-JP" sz="1400" dirty="0" smtClean="0">
              <a:solidFill>
                <a:schemeClr val="tx1">
                  <a:lumMod val="65000"/>
                  <a:lumOff val="35000"/>
                </a:schemeClr>
              </a:solidFill>
            </a:endParaRPr>
          </a:p>
          <a:p>
            <a:r>
              <a:rPr lang="en-US" altLang="ja-JP" sz="1000" dirty="0" smtClean="0">
                <a:solidFill>
                  <a:schemeClr val="tx1">
                    <a:lumMod val="65000"/>
                    <a:lumOff val="35000"/>
                  </a:schemeClr>
                </a:solidFill>
              </a:rPr>
              <a:t>http</a:t>
            </a:r>
            <a:r>
              <a:rPr lang="en-US" altLang="ja-JP" sz="1000" dirty="0">
                <a:solidFill>
                  <a:schemeClr val="tx1">
                    <a:lumMod val="65000"/>
                    <a:lumOff val="35000"/>
                  </a:schemeClr>
                </a:solidFill>
              </a:rPr>
              <a:t>://blog.evsmart.net/electric-vehicles/ev-battery/</a:t>
            </a:r>
            <a:endParaRPr lang="en-US" altLang="ja-JP" sz="1000" dirty="0" smtClean="0">
              <a:solidFill>
                <a:schemeClr val="tx1">
                  <a:lumMod val="65000"/>
                  <a:lumOff val="35000"/>
                </a:schemeClr>
              </a:solidFill>
            </a:endParaRPr>
          </a:p>
        </p:txBody>
      </p:sp>
      <p:sp>
        <p:nvSpPr>
          <p:cNvPr id="15" name="正方形/長方形 14"/>
          <p:cNvSpPr/>
          <p:nvPr/>
        </p:nvSpPr>
        <p:spPr>
          <a:xfrm>
            <a:off x="10554919" y="6166330"/>
            <a:ext cx="1443024" cy="215444"/>
          </a:xfrm>
          <a:prstGeom prst="rect">
            <a:avLst/>
          </a:prstGeom>
        </p:spPr>
        <p:txBody>
          <a:bodyPr wrap="none">
            <a:spAutoFit/>
          </a:bodyPr>
          <a:lstStyle/>
          <a:p>
            <a:r>
              <a:rPr lang="en-US" altLang="ja-JP" sz="800" dirty="0">
                <a:solidFill>
                  <a:schemeClr val="bg1">
                    <a:lumMod val="50000"/>
                  </a:schemeClr>
                </a:solidFill>
                <a:latin typeface="+mn-lt"/>
              </a:rPr>
              <a:t>http://ev.nissan.co.jp/LEAF/</a:t>
            </a:r>
            <a:endParaRPr lang="ja-JP" altLang="en-US" sz="800" dirty="0">
              <a:solidFill>
                <a:schemeClr val="bg1">
                  <a:lumMod val="50000"/>
                </a:schemeClr>
              </a:solidFill>
              <a:latin typeface="+mn-lt"/>
            </a:endParaRPr>
          </a:p>
        </p:txBody>
      </p:sp>
      <p:pic>
        <p:nvPicPr>
          <p:cNvPr id="2050" name="Picture 2" descr="クルマを動かすための電力を蓄え、出力する装置です。"/>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491155" y="4037006"/>
            <a:ext cx="4305300" cy="1804988"/>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6" descr="http://ev.nissan.co.jp/LEAF/IMG/img_exterior_04.jpg"/>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xmlns="" val="0"/>
              </a:ext>
            </a:extLst>
          </a:blip>
          <a:srcRect/>
          <a:stretch/>
        </p:blipFill>
        <p:spPr bwMode="auto">
          <a:xfrm>
            <a:off x="8385867" y="3564015"/>
            <a:ext cx="1988745" cy="1251502"/>
          </a:xfrm>
          <a:prstGeom prst="rect">
            <a:avLst/>
          </a:prstGeom>
          <a:noFill/>
          <a:effectLst>
            <a:glow rad="101600">
              <a:schemeClr val="bg1">
                <a:alpha val="90000"/>
              </a:schemeClr>
            </a:glow>
          </a:effectLst>
          <a:extLst>
            <a:ext uri="{909E8E84-426E-40DD-AFC4-6F175D3DCCD1}">
              <a14:hiddenFill xmlns:a14="http://schemas.microsoft.com/office/drawing/2010/main" xmlns="">
                <a:solidFill>
                  <a:srgbClr val="FFFFFF"/>
                </a:solidFill>
              </a14:hiddenFill>
            </a:ext>
          </a:extLst>
        </p:spPr>
      </p:pic>
      <p:sp>
        <p:nvSpPr>
          <p:cNvPr id="17" name="テキスト ボックス 16"/>
          <p:cNvSpPr txBox="1"/>
          <p:nvPr/>
        </p:nvSpPr>
        <p:spPr>
          <a:xfrm>
            <a:off x="7491155" y="5886345"/>
            <a:ext cx="4305300" cy="369332"/>
          </a:xfrm>
          <a:prstGeom prst="rect">
            <a:avLst/>
          </a:prstGeom>
          <a:noFill/>
        </p:spPr>
        <p:txBody>
          <a:bodyPr wrap="square" rtlCol="0">
            <a:spAutoFit/>
          </a:bodyPr>
          <a:lstStyle/>
          <a:p>
            <a:pPr algn="ctr"/>
            <a:r>
              <a:rPr lang="en-US" altLang="ja-JP" dirty="0">
                <a:solidFill>
                  <a:schemeClr val="accent1"/>
                </a:solidFill>
                <a:latin typeface="+mn-lt"/>
                <a:ea typeface="+mn-ea"/>
              </a:rPr>
              <a:t>Lithium ion battery</a:t>
            </a:r>
            <a:endParaRPr kumimoji="1" lang="ja-JP" altLang="en-US" dirty="0">
              <a:solidFill>
                <a:schemeClr val="accent1"/>
              </a:solidFill>
              <a:latin typeface="+mn-lt"/>
              <a:ea typeface="+mn-ea"/>
            </a:endParaRPr>
          </a:p>
        </p:txBody>
      </p:sp>
    </p:spTree>
    <p:extLst>
      <p:ext uri="{BB962C8B-B14F-4D97-AF65-F5344CB8AC3E}">
        <p14:creationId xmlns:p14="http://schemas.microsoft.com/office/powerpoint/2010/main" xmlns="" val="1511802329"/>
      </p:ext>
    </p:extLst>
  </p:cSld>
  <p:clrMapOvr>
    <a:masterClrMapping/>
  </p:clrMapOvr>
  <p:timing>
    <p:tnLst>
      <p:par>
        <p:cTn id="1" dur="indefinite" restart="never" nodeType="tmRoot"/>
      </p:par>
    </p:tnLst>
  </p:timing>
</p:sld>
</file>

<file path=ppt/theme/theme1.xml><?xml version="1.0" encoding="utf-8"?>
<a:theme xmlns:a="http://schemas.openxmlformats.org/drawingml/2006/main" name="t-clou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UBI_M">
      <a:majorFont>
        <a:latin typeface="Arial"/>
        <a:ea typeface="メイリオ"/>
        <a:cs typeface=""/>
      </a:majorFont>
      <a:minorFont>
        <a:latin typeface="Arial"/>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1691</Words>
  <Application>Microsoft Office PowerPoint</Application>
  <PresentationFormat>ユーザー設定</PresentationFormat>
  <Paragraphs>541</Paragraphs>
  <Slides>28</Slides>
  <Notes>7</Notes>
  <HiddenSlides>0</HiddenSlides>
  <MMClips>0</MMClips>
  <ScaleCrop>false</ScaleCrop>
  <HeadingPairs>
    <vt:vector size="4" baseType="variant">
      <vt:variant>
        <vt:lpstr>テーマ</vt:lpstr>
      </vt:variant>
      <vt:variant>
        <vt:i4>1</vt:i4>
      </vt:variant>
      <vt:variant>
        <vt:lpstr>スライド タイトル</vt:lpstr>
      </vt:variant>
      <vt:variant>
        <vt:i4>28</vt:i4>
      </vt:variant>
    </vt:vector>
  </HeadingPairs>
  <TitlesOfParts>
    <vt:vector size="29" baseType="lpstr">
      <vt:lpstr>t-cloud</vt:lpstr>
      <vt:lpstr>これまでの、、、、道のり。。。。</vt:lpstr>
      <vt:lpstr>経産省 資源エネルギー庁 :    『再生可能エネルギーの大量導入時代における        政策課題に関する研究会』 2017年5月～7月</vt:lpstr>
      <vt:lpstr>スライド 3</vt:lpstr>
      <vt:lpstr>スライド 4</vt:lpstr>
      <vt:lpstr>スライド 5</vt:lpstr>
      <vt:lpstr>スライド 6</vt:lpstr>
      <vt:lpstr>スライド 7</vt:lpstr>
      <vt:lpstr>スライド 8</vt:lpstr>
      <vt:lpstr>T-Village Energy</vt:lpstr>
      <vt:lpstr>T-Village Energy</vt:lpstr>
      <vt:lpstr>T-Village Energy</vt:lpstr>
      <vt:lpstr>経産省 資源エネルギー庁 :    『省エネルギー小委員会』 2017年5月～8月</vt:lpstr>
      <vt:lpstr>スライド 13</vt:lpstr>
      <vt:lpstr>スライド 14</vt:lpstr>
      <vt:lpstr>IEEE1888 System Architecture </vt:lpstr>
      <vt:lpstr>IEEE1888 System Architecture </vt:lpstr>
      <vt:lpstr>スライド 17</vt:lpstr>
      <vt:lpstr>スライド 18</vt:lpstr>
      <vt:lpstr>スライド 19</vt:lpstr>
      <vt:lpstr>スライド 20</vt:lpstr>
      <vt:lpstr>スライド 21</vt:lpstr>
      <vt:lpstr>スライド 22</vt:lpstr>
      <vt:lpstr>スライド 23</vt:lpstr>
      <vt:lpstr>スライド 24</vt:lpstr>
      <vt:lpstr>スライド 25</vt:lpstr>
      <vt:lpstr>スライド 26</vt:lpstr>
      <vt:lpstr>スライド 27</vt:lpstr>
      <vt:lpstr>スライド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modified xsi:type="dcterms:W3CDTF">2017-09-22T01:57:50Z</dcterms:modified>
</cp:coreProperties>
</file>